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notesSlides/notesSlide3.xml" ContentType="application/vnd.openxmlformats-officedocument.presentationml.notesSlide+xml"/>
  <Override PartName="/ppt/tags/tag2.xml" ContentType="application/vnd.openxmlformats-officedocument.presentationml.tags+xml"/>
  <Override PartName="/ppt/notesSlides/notesSlide4.xml" ContentType="application/vnd.openxmlformats-officedocument.presentationml.notesSlide+xml"/>
  <Override PartName="/ppt/tags/tag3.xml" ContentType="application/vnd.openxmlformats-officedocument.presentationml.tags+xml"/>
  <Override PartName="/ppt/notesSlides/notesSlide5.xml" ContentType="application/vnd.openxmlformats-officedocument.presentationml.notesSlide+xml"/>
  <Override PartName="/ppt/tags/tag4.xml" ContentType="application/vnd.openxmlformats-officedocument.presentationml.tags+xml"/>
  <Override PartName="/ppt/notesSlides/notesSlide6.xml" ContentType="application/vnd.openxmlformats-officedocument.presentationml.notesSlide+xml"/>
  <Override PartName="/ppt/tags/tag5.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6.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7.xml" ContentType="application/vnd.openxmlformats-officedocument.presentationml.tag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8.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ags/tag9.xml" ContentType="application/vnd.openxmlformats-officedocument.presentationml.tags+xml"/>
  <Override PartName="/ppt/notesSlides/notesSlide15.xml" ContentType="application/vnd.openxmlformats-officedocument.presentationml.notesSlide+xml"/>
  <Override PartName="/ppt/tags/tag10.xml" ContentType="application/vnd.openxmlformats-officedocument.presentationml.tags+xml"/>
  <Override PartName="/ppt/notesSlides/notesSlide16.xml" ContentType="application/vnd.openxmlformats-officedocument.presentationml.notesSlide+xml"/>
  <Override PartName="/ppt/tags/tag11.xml" ContentType="application/vnd.openxmlformats-officedocument.presentationml.tags+xml"/>
  <Override PartName="/ppt/notesSlides/notesSlide17.xml" ContentType="application/vnd.openxmlformats-officedocument.presentationml.notesSlide+xml"/>
  <Override PartName="/ppt/tags/tag12.xml" ContentType="application/vnd.openxmlformats-officedocument.presentationml.tags+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tags/tag13.xml" ContentType="application/vnd.openxmlformats-officedocument.presentationml.tags+xml"/>
  <Override PartName="/ppt/notesSlides/notesSlide20.xml" ContentType="application/vnd.openxmlformats-officedocument.presentationml.notesSlide+xml"/>
  <Override PartName="/ppt/tags/tag14.xml" ContentType="application/vnd.openxmlformats-officedocument.presentationml.tags+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tags/tag15.xml" ContentType="application/vnd.openxmlformats-officedocument.presentationml.tags+xml"/>
  <Override PartName="/ppt/notesSlides/notesSlide25.xml" ContentType="application/vnd.openxmlformats-officedocument.presentationml.notesSlide+xml"/>
  <Override PartName="/ppt/tags/tag16.xml" ContentType="application/vnd.openxmlformats-officedocument.presentationml.tags+xml"/>
  <Override PartName="/ppt/notesSlides/notesSlide26.xml" ContentType="application/vnd.openxmlformats-officedocument.presentationml.notesSlide+xml"/>
  <Override PartName="/ppt/tags/tag17.xml" ContentType="application/vnd.openxmlformats-officedocument.presentationml.tags+xml"/>
  <Override PartName="/ppt/notesSlides/notesSlide27.xml" ContentType="application/vnd.openxmlformats-officedocument.presentationml.notesSlide+xml"/>
  <Override PartName="/ppt/tags/tag18.xml" ContentType="application/vnd.openxmlformats-officedocument.presentationml.tags+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2.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74"/>
  </p:notesMasterIdLst>
  <p:sldIdLst>
    <p:sldId id="256" r:id="rId2"/>
    <p:sldId id="440" r:id="rId3"/>
    <p:sldId id="337" r:id="rId4"/>
    <p:sldId id="261" r:id="rId5"/>
    <p:sldId id="259" r:id="rId6"/>
    <p:sldId id="260" r:id="rId7"/>
    <p:sldId id="270" r:id="rId8"/>
    <p:sldId id="354" r:id="rId9"/>
    <p:sldId id="400" r:id="rId10"/>
    <p:sldId id="355" r:id="rId11"/>
    <p:sldId id="431" r:id="rId12"/>
    <p:sldId id="427" r:id="rId13"/>
    <p:sldId id="430" r:id="rId14"/>
    <p:sldId id="433" r:id="rId15"/>
    <p:sldId id="413" r:id="rId16"/>
    <p:sldId id="420" r:id="rId17"/>
    <p:sldId id="421" r:id="rId18"/>
    <p:sldId id="424" r:id="rId19"/>
    <p:sldId id="435" r:id="rId20"/>
    <p:sldId id="411" r:id="rId21"/>
    <p:sldId id="438" r:id="rId22"/>
    <p:sldId id="437" r:id="rId23"/>
    <p:sldId id="432" r:id="rId24"/>
    <p:sldId id="356" r:id="rId25"/>
    <p:sldId id="417" r:id="rId26"/>
    <p:sldId id="266" r:id="rId27"/>
    <p:sldId id="352" r:id="rId28"/>
    <p:sldId id="276" r:id="rId29"/>
    <p:sldId id="286" r:id="rId30"/>
    <p:sldId id="336" r:id="rId31"/>
    <p:sldId id="389" r:id="rId32"/>
    <p:sldId id="267" r:id="rId33"/>
    <p:sldId id="281" r:id="rId34"/>
    <p:sldId id="282" r:id="rId35"/>
    <p:sldId id="283" r:id="rId36"/>
    <p:sldId id="284" r:id="rId37"/>
    <p:sldId id="275" r:id="rId38"/>
    <p:sldId id="338" r:id="rId39"/>
    <p:sldId id="294" r:id="rId40"/>
    <p:sldId id="380" r:id="rId41"/>
    <p:sldId id="379" r:id="rId42"/>
    <p:sldId id="377" r:id="rId43"/>
    <p:sldId id="359" r:id="rId44"/>
    <p:sldId id="367" r:id="rId45"/>
    <p:sldId id="365" r:id="rId46"/>
    <p:sldId id="366" r:id="rId47"/>
    <p:sldId id="370" r:id="rId48"/>
    <p:sldId id="368" r:id="rId49"/>
    <p:sldId id="371" r:id="rId50"/>
    <p:sldId id="372" r:id="rId51"/>
    <p:sldId id="373" r:id="rId52"/>
    <p:sldId id="369" r:id="rId53"/>
    <p:sldId id="374" r:id="rId54"/>
    <p:sldId id="375" r:id="rId55"/>
    <p:sldId id="376" r:id="rId56"/>
    <p:sldId id="349" r:id="rId57"/>
    <p:sldId id="335" r:id="rId58"/>
    <p:sldId id="363" r:id="rId59"/>
    <p:sldId id="387" r:id="rId60"/>
    <p:sldId id="290" r:id="rId61"/>
    <p:sldId id="287" r:id="rId62"/>
    <p:sldId id="350" r:id="rId63"/>
    <p:sldId id="351" r:id="rId64"/>
    <p:sldId id="289" r:id="rId65"/>
    <p:sldId id="291" r:id="rId66"/>
    <p:sldId id="288" r:id="rId67"/>
    <p:sldId id="385" r:id="rId68"/>
    <p:sldId id="361" r:id="rId69"/>
    <p:sldId id="378" r:id="rId70"/>
    <p:sldId id="386" r:id="rId71"/>
    <p:sldId id="362" r:id="rId72"/>
    <p:sldId id="299" r:id="rId7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2EFD8"/>
    <a:srgbClr val="E9B00D"/>
    <a:srgbClr val="DAA40E"/>
    <a:srgbClr val="FFABF1"/>
    <a:srgbClr val="CC82B6"/>
    <a:srgbClr val="009E73"/>
    <a:srgbClr val="D6D6D6"/>
    <a:srgbClr val="737373"/>
    <a:srgbClr val="AC1E2D"/>
    <a:srgbClr val="406BB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038"/>
    <p:restoredTop sz="86329"/>
  </p:normalViewPr>
  <p:slideViewPr>
    <p:cSldViewPr snapToGrid="0">
      <p:cViewPr varScale="1">
        <p:scale>
          <a:sx n="85" d="100"/>
          <a:sy n="85" d="100"/>
        </p:scale>
        <p:origin x="192" y="416"/>
      </p:cViewPr>
      <p:guideLst/>
    </p:cSldViewPr>
  </p:slideViewPr>
  <p:notesTextViewPr>
    <p:cViewPr>
      <p:scale>
        <a:sx n="100" d="100"/>
        <a:sy n="100" d="100"/>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charts/_rels/chart1.xml.rels><?xml version="1.0" encoding="UTF-8" standalone="yes"?>
<Relationships xmlns="http://schemas.openxmlformats.org/package/2006/relationships"><Relationship Id="rId3" Type="http://schemas.openxmlformats.org/officeDocument/2006/relationships/oleObject" Target="file:////Users/jaylenw/Downloads/Default%20Dataset.xls"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Users/jaylenw/Downloads/Renewable%20Cost.xls"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Users/jaylenw/Downloads/apps.xlsx"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smoothMarker"/>
        <c:varyColors val="0"/>
        <c:ser>
          <c:idx val="0"/>
          <c:order val="0"/>
          <c:tx>
            <c:strRef>
              <c:f>'Default Dataset'!$C$1</c:f>
              <c:strCache>
                <c:ptCount val="1"/>
                <c:pt idx="0">
                  <c:v>Percentage Renewable</c:v>
                </c:pt>
              </c:strCache>
            </c:strRef>
          </c:tx>
          <c:spPr>
            <a:ln w="34925" cap="rnd">
              <a:solidFill>
                <a:schemeClr val="accent6"/>
              </a:solidFill>
              <a:round/>
            </a:ln>
            <a:effectLst/>
          </c:spPr>
          <c:marker>
            <c:symbol val="none"/>
          </c:marker>
          <c:xVal>
            <c:numRef>
              <c:f>'Default Dataset'!$A$46:$A$81</c:f>
              <c:numCache>
                <c:formatCode>General</c:formatCode>
                <c:ptCount val="36"/>
                <c:pt idx="0">
                  <c:v>2016.13569348483</c:v>
                </c:pt>
                <c:pt idx="1">
                  <c:v>2016.38593045166</c:v>
                </c:pt>
                <c:pt idx="2">
                  <c:v>2016.63616741848</c:v>
                </c:pt>
                <c:pt idx="3">
                  <c:v>2016.88640438531</c:v>
                </c:pt>
                <c:pt idx="4">
                  <c:v>2017.13664135213</c:v>
                </c:pt>
                <c:pt idx="5">
                  <c:v>2017.38687831896</c:v>
                </c:pt>
                <c:pt idx="6">
                  <c:v>2017.6371152857801</c:v>
                </c:pt>
                <c:pt idx="7">
                  <c:v>2017.8873522526101</c:v>
                </c:pt>
                <c:pt idx="8">
                  <c:v>2018.1375892194301</c:v>
                </c:pt>
                <c:pt idx="9">
                  <c:v>2018.3878261862601</c:v>
                </c:pt>
                <c:pt idx="10">
                  <c:v>2018.6380631530801</c:v>
                </c:pt>
                <c:pt idx="11">
                  <c:v>2018.8883001199099</c:v>
                </c:pt>
                <c:pt idx="12">
                  <c:v>2019.1385370867299</c:v>
                </c:pt>
                <c:pt idx="13">
                  <c:v>2019.3887740535599</c:v>
                </c:pt>
                <c:pt idx="14">
                  <c:v>2019.6390110203799</c:v>
                </c:pt>
                <c:pt idx="15">
                  <c:v>2019.8892479872</c:v>
                </c:pt>
                <c:pt idx="16">
                  <c:v>2020.13948495403</c:v>
                </c:pt>
                <c:pt idx="17">
                  <c:v>2020.38972192085</c:v>
                </c:pt>
                <c:pt idx="18">
                  <c:v>2020.63995888768</c:v>
                </c:pt>
                <c:pt idx="19">
                  <c:v>2020.8901958545</c:v>
                </c:pt>
                <c:pt idx="20">
                  <c:v>2021.1469324827999</c:v>
                </c:pt>
                <c:pt idx="21">
                  <c:v>2021.3679209729901</c:v>
                </c:pt>
                <c:pt idx="22">
                  <c:v>2021.7091532004699</c:v>
                </c:pt>
                <c:pt idx="23">
                  <c:v>2021.8456460914699</c:v>
                </c:pt>
              </c:numCache>
            </c:numRef>
          </c:xVal>
          <c:yVal>
            <c:numRef>
              <c:f>'Default Dataset'!$C$46:$C$81</c:f>
              <c:numCache>
                <c:formatCode>General</c:formatCode>
                <c:ptCount val="36"/>
                <c:pt idx="0">
                  <c:v>14.547015517046097</c:v>
                </c:pt>
                <c:pt idx="1">
                  <c:v>15.043379771208524</c:v>
                </c:pt>
                <c:pt idx="2">
                  <c:v>15.539744025370931</c:v>
                </c:pt>
                <c:pt idx="3">
                  <c:v>15.983463585910068</c:v>
                </c:pt>
                <c:pt idx="4">
                  <c:v>16.163959678332752</c:v>
                </c:pt>
                <c:pt idx="5">
                  <c:v>16.299331747649788</c:v>
                </c:pt>
                <c:pt idx="6">
                  <c:v>16.434703816966824</c:v>
                </c:pt>
                <c:pt idx="7">
                  <c:v>16.570075886283838</c:v>
                </c:pt>
                <c:pt idx="8">
                  <c:v>16.720489296636089</c:v>
                </c:pt>
                <c:pt idx="9">
                  <c:v>16.870902706988343</c:v>
                </c:pt>
                <c:pt idx="10">
                  <c:v>17.036357458375811</c:v>
                </c:pt>
                <c:pt idx="11">
                  <c:v>17.231894891833736</c:v>
                </c:pt>
                <c:pt idx="12">
                  <c:v>17.555283724091051</c:v>
                </c:pt>
                <c:pt idx="13">
                  <c:v>17.893713897383609</c:v>
                </c:pt>
                <c:pt idx="14">
                  <c:v>18.254706082229024</c:v>
                </c:pt>
                <c:pt idx="15">
                  <c:v>18.600656926039196</c:v>
                </c:pt>
                <c:pt idx="16">
                  <c:v>18.878921735190847</c:v>
                </c:pt>
                <c:pt idx="17">
                  <c:v>19.142145203307276</c:v>
                </c:pt>
                <c:pt idx="18">
                  <c:v>19.427930682976541</c:v>
                </c:pt>
                <c:pt idx="19">
                  <c:v>19.76636085626912</c:v>
                </c:pt>
                <c:pt idx="20">
                  <c:v>20.404543468763645</c:v>
                </c:pt>
                <c:pt idx="21">
                  <c:v>20.896968324083513</c:v>
                </c:pt>
                <c:pt idx="22">
                  <c:v>21.759338543436403</c:v>
                </c:pt>
                <c:pt idx="23">
                  <c:v>22</c:v>
                </c:pt>
              </c:numCache>
            </c:numRef>
          </c:yVal>
          <c:smooth val="1"/>
          <c:extLst>
            <c:ext xmlns:c16="http://schemas.microsoft.com/office/drawing/2014/chart" uri="{C3380CC4-5D6E-409C-BE32-E72D297353CC}">
              <c16:uniqueId val="{00000000-F7BE-9B47-B771-8F405E2DEC62}"/>
            </c:ext>
          </c:extLst>
        </c:ser>
        <c:dLbls>
          <c:showLegendKey val="0"/>
          <c:showVal val="0"/>
          <c:showCatName val="0"/>
          <c:showSerName val="0"/>
          <c:showPercent val="0"/>
          <c:showBubbleSize val="0"/>
        </c:dLbls>
        <c:axId val="286979664"/>
        <c:axId val="286986880"/>
      </c:scatterChart>
      <c:valAx>
        <c:axId val="286979664"/>
        <c:scaling>
          <c:orientation val="minMax"/>
          <c:max val="2022"/>
          <c:min val="2016"/>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Poppins" pitchFamily="2" charset="77"/>
                <a:ea typeface="+mn-ea"/>
                <a:cs typeface="Poppins" pitchFamily="2" charset="77"/>
              </a:defRPr>
            </a:pPr>
            <a:endParaRPr lang="en-US"/>
          </a:p>
        </c:txPr>
        <c:crossAx val="286986880"/>
        <c:crosses val="autoZero"/>
        <c:crossBetween val="midCat"/>
      </c:valAx>
      <c:valAx>
        <c:axId val="286986880"/>
        <c:scaling>
          <c:orientation val="minMax"/>
          <c:min val="14"/>
        </c:scaling>
        <c:delete val="0"/>
        <c:axPos val="l"/>
        <c:majorGridlines>
          <c:spPr>
            <a:ln w="9525" cap="flat" cmpd="sng" algn="ctr">
              <a:solidFill>
                <a:schemeClr val="tx1">
                  <a:lumMod val="15000"/>
                  <a:lumOff val="85000"/>
                </a:schemeClr>
              </a:solidFill>
              <a:round/>
            </a:ln>
            <a:effectLst/>
          </c:spPr>
        </c:majorGridlines>
        <c:title>
          <c:tx>
            <c:rich>
              <a:bodyPr rot="0" spcFirstLastPara="1" vertOverflow="ellipsis" wrap="square" anchor="ctr" anchorCtr="1"/>
              <a:lstStyle/>
              <a:p>
                <a:pPr>
                  <a:defRPr sz="1800" b="0" i="0" u="none" strike="noStrike" kern="1200" baseline="0">
                    <a:solidFill>
                      <a:schemeClr val="tx1">
                        <a:lumMod val="65000"/>
                        <a:lumOff val="35000"/>
                      </a:schemeClr>
                    </a:solidFill>
                    <a:latin typeface="+mn-lt"/>
                    <a:ea typeface="+mn-ea"/>
                    <a:cs typeface="+mn-cs"/>
                  </a:defRPr>
                </a:pPr>
                <a:r>
                  <a:rPr lang="en-US" sz="1800" dirty="0"/>
                  <a:t>U.S. Grid Renewable </a:t>
                </a:r>
              </a:p>
              <a:p>
                <a:pPr>
                  <a:defRPr sz="1800"/>
                </a:pPr>
                <a:r>
                  <a:rPr lang="en-US" sz="1800" dirty="0"/>
                  <a:t>Energy %</a:t>
                </a:r>
              </a:p>
            </c:rich>
          </c:tx>
          <c:overlay val="0"/>
          <c:spPr>
            <a:noFill/>
            <a:ln>
              <a:noFill/>
            </a:ln>
            <a:effectLst/>
          </c:spPr>
          <c:txPr>
            <a:bodyPr rot="0" spcFirstLastPara="1" vertOverflow="ellipsis"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Poppins" pitchFamily="2" charset="77"/>
                <a:ea typeface="+mn-ea"/>
                <a:cs typeface="Poppins" pitchFamily="2" charset="77"/>
              </a:defRPr>
            </a:pPr>
            <a:endParaRPr lang="en-US"/>
          </a:p>
        </c:txPr>
        <c:crossAx val="286979664"/>
        <c:crosses val="autoZero"/>
        <c:crossBetween val="midCat"/>
        <c:majorUnit val="2"/>
        <c:min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smoothMarker"/>
        <c:varyColors val="0"/>
        <c:ser>
          <c:idx val="0"/>
          <c:order val="0"/>
          <c:spPr>
            <a:ln w="38100" cap="rnd">
              <a:solidFill>
                <a:srgbClr val="FF0000"/>
              </a:solidFill>
              <a:round/>
            </a:ln>
            <a:effectLst/>
          </c:spPr>
          <c:marker>
            <c:symbol val="none"/>
          </c:marker>
          <c:xVal>
            <c:numRef>
              <c:f>'Renewable Cost'!$A$1:$A$73</c:f>
              <c:numCache>
                <c:formatCode>General</c:formatCode>
                <c:ptCount val="73"/>
                <c:pt idx="0">
                  <c:v>5.2236652236652201</c:v>
                </c:pt>
                <c:pt idx="1">
                  <c:v>6.63203463203463</c:v>
                </c:pt>
                <c:pt idx="2">
                  <c:v>8.0404040404040398</c:v>
                </c:pt>
                <c:pt idx="3">
                  <c:v>9.4487734487734496</c:v>
                </c:pt>
                <c:pt idx="4">
                  <c:v>10.857142857142801</c:v>
                </c:pt>
                <c:pt idx="5">
                  <c:v>12.2655122655122</c:v>
                </c:pt>
                <c:pt idx="6">
                  <c:v>13.673881673881599</c:v>
                </c:pt>
                <c:pt idx="7">
                  <c:v>15.082251082251</c:v>
                </c:pt>
                <c:pt idx="8">
                  <c:v>16.490620490620401</c:v>
                </c:pt>
                <c:pt idx="9">
                  <c:v>17.8989898989899</c:v>
                </c:pt>
                <c:pt idx="10">
                  <c:v>19.307359307359299</c:v>
                </c:pt>
                <c:pt idx="11">
                  <c:v>20.715728715728702</c:v>
                </c:pt>
                <c:pt idx="12">
                  <c:v>22.124098124098101</c:v>
                </c:pt>
                <c:pt idx="13">
                  <c:v>23.5324675324675</c:v>
                </c:pt>
                <c:pt idx="14">
                  <c:v>24.940836940836899</c:v>
                </c:pt>
                <c:pt idx="15">
                  <c:v>26.349206349206298</c:v>
                </c:pt>
                <c:pt idx="16">
                  <c:v>27.757575757575701</c:v>
                </c:pt>
                <c:pt idx="17">
                  <c:v>29.1659451659451</c:v>
                </c:pt>
                <c:pt idx="18">
                  <c:v>30.574314574314499</c:v>
                </c:pt>
                <c:pt idx="19">
                  <c:v>31.982683982683898</c:v>
                </c:pt>
                <c:pt idx="20">
                  <c:v>33.391053391053397</c:v>
                </c:pt>
                <c:pt idx="21">
                  <c:v>34.7994227994228</c:v>
                </c:pt>
                <c:pt idx="22">
                  <c:v>36.207792207792203</c:v>
                </c:pt>
                <c:pt idx="23">
                  <c:v>37.616161616161598</c:v>
                </c:pt>
                <c:pt idx="24">
                  <c:v>39.024531024531001</c:v>
                </c:pt>
                <c:pt idx="25">
                  <c:v>40.432900432900396</c:v>
                </c:pt>
                <c:pt idx="26">
                  <c:v>41.841269841269799</c:v>
                </c:pt>
                <c:pt idx="27">
                  <c:v>43.249639249639202</c:v>
                </c:pt>
                <c:pt idx="28">
                  <c:v>44.658008658008598</c:v>
                </c:pt>
                <c:pt idx="29">
                  <c:v>46.066378066378</c:v>
                </c:pt>
                <c:pt idx="30">
                  <c:v>47.474747474747403</c:v>
                </c:pt>
                <c:pt idx="31">
                  <c:v>48.883116883116799</c:v>
                </c:pt>
                <c:pt idx="32">
                  <c:v>50.291486291486301</c:v>
                </c:pt>
                <c:pt idx="33">
                  <c:v>51.699855699855704</c:v>
                </c:pt>
                <c:pt idx="34">
                  <c:v>53.108225108225099</c:v>
                </c:pt>
                <c:pt idx="35">
                  <c:v>54.516594516594502</c:v>
                </c:pt>
                <c:pt idx="36">
                  <c:v>55.924963924963897</c:v>
                </c:pt>
                <c:pt idx="37">
                  <c:v>57.3333333333333</c:v>
                </c:pt>
                <c:pt idx="38">
                  <c:v>58.741702741702703</c:v>
                </c:pt>
                <c:pt idx="39">
                  <c:v>60.150072150072099</c:v>
                </c:pt>
                <c:pt idx="40">
                  <c:v>61.558441558441501</c:v>
                </c:pt>
                <c:pt idx="41">
                  <c:v>62.966810966810897</c:v>
                </c:pt>
                <c:pt idx="42">
                  <c:v>64.140452140452098</c:v>
                </c:pt>
                <c:pt idx="43">
                  <c:v>65.020683020682995</c:v>
                </c:pt>
                <c:pt idx="44">
                  <c:v>65.760076960076901</c:v>
                </c:pt>
                <c:pt idx="45">
                  <c:v>66.253006253006205</c:v>
                </c:pt>
                <c:pt idx="46">
                  <c:v>66.605098605098604</c:v>
                </c:pt>
                <c:pt idx="47">
                  <c:v>67.426647426647406</c:v>
                </c:pt>
                <c:pt idx="48">
                  <c:v>68.756774090107399</c:v>
                </c:pt>
                <c:pt idx="49">
                  <c:v>69.108866442199798</c:v>
                </c:pt>
                <c:pt idx="50">
                  <c:v>69.304473304473305</c:v>
                </c:pt>
                <c:pt idx="51">
                  <c:v>70.712842712842701</c:v>
                </c:pt>
                <c:pt idx="52">
                  <c:v>71.400261114546794</c:v>
                </c:pt>
                <c:pt idx="53">
                  <c:v>72.708032708032704</c:v>
                </c:pt>
                <c:pt idx="54">
                  <c:v>74.082869511440904</c:v>
                </c:pt>
                <c:pt idx="55">
                  <c:v>75.407407407407405</c:v>
                </c:pt>
                <c:pt idx="56">
                  <c:v>76.698412698412696</c:v>
                </c:pt>
                <c:pt idx="57">
                  <c:v>77.832932499599096</c:v>
                </c:pt>
                <c:pt idx="58">
                  <c:v>79.045695045694998</c:v>
                </c:pt>
                <c:pt idx="59">
                  <c:v>80.252868824297394</c:v>
                </c:pt>
                <c:pt idx="60">
                  <c:v>81.158249158249106</c:v>
                </c:pt>
                <c:pt idx="61">
                  <c:v>81.686387686387704</c:v>
                </c:pt>
                <c:pt idx="62">
                  <c:v>82.449254449254397</c:v>
                </c:pt>
                <c:pt idx="63">
                  <c:v>83.388167388167403</c:v>
                </c:pt>
                <c:pt idx="64">
                  <c:v>84.522687189353803</c:v>
                </c:pt>
                <c:pt idx="65">
                  <c:v>85.500721500721497</c:v>
                </c:pt>
                <c:pt idx="66">
                  <c:v>86.1462241462241</c:v>
                </c:pt>
                <c:pt idx="67">
                  <c:v>86.380952380952394</c:v>
                </c:pt>
                <c:pt idx="68">
                  <c:v>87.073400673400599</c:v>
                </c:pt>
                <c:pt idx="69">
                  <c:v>87.848003848003799</c:v>
                </c:pt>
                <c:pt idx="70">
                  <c:v>88.786916786916805</c:v>
                </c:pt>
                <c:pt idx="71">
                  <c:v>88.434824434824407</c:v>
                </c:pt>
                <c:pt idx="72">
                  <c:v>89.843193843193802</c:v>
                </c:pt>
              </c:numCache>
            </c:numRef>
          </c:xVal>
          <c:yVal>
            <c:numRef>
              <c:f>'Renewable Cost'!$B$1:$B$73</c:f>
              <c:numCache>
                <c:formatCode>General</c:formatCode>
                <c:ptCount val="73"/>
                <c:pt idx="0">
                  <c:v>36.4352888490819</c:v>
                </c:pt>
                <c:pt idx="1">
                  <c:v>36.4352888490819</c:v>
                </c:pt>
                <c:pt idx="2">
                  <c:v>36.4352888490819</c:v>
                </c:pt>
                <c:pt idx="3">
                  <c:v>36.4352888490819</c:v>
                </c:pt>
                <c:pt idx="4">
                  <c:v>36.4352888490819</c:v>
                </c:pt>
                <c:pt idx="5">
                  <c:v>36.4352888490819</c:v>
                </c:pt>
                <c:pt idx="6">
                  <c:v>36.4352888490819</c:v>
                </c:pt>
                <c:pt idx="7">
                  <c:v>36.4352888490819</c:v>
                </c:pt>
                <c:pt idx="8">
                  <c:v>36.4352888490819</c:v>
                </c:pt>
                <c:pt idx="9">
                  <c:v>36.4352888490819</c:v>
                </c:pt>
                <c:pt idx="10">
                  <c:v>36.4352888490819</c:v>
                </c:pt>
                <c:pt idx="11">
                  <c:v>36.4352888490819</c:v>
                </c:pt>
                <c:pt idx="12">
                  <c:v>36.4352888490819</c:v>
                </c:pt>
                <c:pt idx="13">
                  <c:v>36.4352888490819</c:v>
                </c:pt>
                <c:pt idx="14">
                  <c:v>36.4352888490819</c:v>
                </c:pt>
                <c:pt idx="15">
                  <c:v>36.4352888490819</c:v>
                </c:pt>
                <c:pt idx="16">
                  <c:v>36.4352888490819</c:v>
                </c:pt>
                <c:pt idx="17">
                  <c:v>36.4352888490819</c:v>
                </c:pt>
                <c:pt idx="18">
                  <c:v>36.4352888490819</c:v>
                </c:pt>
                <c:pt idx="19">
                  <c:v>36.4352888490819</c:v>
                </c:pt>
                <c:pt idx="20">
                  <c:v>36.4352888490819</c:v>
                </c:pt>
                <c:pt idx="21">
                  <c:v>36.4352888490819</c:v>
                </c:pt>
                <c:pt idx="22">
                  <c:v>36.4352888490819</c:v>
                </c:pt>
                <c:pt idx="23">
                  <c:v>36.4352888490819</c:v>
                </c:pt>
                <c:pt idx="24">
                  <c:v>36.4352888490819</c:v>
                </c:pt>
                <c:pt idx="25">
                  <c:v>36.4352888490819</c:v>
                </c:pt>
                <c:pt idx="26">
                  <c:v>36.4352888490819</c:v>
                </c:pt>
                <c:pt idx="27">
                  <c:v>36.4352888490819</c:v>
                </c:pt>
                <c:pt idx="28">
                  <c:v>36.6174055829228</c:v>
                </c:pt>
                <c:pt idx="29">
                  <c:v>36.678111160869697</c:v>
                </c:pt>
                <c:pt idx="30">
                  <c:v>36.890580683684099</c:v>
                </c:pt>
                <c:pt idx="31">
                  <c:v>37.103050206498402</c:v>
                </c:pt>
                <c:pt idx="32">
                  <c:v>37.436930885206699</c:v>
                </c:pt>
                <c:pt idx="33">
                  <c:v>37.801164352888399</c:v>
                </c:pt>
                <c:pt idx="34">
                  <c:v>38.195750609543701</c:v>
                </c:pt>
                <c:pt idx="35">
                  <c:v>38.651042444145801</c:v>
                </c:pt>
                <c:pt idx="36">
                  <c:v>39.288451012588901</c:v>
                </c:pt>
                <c:pt idx="37">
                  <c:v>40.168681892819798</c:v>
                </c:pt>
                <c:pt idx="38">
                  <c:v>41.139971139971102</c:v>
                </c:pt>
                <c:pt idx="39">
                  <c:v>42.050554809175402</c:v>
                </c:pt>
                <c:pt idx="40">
                  <c:v>42.961138478379802</c:v>
                </c:pt>
                <c:pt idx="41">
                  <c:v>43.871722147584201</c:v>
                </c:pt>
                <c:pt idx="42">
                  <c:v>45.882594417077101</c:v>
                </c:pt>
                <c:pt idx="43">
                  <c:v>48.200029855202203</c:v>
                </c:pt>
                <c:pt idx="44">
                  <c:v>50.603970741901698</c:v>
                </c:pt>
                <c:pt idx="45">
                  <c:v>52.752948201224001</c:v>
                </c:pt>
                <c:pt idx="46">
                  <c:v>54.586256655222101</c:v>
                </c:pt>
                <c:pt idx="47">
                  <c:v>56.862715828233</c:v>
                </c:pt>
                <c:pt idx="48">
                  <c:v>58.076827387172202</c:v>
                </c:pt>
                <c:pt idx="49">
                  <c:v>62.587251828631103</c:v>
                </c:pt>
                <c:pt idx="50">
                  <c:v>60.110464248395203</c:v>
                </c:pt>
                <c:pt idx="51">
                  <c:v>68.214658904314007</c:v>
                </c:pt>
                <c:pt idx="52">
                  <c:v>70.985434926321602</c:v>
                </c:pt>
                <c:pt idx="53">
                  <c:v>72.749365576951703</c:v>
                </c:pt>
                <c:pt idx="54">
                  <c:v>74.627769603139001</c:v>
                </c:pt>
                <c:pt idx="55">
                  <c:v>77.350848385331105</c:v>
                </c:pt>
                <c:pt idx="56">
                  <c:v>79.087027914614097</c:v>
                </c:pt>
                <c:pt idx="57">
                  <c:v>81.017465293327305</c:v>
                </c:pt>
                <c:pt idx="58">
                  <c:v>83.312136139722298</c:v>
                </c:pt>
                <c:pt idx="59">
                  <c:v>85.268590194698504</c:v>
                </c:pt>
                <c:pt idx="60">
                  <c:v>87.792207792207705</c:v>
                </c:pt>
                <c:pt idx="61">
                  <c:v>89.768174354381202</c:v>
                </c:pt>
                <c:pt idx="62">
                  <c:v>92.026421854008007</c:v>
                </c:pt>
                <c:pt idx="63">
                  <c:v>94.075235109717795</c:v>
                </c:pt>
                <c:pt idx="64">
                  <c:v>96.382047071702203</c:v>
                </c:pt>
                <c:pt idx="65">
                  <c:v>98.059038662486898</c:v>
                </c:pt>
                <c:pt idx="66">
                  <c:v>100.294521570383</c:v>
                </c:pt>
                <c:pt idx="67">
                  <c:v>103.071801761456</c:v>
                </c:pt>
                <c:pt idx="68">
                  <c:v>105.566801015076</c:v>
                </c:pt>
                <c:pt idx="69">
                  <c:v>108.189281982385</c:v>
                </c:pt>
                <c:pt idx="70">
                  <c:v>111.740558292282</c:v>
                </c:pt>
                <c:pt idx="71">
                  <c:v>109.464099119271</c:v>
                </c:pt>
                <c:pt idx="72">
                  <c:v>114.781907747425</c:v>
                </c:pt>
              </c:numCache>
            </c:numRef>
          </c:yVal>
          <c:smooth val="1"/>
          <c:extLst>
            <c:ext xmlns:c16="http://schemas.microsoft.com/office/drawing/2014/chart" uri="{C3380CC4-5D6E-409C-BE32-E72D297353CC}">
              <c16:uniqueId val="{00000000-D68F-074C-985A-E573AD4A2E7A}"/>
            </c:ext>
          </c:extLst>
        </c:ser>
        <c:dLbls>
          <c:showLegendKey val="0"/>
          <c:showVal val="0"/>
          <c:showCatName val="0"/>
          <c:showSerName val="0"/>
          <c:showPercent val="0"/>
          <c:showBubbleSize val="0"/>
        </c:dLbls>
        <c:axId val="1510960016"/>
        <c:axId val="1510961744"/>
      </c:scatterChart>
      <c:valAx>
        <c:axId val="1510960016"/>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600" b="0" i="0" u="none" strike="noStrike" kern="1200" baseline="0">
                    <a:solidFill>
                      <a:schemeClr val="tx1">
                        <a:lumMod val="65000"/>
                        <a:lumOff val="35000"/>
                      </a:schemeClr>
                    </a:solidFill>
                    <a:latin typeface="Poppins" pitchFamily="2" charset="77"/>
                    <a:ea typeface="+mn-ea"/>
                    <a:cs typeface="Poppins" pitchFamily="2" charset="77"/>
                  </a:defRPr>
                </a:pPr>
                <a:r>
                  <a:rPr lang="en-US" sz="1600" dirty="0">
                    <a:effectLst/>
                    <a:latin typeface="Poppins" pitchFamily="2" charset="77"/>
                    <a:cs typeface="Poppins" pitchFamily="2" charset="77"/>
                  </a:rPr>
                  <a:t>Renewable % of Data Center Energy</a:t>
                </a:r>
              </a:p>
            </c:rich>
          </c:tx>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Poppins" pitchFamily="2" charset="77"/>
                  <a:ea typeface="+mn-ea"/>
                  <a:cs typeface="Poppins" pitchFamily="2" charset="77"/>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Poppins" pitchFamily="2" charset="77"/>
                <a:ea typeface="+mn-ea"/>
                <a:cs typeface="Poppins" pitchFamily="2" charset="77"/>
              </a:defRPr>
            </a:pPr>
            <a:endParaRPr lang="en-US"/>
          </a:p>
        </c:txPr>
        <c:crossAx val="1510961744"/>
        <c:crosses val="autoZero"/>
        <c:crossBetween val="midCat"/>
      </c:valAx>
      <c:valAx>
        <c:axId val="151096174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0" spcFirstLastPara="1" vertOverflow="ellipsis" wrap="square" anchor="ctr" anchorCtr="1"/>
              <a:lstStyle/>
              <a:p>
                <a:pPr>
                  <a:defRPr sz="1600" b="0" i="0" u="none" strike="noStrike" kern="1200" baseline="0">
                    <a:solidFill>
                      <a:schemeClr val="tx1">
                        <a:lumMod val="65000"/>
                        <a:lumOff val="35000"/>
                      </a:schemeClr>
                    </a:solidFill>
                    <a:latin typeface="Poppins" pitchFamily="2" charset="77"/>
                    <a:ea typeface="+mn-ea"/>
                    <a:cs typeface="Poppins" pitchFamily="2" charset="77"/>
                  </a:defRPr>
                </a:pPr>
                <a:r>
                  <a:rPr lang="en-US" sz="1600">
                    <a:latin typeface="Poppins" pitchFamily="2" charset="77"/>
                    <a:cs typeface="Poppins" pitchFamily="2" charset="77"/>
                  </a:rPr>
                  <a:t>Energy</a:t>
                </a:r>
                <a:r>
                  <a:rPr lang="en-US" sz="1600" baseline="0">
                    <a:latin typeface="Poppins" pitchFamily="2" charset="77"/>
                    <a:cs typeface="Poppins" pitchFamily="2" charset="77"/>
                  </a:rPr>
                  <a:t> Cost ($/MWh)</a:t>
                </a:r>
                <a:endParaRPr lang="en-US" sz="1600">
                  <a:latin typeface="Poppins" pitchFamily="2" charset="77"/>
                  <a:cs typeface="Poppins" pitchFamily="2" charset="77"/>
                </a:endParaRPr>
              </a:p>
            </c:rich>
          </c:tx>
          <c:overlay val="0"/>
          <c:spPr>
            <a:noFill/>
            <a:ln>
              <a:noFill/>
            </a:ln>
            <a:effectLst/>
          </c:spPr>
          <c:txPr>
            <a:bodyPr rot="0" spcFirstLastPara="1" vertOverflow="ellipsis" wrap="square" anchor="ctr" anchorCtr="1"/>
            <a:lstStyle/>
            <a:p>
              <a:pPr>
                <a:defRPr sz="1600" b="0" i="0" u="none" strike="noStrike" kern="1200" baseline="0">
                  <a:solidFill>
                    <a:schemeClr val="tx1">
                      <a:lumMod val="65000"/>
                      <a:lumOff val="35000"/>
                    </a:schemeClr>
                  </a:solidFill>
                  <a:latin typeface="Poppins" pitchFamily="2" charset="77"/>
                  <a:ea typeface="+mn-ea"/>
                  <a:cs typeface="Poppins" pitchFamily="2" charset="77"/>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Poppins" pitchFamily="2" charset="77"/>
                <a:ea typeface="+mn-ea"/>
                <a:cs typeface="Poppins" pitchFamily="2" charset="77"/>
              </a:defRPr>
            </a:pPr>
            <a:endParaRPr lang="en-US"/>
          </a:p>
        </c:txPr>
        <c:crossAx val="1510960016"/>
        <c:crosses val="autoZero"/>
        <c:crossBetween val="midCat"/>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spPr>
            <a:ln w="0">
              <a:noFill/>
            </a:ln>
            <a:effectLst>
              <a:softEdge rad="0"/>
            </a:effectLst>
          </c:spPr>
          <c:dPt>
            <c:idx val="0"/>
            <c:bubble3D val="0"/>
            <c:spPr>
              <a:solidFill>
                <a:schemeClr val="accent1"/>
              </a:solidFill>
              <a:ln w="0">
                <a:noFill/>
              </a:ln>
              <a:effectLst>
                <a:softEdge rad="0"/>
              </a:effectLst>
            </c:spPr>
            <c:extLst>
              <c:ext xmlns:c16="http://schemas.microsoft.com/office/drawing/2014/chart" uri="{C3380CC4-5D6E-409C-BE32-E72D297353CC}">
                <c16:uniqueId val="{00000001-096F-AF4F-9192-776822D880BB}"/>
              </c:ext>
            </c:extLst>
          </c:dPt>
          <c:dPt>
            <c:idx val="1"/>
            <c:bubble3D val="0"/>
            <c:spPr>
              <a:solidFill>
                <a:schemeClr val="accent2"/>
              </a:solidFill>
              <a:ln w="0">
                <a:noFill/>
              </a:ln>
              <a:effectLst>
                <a:softEdge rad="0"/>
              </a:effectLst>
            </c:spPr>
            <c:extLst>
              <c:ext xmlns:c16="http://schemas.microsoft.com/office/drawing/2014/chart" uri="{C3380CC4-5D6E-409C-BE32-E72D297353CC}">
                <c16:uniqueId val="{00000003-096F-AF4F-9192-776822D880BB}"/>
              </c:ext>
            </c:extLst>
          </c:dPt>
          <c:dPt>
            <c:idx val="2"/>
            <c:bubble3D val="0"/>
            <c:spPr>
              <a:solidFill>
                <a:schemeClr val="accent3"/>
              </a:solidFill>
              <a:ln w="0">
                <a:noFill/>
              </a:ln>
              <a:effectLst>
                <a:softEdge rad="0"/>
              </a:effectLst>
            </c:spPr>
            <c:extLst>
              <c:ext xmlns:c16="http://schemas.microsoft.com/office/drawing/2014/chart" uri="{C3380CC4-5D6E-409C-BE32-E72D297353CC}">
                <c16:uniqueId val="{00000005-096F-AF4F-9192-776822D880BB}"/>
              </c:ext>
            </c:extLst>
          </c:dPt>
          <c:dPt>
            <c:idx val="3"/>
            <c:bubble3D val="0"/>
            <c:spPr>
              <a:solidFill>
                <a:schemeClr val="accent4"/>
              </a:solidFill>
              <a:ln w="0">
                <a:noFill/>
              </a:ln>
              <a:effectLst>
                <a:softEdge rad="0"/>
              </a:effectLst>
            </c:spPr>
            <c:extLst>
              <c:ext xmlns:c16="http://schemas.microsoft.com/office/drawing/2014/chart" uri="{C3380CC4-5D6E-409C-BE32-E72D297353CC}">
                <c16:uniqueId val="{00000007-096F-AF4F-9192-776822D880BB}"/>
              </c:ext>
            </c:extLst>
          </c:dPt>
          <c:dPt>
            <c:idx val="4"/>
            <c:bubble3D val="0"/>
            <c:spPr>
              <a:solidFill>
                <a:schemeClr val="accent5"/>
              </a:solidFill>
              <a:ln w="0">
                <a:noFill/>
              </a:ln>
              <a:effectLst>
                <a:softEdge rad="0"/>
              </a:effectLst>
            </c:spPr>
            <c:extLst>
              <c:ext xmlns:c16="http://schemas.microsoft.com/office/drawing/2014/chart" uri="{C3380CC4-5D6E-409C-BE32-E72D297353CC}">
                <c16:uniqueId val="{00000009-096F-AF4F-9192-776822D880BB}"/>
              </c:ext>
            </c:extLst>
          </c:dPt>
          <c:dPt>
            <c:idx val="5"/>
            <c:bubble3D val="0"/>
            <c:spPr>
              <a:solidFill>
                <a:schemeClr val="accent6"/>
              </a:solidFill>
              <a:ln w="0">
                <a:noFill/>
              </a:ln>
              <a:effectLst>
                <a:softEdge rad="0"/>
              </a:effectLst>
            </c:spPr>
            <c:extLst>
              <c:ext xmlns:c16="http://schemas.microsoft.com/office/drawing/2014/chart" uri="{C3380CC4-5D6E-409C-BE32-E72D297353CC}">
                <c16:uniqueId val="{0000000B-096F-AF4F-9192-776822D880BB}"/>
              </c:ext>
            </c:extLst>
          </c:dPt>
          <c:dLbls>
            <c:delete val="1"/>
          </c:dLbls>
          <c:cat>
            <c:strRef>
              <c:f>Sheet1!$A$1:$A$6</c:f>
              <c:strCache>
                <c:ptCount val="6"/>
                <c:pt idx="0">
                  <c:v>Big Data</c:v>
                </c:pt>
                <c:pt idx="1">
                  <c:v>Web App</c:v>
                </c:pt>
                <c:pt idx="2">
                  <c:v>Real-Time Communication (RTC)</c:v>
                </c:pt>
                <c:pt idx="3">
                  <c:v>Machine Learning  (ML) Inference</c:v>
                </c:pt>
                <c:pt idx="4">
                  <c:v>Web Proxy</c:v>
                </c:pt>
                <c:pt idx="5">
                  <c:v>DevOps</c:v>
                </c:pt>
              </c:strCache>
            </c:strRef>
          </c:cat>
          <c:val>
            <c:numRef>
              <c:f>Sheet1!$B$1:$B$6</c:f>
              <c:numCache>
                <c:formatCode>General</c:formatCode>
                <c:ptCount val="6"/>
                <c:pt idx="0">
                  <c:v>32.4</c:v>
                </c:pt>
                <c:pt idx="1">
                  <c:v>27.3</c:v>
                </c:pt>
                <c:pt idx="2">
                  <c:v>24.1</c:v>
                </c:pt>
                <c:pt idx="3">
                  <c:v>11</c:v>
                </c:pt>
                <c:pt idx="4">
                  <c:v>3.9</c:v>
                </c:pt>
                <c:pt idx="5">
                  <c:v>1.3</c:v>
                </c:pt>
              </c:numCache>
            </c:numRef>
          </c:val>
          <c:extLst>
            <c:ext xmlns:c16="http://schemas.microsoft.com/office/drawing/2014/chart" uri="{C3380CC4-5D6E-409C-BE32-E72D297353CC}">
              <c16:uniqueId val="{0000000C-096F-AF4F-9192-776822D880BB}"/>
            </c:ext>
          </c:extLst>
        </c:ser>
        <c:dLbls>
          <c:showLegendKey val="0"/>
          <c:showVal val="0"/>
          <c:showCatName val="0"/>
          <c:showSerName val="0"/>
          <c:showPercent val="1"/>
          <c:showBubbleSize val="0"/>
          <c:showLeaderLines val="1"/>
        </c:dLbls>
        <c:firstSliceAng val="193"/>
      </c:pieChart>
      <c:spPr>
        <a:noFill/>
        <a:ln>
          <a:noFill/>
        </a:ln>
        <a:effectLst/>
      </c:spPr>
    </c:plotArea>
    <c:plotVisOnly val="1"/>
    <c:dispBlanksAs val="gap"/>
    <c:showDLblsOverMax val="0"/>
  </c:chart>
  <c:spPr>
    <a:noFill/>
    <a:ln w="9525" cap="flat" cmpd="sng" algn="ctr">
      <a:no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71D767D-BB74-DC43-A170-D2CD7A642901}" type="datetimeFigureOut">
              <a:rPr lang="en-US" smtClean="0"/>
              <a:t>7/1/24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4B30B4D-066A-7045-993B-ECF0983F0C31}" type="slidenum">
              <a:rPr lang="en-US" smtClean="0"/>
              <a:t>‹#›</a:t>
            </a:fld>
            <a:endParaRPr lang="en-US"/>
          </a:p>
        </p:txBody>
      </p:sp>
    </p:spTree>
    <p:extLst>
      <p:ext uri="{BB962C8B-B14F-4D97-AF65-F5344CB8AC3E}">
        <p14:creationId xmlns:p14="http://schemas.microsoft.com/office/powerpoint/2010/main" val="35086244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FFFFFF"/>
                </a:solidFill>
                <a:effectLst/>
                <a:latin typeface=".SF NS"/>
              </a:rPr>
              <a:t>Before I start – I’d like to ask everyone in the audience to take a seat if you agree that lowering the carbon emissions of the cloud is important… clearly you all agree with me, except for you, we’ll have to talk later (point to someone standing off to the side)… but now I’m even more excited to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rgbClr val="FFFFFF"/>
              </a:solidFill>
              <a:effectLst/>
              <a:latin typeface=".SF N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FFFFFF"/>
                </a:solidFill>
                <a:effectLst/>
                <a:latin typeface=".SF NS"/>
              </a:rPr>
              <a:t>be presenting to you how significantly greener clouds are possible with green server design – this is work done in collaboration with Microsoft Azure where</a:t>
            </a:r>
            <a:endParaRPr lang="en-US" dirty="0"/>
          </a:p>
        </p:txBody>
      </p:sp>
      <p:sp>
        <p:nvSpPr>
          <p:cNvPr id="4" name="Slide Number Placeholder 3"/>
          <p:cNvSpPr>
            <a:spLocks noGrp="1"/>
          </p:cNvSpPr>
          <p:nvPr>
            <p:ph type="sldNum" sz="quarter" idx="5"/>
          </p:nvPr>
        </p:nvSpPr>
        <p:spPr/>
        <p:txBody>
          <a:bodyPr/>
          <a:lstStyle/>
          <a:p>
            <a:fld id="{34B30B4D-066A-7045-993B-ECF0983F0C31}" type="slidenum">
              <a:rPr lang="en-US" smtClean="0"/>
              <a:t>1</a:t>
            </a:fld>
            <a:endParaRPr lang="en-US"/>
          </a:p>
        </p:txBody>
      </p:sp>
    </p:spTree>
    <p:extLst>
      <p:ext uri="{BB962C8B-B14F-4D97-AF65-F5344CB8AC3E}">
        <p14:creationId xmlns:p14="http://schemas.microsoft.com/office/powerpoint/2010/main" val="4877136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Which leads to our framework</a:t>
            </a:r>
          </a:p>
        </p:txBody>
      </p:sp>
      <p:sp>
        <p:nvSpPr>
          <p:cNvPr id="4" name="Slide Number Placeholder 3"/>
          <p:cNvSpPr>
            <a:spLocks noGrp="1"/>
          </p:cNvSpPr>
          <p:nvPr>
            <p:ph type="sldNum" sz="quarter" idx="5"/>
          </p:nvPr>
        </p:nvSpPr>
        <p:spPr/>
        <p:txBody>
          <a:bodyPr/>
          <a:lstStyle/>
          <a:p>
            <a:fld id="{34B30B4D-066A-7045-993B-ECF0983F0C31}" type="slidenum">
              <a:rPr lang="en-US" smtClean="0"/>
              <a:t>10</a:t>
            </a:fld>
            <a:endParaRPr lang="en-US"/>
          </a:p>
        </p:txBody>
      </p:sp>
    </p:spTree>
    <p:extLst>
      <p:ext uri="{BB962C8B-B14F-4D97-AF65-F5344CB8AC3E}">
        <p14:creationId xmlns:p14="http://schemas.microsoft.com/office/powerpoint/2010/main" val="32989595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Which takes as input a GreenSKU design</a:t>
            </a:r>
          </a:p>
          <a:p>
            <a:pPr marL="171450" indent="-171450">
              <a:buFontTx/>
              <a:buChar char="-"/>
            </a:pPr>
            <a:r>
              <a:rPr lang="en-US" dirty="0"/>
              <a:t>And produces as output the number of GreenSKUs that can be deployed in a data center</a:t>
            </a:r>
          </a:p>
        </p:txBody>
      </p:sp>
      <p:sp>
        <p:nvSpPr>
          <p:cNvPr id="4" name="Slide Number Placeholder 3"/>
          <p:cNvSpPr>
            <a:spLocks noGrp="1"/>
          </p:cNvSpPr>
          <p:nvPr>
            <p:ph type="sldNum" sz="quarter" idx="5"/>
          </p:nvPr>
        </p:nvSpPr>
        <p:spPr/>
        <p:txBody>
          <a:bodyPr/>
          <a:lstStyle/>
          <a:p>
            <a:fld id="{34B30B4D-066A-7045-993B-ECF0983F0C31}" type="slidenum">
              <a:rPr lang="en-US" smtClean="0"/>
              <a:t>11</a:t>
            </a:fld>
            <a:endParaRPr lang="en-US"/>
          </a:p>
        </p:txBody>
      </p:sp>
    </p:spTree>
    <p:extLst>
      <p:ext uri="{BB962C8B-B14F-4D97-AF65-F5344CB8AC3E}">
        <p14:creationId xmlns:p14="http://schemas.microsoft.com/office/powerpoint/2010/main" val="40900998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The framework achieves this through a set of components, as shown. And while there’s a lot going on, I don’t want you to get bogged down in the details, </a:t>
            </a:r>
          </a:p>
          <a:p>
            <a:pPr marL="171450" indent="-171450">
              <a:buFontTx/>
              <a:buChar char="-"/>
            </a:pPr>
            <a:r>
              <a:rPr lang="en-US" dirty="0"/>
              <a:t>just know that each component factors in a practical constraint that limits the number of </a:t>
            </a:r>
            <a:r>
              <a:rPr lang="en-US" dirty="0" err="1"/>
              <a:t>GreenSKU’s</a:t>
            </a:r>
            <a:r>
              <a:rPr lang="en-US" dirty="0"/>
              <a:t> you can deploy.</a:t>
            </a:r>
          </a:p>
        </p:txBody>
      </p:sp>
      <p:sp>
        <p:nvSpPr>
          <p:cNvPr id="4" name="Slide Number Placeholder 3"/>
          <p:cNvSpPr>
            <a:spLocks noGrp="1"/>
          </p:cNvSpPr>
          <p:nvPr>
            <p:ph type="sldNum" sz="quarter" idx="5"/>
          </p:nvPr>
        </p:nvSpPr>
        <p:spPr/>
        <p:txBody>
          <a:bodyPr/>
          <a:lstStyle/>
          <a:p>
            <a:fld id="{34B30B4D-066A-7045-993B-ECF0983F0C31}" type="slidenum">
              <a:rPr lang="en-US" smtClean="0"/>
              <a:t>12</a:t>
            </a:fld>
            <a:endParaRPr lang="en-US"/>
          </a:p>
        </p:txBody>
      </p:sp>
    </p:spTree>
    <p:extLst>
      <p:ext uri="{BB962C8B-B14F-4D97-AF65-F5344CB8AC3E}">
        <p14:creationId xmlns:p14="http://schemas.microsoft.com/office/powerpoint/2010/main" val="42833641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What we want finally though, is data center carbon savings, so to translate the number of deployable GreenSKUs to carbon savings, </a:t>
            </a:r>
          </a:p>
          <a:p>
            <a:pPr marL="171450" indent="-171450">
              <a:buFontTx/>
              <a:buChar char="-"/>
            </a:pPr>
            <a:r>
              <a:rPr lang="en-US" dirty="0"/>
              <a:t>we develop an open-source carbon model </a:t>
            </a:r>
          </a:p>
          <a:p>
            <a:pPr marL="171450" indent="-171450">
              <a:buFontTx/>
              <a:buChar char="-"/>
            </a:pPr>
            <a:r>
              <a:rPr lang="en-US" dirty="0"/>
              <a:t>that outputs how much carbon we can save through a GreenSKU deployment at scale. </a:t>
            </a:r>
          </a:p>
        </p:txBody>
      </p:sp>
      <p:sp>
        <p:nvSpPr>
          <p:cNvPr id="4" name="Slide Number Placeholder 3"/>
          <p:cNvSpPr>
            <a:spLocks noGrp="1"/>
          </p:cNvSpPr>
          <p:nvPr>
            <p:ph type="sldNum" sz="quarter" idx="5"/>
          </p:nvPr>
        </p:nvSpPr>
        <p:spPr/>
        <p:txBody>
          <a:bodyPr/>
          <a:lstStyle/>
          <a:p>
            <a:fld id="{34B30B4D-066A-7045-993B-ECF0983F0C31}" type="slidenum">
              <a:rPr lang="en-US" smtClean="0"/>
              <a:t>13</a:t>
            </a:fld>
            <a:endParaRPr lang="en-US"/>
          </a:p>
        </p:txBody>
      </p:sp>
    </p:spTree>
    <p:extLst>
      <p:ext uri="{BB962C8B-B14F-4D97-AF65-F5344CB8AC3E}">
        <p14:creationId xmlns:p14="http://schemas.microsoft.com/office/powerpoint/2010/main" val="31902916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this presentation I’ll focus on two components in particular, outlining how our framework goes about answering the question of how a </a:t>
            </a:r>
            <a:r>
              <a:rPr lang="en-US" dirty="0" err="1"/>
              <a:t>GreenSKU’s</a:t>
            </a:r>
            <a:r>
              <a:rPr lang="en-US" dirty="0"/>
              <a:t> server-level performance impacts its cluster-level adoption, where adoption captures which applications are suitable to run on a GreenSKU.</a:t>
            </a:r>
          </a:p>
        </p:txBody>
      </p:sp>
      <p:sp>
        <p:nvSpPr>
          <p:cNvPr id="4" name="Slide Number Placeholder 3"/>
          <p:cNvSpPr>
            <a:spLocks noGrp="1"/>
          </p:cNvSpPr>
          <p:nvPr>
            <p:ph type="sldNum" sz="quarter" idx="5"/>
          </p:nvPr>
        </p:nvSpPr>
        <p:spPr/>
        <p:txBody>
          <a:bodyPr/>
          <a:lstStyle/>
          <a:p>
            <a:fld id="{34B30B4D-066A-7045-993B-ECF0983F0C31}" type="slidenum">
              <a:rPr lang="en-US" smtClean="0"/>
              <a:t>14</a:t>
            </a:fld>
            <a:endParaRPr lang="en-US"/>
          </a:p>
        </p:txBody>
      </p:sp>
    </p:spTree>
    <p:extLst>
      <p:ext uri="{BB962C8B-B14F-4D97-AF65-F5344CB8AC3E}">
        <p14:creationId xmlns:p14="http://schemas.microsoft.com/office/powerpoint/2010/main" val="5157235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dirty="0">
                <a:effectLst/>
                <a:latin typeface="Helvetica Neue" panose="02000503000000020004" pitchFamily="2" charset="0"/>
              </a:rPr>
              <a:t>To answer this, we must first answer how we measure a </a:t>
            </a:r>
            <a:r>
              <a:rPr lang="en-US" dirty="0" err="1">
                <a:effectLst/>
                <a:latin typeface="Helvetica Neue" panose="02000503000000020004" pitchFamily="2" charset="0"/>
              </a:rPr>
              <a:t>GreenSKU’s</a:t>
            </a:r>
            <a:r>
              <a:rPr lang="en-US" dirty="0">
                <a:effectLst/>
                <a:latin typeface="Helvetica Neue" panose="02000503000000020004" pitchFamily="2" charset="0"/>
              </a:rPr>
              <a:t> performance.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dirty="0">
                <a:effectLst/>
                <a:latin typeface="Helvetica Neue" panose="02000503000000020004" pitchFamily="2" charset="0"/>
              </a:rPr>
              <a:t>To do this, let’s return to the previous situation where an application, let’s say </a:t>
            </a:r>
            <a:r>
              <a:rPr lang="en-US" dirty="0" err="1">
                <a:effectLst/>
                <a:latin typeface="Helvetica Neue" panose="02000503000000020004" pitchFamily="2" charset="0"/>
              </a:rPr>
              <a:t>Xapian</a:t>
            </a:r>
            <a:r>
              <a:rPr lang="en-US" dirty="0">
                <a:effectLst/>
                <a:latin typeface="Helvetica Neue" panose="02000503000000020004" pitchFamily="2" charset="0"/>
              </a:rPr>
              <a:t> which is an open source search application,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dirty="0">
                <a:effectLst/>
                <a:latin typeface="Helvetica Neue" panose="02000503000000020004" pitchFamily="2" charset="0"/>
              </a:rPr>
              <a:t>currently runs in the cloud on a Baseline SKU, which we define as a high-performance deployed SKU without any GreenSKU optimizations.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dirty="0">
                <a:effectLst/>
                <a:latin typeface="Helvetica Neue" panose="02000503000000020004" pitchFamily="2" charset="0"/>
              </a:rPr>
              <a:t>And because it’s running on the baseline SKU we can assume it’s meeting its performance goals.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dirty="0">
                <a:effectLst/>
                <a:latin typeface="Helvetica Neue" panose="02000503000000020004" pitchFamily="2" charset="0"/>
              </a:rPr>
              <a:t>What we want to see is if </a:t>
            </a:r>
            <a:r>
              <a:rPr lang="en-US" dirty="0" err="1">
                <a:effectLst/>
                <a:latin typeface="Helvetica Neue" panose="02000503000000020004" pitchFamily="2" charset="0"/>
              </a:rPr>
              <a:t>Xapian</a:t>
            </a:r>
            <a:r>
              <a:rPr lang="en-US" dirty="0">
                <a:effectLst/>
                <a:latin typeface="Helvetica Neue" panose="02000503000000020004" pitchFamily="2" charset="0"/>
              </a:rPr>
              <a:t> runs on a GreenSKU will it still be able to meet these performance goals.</a:t>
            </a:r>
          </a:p>
          <a:p>
            <a:endParaRPr lang="en-US" dirty="0"/>
          </a:p>
        </p:txBody>
      </p:sp>
      <p:sp>
        <p:nvSpPr>
          <p:cNvPr id="4" name="Slide Number Placeholder 3"/>
          <p:cNvSpPr>
            <a:spLocks noGrp="1"/>
          </p:cNvSpPr>
          <p:nvPr>
            <p:ph type="sldNum" sz="quarter" idx="5"/>
          </p:nvPr>
        </p:nvSpPr>
        <p:spPr/>
        <p:txBody>
          <a:bodyPr/>
          <a:lstStyle/>
          <a:p>
            <a:fld id="{34B30B4D-066A-7045-993B-ECF0983F0C31}" type="slidenum">
              <a:rPr lang="en-US" smtClean="0"/>
              <a:t>15</a:t>
            </a:fld>
            <a:endParaRPr lang="en-US"/>
          </a:p>
        </p:txBody>
      </p:sp>
    </p:spTree>
    <p:extLst>
      <p:ext uri="{BB962C8B-B14F-4D97-AF65-F5344CB8AC3E}">
        <p14:creationId xmlns:p14="http://schemas.microsoft.com/office/powerpoint/2010/main" val="13028100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The first step towards answering this is determining what the performance goals actually are. </a:t>
            </a:r>
          </a:p>
          <a:p>
            <a:pPr marL="171450" indent="-171450">
              <a:buFontTx/>
              <a:buChar char="-"/>
            </a:pPr>
            <a:r>
              <a:rPr lang="en-US" dirty="0"/>
              <a:t>To do this we benchmark the performance metric of note, which, as </a:t>
            </a:r>
            <a:r>
              <a:rPr lang="en-US" dirty="0" err="1"/>
              <a:t>Xapian</a:t>
            </a:r>
            <a:r>
              <a:rPr lang="en-US" dirty="0"/>
              <a:t> is an online service, is tail latency, where lower is better, and on the x-axis we vary the input load in queries per second. </a:t>
            </a:r>
          </a:p>
          <a:p>
            <a:pPr marL="171450" indent="-171450">
              <a:buFontTx/>
              <a:buChar char="-"/>
            </a:pPr>
            <a:r>
              <a:rPr lang="en-US" dirty="0"/>
              <a:t>We then run </a:t>
            </a:r>
            <a:r>
              <a:rPr lang="en-US" dirty="0" err="1"/>
              <a:t>Xapian</a:t>
            </a:r>
            <a:r>
              <a:rPr lang="en-US" dirty="0"/>
              <a:t> on the Baseline SKU using a nominal set of cores, here 8 cores. </a:t>
            </a:r>
          </a:p>
          <a:p>
            <a:pPr marL="171450" indent="-171450">
              <a:buFontTx/>
              <a:buChar char="-"/>
            </a:pPr>
            <a:r>
              <a:rPr lang="en-US" dirty="0"/>
              <a:t>Based on this we can then set a Service Level Objective or SLO which defines the performance goal as achieving some tail latency at some load.</a:t>
            </a:r>
          </a:p>
        </p:txBody>
      </p:sp>
      <p:sp>
        <p:nvSpPr>
          <p:cNvPr id="4" name="Slide Number Placeholder 3"/>
          <p:cNvSpPr>
            <a:spLocks noGrp="1"/>
          </p:cNvSpPr>
          <p:nvPr>
            <p:ph type="sldNum" sz="quarter" idx="5"/>
          </p:nvPr>
        </p:nvSpPr>
        <p:spPr/>
        <p:txBody>
          <a:bodyPr/>
          <a:lstStyle/>
          <a:p>
            <a:fld id="{34B30B4D-066A-7045-993B-ECF0983F0C31}" type="slidenum">
              <a:rPr lang="en-US" smtClean="0"/>
              <a:t>16</a:t>
            </a:fld>
            <a:endParaRPr lang="en-US"/>
          </a:p>
        </p:txBody>
      </p:sp>
    </p:spTree>
    <p:extLst>
      <p:ext uri="{BB962C8B-B14F-4D97-AF65-F5344CB8AC3E}">
        <p14:creationId xmlns:p14="http://schemas.microsoft.com/office/powerpoint/2010/main" val="34947879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With the performance goal quantified, we can then see if the GreenSKU meets this goal. </a:t>
            </a:r>
          </a:p>
          <a:p>
            <a:pPr marL="171450" indent="-171450">
              <a:buFontTx/>
              <a:buChar char="-"/>
            </a:pPr>
            <a:r>
              <a:rPr lang="en-US" dirty="0"/>
              <a:t>We do this by running the benchmark on the GreenSKU also with 8 cores. </a:t>
            </a:r>
          </a:p>
          <a:p>
            <a:pPr marL="171450" indent="-171450">
              <a:buFontTx/>
              <a:buChar char="-"/>
            </a:pPr>
            <a:r>
              <a:rPr lang="en-US" dirty="0"/>
              <a:t>Here we find that it does not meet the SLO.</a:t>
            </a:r>
          </a:p>
          <a:p>
            <a:pPr marL="171450" indent="-171450">
              <a:buFontTx/>
              <a:buChar char="-"/>
            </a:pPr>
            <a:r>
              <a:rPr lang="en-US" dirty="0"/>
              <a:t>To then meet the SLO we then scale up the cores on the GreenSKU until it is met, which in this case is at 10 cores. </a:t>
            </a:r>
          </a:p>
        </p:txBody>
      </p:sp>
      <p:sp>
        <p:nvSpPr>
          <p:cNvPr id="4" name="Slide Number Placeholder 3"/>
          <p:cNvSpPr>
            <a:spLocks noGrp="1"/>
          </p:cNvSpPr>
          <p:nvPr>
            <p:ph type="sldNum" sz="quarter" idx="5"/>
          </p:nvPr>
        </p:nvSpPr>
        <p:spPr/>
        <p:txBody>
          <a:bodyPr/>
          <a:lstStyle/>
          <a:p>
            <a:fld id="{34B30B4D-066A-7045-993B-ECF0983F0C31}" type="slidenum">
              <a:rPr lang="en-US" smtClean="0"/>
              <a:t>17</a:t>
            </a:fld>
            <a:endParaRPr lang="en-US"/>
          </a:p>
        </p:txBody>
      </p:sp>
    </p:spTree>
    <p:extLst>
      <p:ext uri="{BB962C8B-B14F-4D97-AF65-F5344CB8AC3E}">
        <p14:creationId xmlns:p14="http://schemas.microsoft.com/office/powerpoint/2010/main" val="211203907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With this approach we can identify the number of GreenSKU cores, which in this case is an additional 25%, needed to meet the performance goals as defined by the Baseline SKU. </a:t>
            </a:r>
          </a:p>
        </p:txBody>
      </p:sp>
      <p:sp>
        <p:nvSpPr>
          <p:cNvPr id="4" name="Slide Number Placeholder 3"/>
          <p:cNvSpPr>
            <a:spLocks noGrp="1"/>
          </p:cNvSpPr>
          <p:nvPr>
            <p:ph type="sldNum" sz="quarter" idx="5"/>
          </p:nvPr>
        </p:nvSpPr>
        <p:spPr/>
        <p:txBody>
          <a:bodyPr/>
          <a:lstStyle/>
          <a:p>
            <a:fld id="{34B30B4D-066A-7045-993B-ECF0983F0C31}" type="slidenum">
              <a:rPr lang="en-US" smtClean="0"/>
              <a:t>18</a:t>
            </a:fld>
            <a:endParaRPr lang="en-US"/>
          </a:p>
        </p:txBody>
      </p:sp>
    </p:spTree>
    <p:extLst>
      <p:ext uri="{BB962C8B-B14F-4D97-AF65-F5344CB8AC3E}">
        <p14:creationId xmlns:p14="http://schemas.microsoft.com/office/powerpoint/2010/main" val="376924370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While we now understand how we can meet performance goals for </a:t>
            </a:r>
            <a:r>
              <a:rPr lang="en-US" dirty="0" err="1"/>
              <a:t>Xapian</a:t>
            </a:r>
            <a:r>
              <a:rPr lang="en-US" dirty="0"/>
              <a:t>, we still don’t know if, after potentially scaling up resources on the GreenSKU, we’re saving carbon,</a:t>
            </a:r>
          </a:p>
        </p:txBody>
      </p:sp>
      <p:sp>
        <p:nvSpPr>
          <p:cNvPr id="4" name="Slide Number Placeholder 3"/>
          <p:cNvSpPr>
            <a:spLocks noGrp="1"/>
          </p:cNvSpPr>
          <p:nvPr>
            <p:ph type="sldNum" sz="quarter" idx="5"/>
          </p:nvPr>
        </p:nvSpPr>
        <p:spPr/>
        <p:txBody>
          <a:bodyPr/>
          <a:lstStyle/>
          <a:p>
            <a:fld id="{34B30B4D-066A-7045-993B-ECF0983F0C31}" type="slidenum">
              <a:rPr lang="en-US" smtClean="0"/>
              <a:t>19</a:t>
            </a:fld>
            <a:endParaRPr lang="en-US"/>
          </a:p>
        </p:txBody>
      </p:sp>
    </p:spTree>
    <p:extLst>
      <p:ext uri="{BB962C8B-B14F-4D97-AF65-F5344CB8AC3E}">
        <p14:creationId xmlns:p14="http://schemas.microsoft.com/office/powerpoint/2010/main" val="1196017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FFFFFF"/>
                </a:solidFill>
                <a:effectLst/>
                <a:latin typeface=".SF NS"/>
              </a:rPr>
              <a:t>our motivation is that cloud computing has a carbon conundrum, in that the emissions of major cloud providers, such as Microsoft, have been on the rise, which is a mismatch for achieving their crucial, quickly approaching net zero goals. And it’s been reported this rise in emissions primarily stems from the increased need for data centers, pointing out that cloud demand is growing but carbon reductions are not keeping pace.</a:t>
            </a:r>
            <a:endParaRPr lang="en-US" dirty="0"/>
          </a:p>
        </p:txBody>
      </p:sp>
      <p:sp>
        <p:nvSpPr>
          <p:cNvPr id="4" name="Slide Number Placeholder 3"/>
          <p:cNvSpPr>
            <a:spLocks noGrp="1"/>
          </p:cNvSpPr>
          <p:nvPr>
            <p:ph type="sldNum" sz="quarter" idx="5"/>
          </p:nvPr>
        </p:nvSpPr>
        <p:spPr/>
        <p:txBody>
          <a:bodyPr/>
          <a:lstStyle/>
          <a:p>
            <a:fld id="{34B30B4D-066A-7045-993B-ECF0983F0C31}" type="slidenum">
              <a:rPr lang="en-US" smtClean="0"/>
              <a:t>2</a:t>
            </a:fld>
            <a:endParaRPr lang="en-US"/>
          </a:p>
        </p:txBody>
      </p:sp>
    </p:spTree>
    <p:extLst>
      <p:ext uri="{BB962C8B-B14F-4D97-AF65-F5344CB8AC3E}">
        <p14:creationId xmlns:p14="http://schemas.microsoft.com/office/powerpoint/2010/main" val="78245743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so to account for this, </a:t>
            </a:r>
          </a:p>
          <a:p>
            <a:pPr marL="171450" indent="-171450">
              <a:buFontTx/>
              <a:buChar char="-"/>
            </a:pPr>
            <a:r>
              <a:rPr lang="en-US" dirty="0"/>
              <a:t>the adoption component uses the output from the performance component,</a:t>
            </a:r>
          </a:p>
          <a:p>
            <a:pPr marL="171450" indent="-171450">
              <a:buFontTx/>
              <a:buChar char="-"/>
            </a:pPr>
            <a:r>
              <a:rPr lang="en-US" dirty="0"/>
              <a:t>which is the number of GreenSKU cores. </a:t>
            </a:r>
          </a:p>
          <a:p>
            <a:pPr marL="171450" indent="-171450">
              <a:buFontTx/>
              <a:buChar char="-"/>
            </a:pPr>
            <a:r>
              <a:rPr lang="en-US" dirty="0"/>
              <a:t>Then we take the output from our carbon model</a:t>
            </a:r>
          </a:p>
          <a:p>
            <a:pPr marL="171450" indent="-171450">
              <a:buFontTx/>
              <a:buChar char="-"/>
            </a:pPr>
            <a:r>
              <a:rPr lang="en-US" dirty="0"/>
              <a:t>Which is the amount of carbon emitted per GreenSKU core. </a:t>
            </a:r>
          </a:p>
          <a:p>
            <a:pPr marL="171450" indent="-171450">
              <a:buFontTx/>
              <a:buChar char="-"/>
            </a:pPr>
            <a:r>
              <a:rPr lang="en-US" dirty="0"/>
              <a:t>Multiplying these values together gives the </a:t>
            </a:r>
            <a:r>
              <a:rPr lang="en-US" dirty="0" err="1"/>
              <a:t>GreenSKU’s</a:t>
            </a:r>
            <a:r>
              <a:rPr lang="en-US" dirty="0"/>
              <a:t> application carbon, which is the amount of carbon emitted to run </a:t>
            </a:r>
            <a:r>
              <a:rPr lang="en-US" dirty="0" err="1"/>
              <a:t>Xapian</a:t>
            </a:r>
            <a:r>
              <a:rPr lang="en-US" dirty="0"/>
              <a:t> on the GreenSKU. </a:t>
            </a:r>
          </a:p>
          <a:p>
            <a:pPr marL="171450" indent="-171450">
              <a:buFontTx/>
              <a:buChar char="-"/>
            </a:pPr>
            <a:r>
              <a:rPr lang="en-US" dirty="0"/>
              <a:t>We then calculate the same value for the baseline SKU, </a:t>
            </a:r>
          </a:p>
          <a:p>
            <a:pPr marL="171450" indent="-171450">
              <a:buFontTx/>
              <a:buChar char="-"/>
            </a:pPr>
            <a:r>
              <a:rPr lang="en-US" dirty="0"/>
              <a:t>allowing us to compare the two. If the </a:t>
            </a:r>
            <a:r>
              <a:rPr lang="en-US" dirty="0" err="1"/>
              <a:t>GreenSKU’s</a:t>
            </a:r>
            <a:r>
              <a:rPr lang="en-US" dirty="0"/>
              <a:t> carbon is lower, </a:t>
            </a:r>
          </a:p>
          <a:p>
            <a:pPr marL="171450" indent="-171450">
              <a:buFontTx/>
              <a:buChar char="-"/>
            </a:pPr>
            <a:r>
              <a:rPr lang="en-US" dirty="0"/>
              <a:t>we conclude that </a:t>
            </a:r>
            <a:r>
              <a:rPr lang="en-US" dirty="0" err="1"/>
              <a:t>Xapian</a:t>
            </a:r>
            <a:r>
              <a:rPr lang="en-US" dirty="0"/>
              <a:t> should adopt and run on the GreenSKU, as we know we’re meeting performance goals and savings carbon. </a:t>
            </a:r>
          </a:p>
          <a:p>
            <a:pPr marL="171450" indent="-171450">
              <a:buFontTx/>
              <a:buChar char="-"/>
            </a:pPr>
            <a:r>
              <a:rPr lang="en-US" dirty="0"/>
              <a:t>However, if the GreenSKU does not lower carbon, </a:t>
            </a:r>
            <a:r>
              <a:rPr lang="en-US" dirty="0" err="1"/>
              <a:t>Xapian</a:t>
            </a:r>
            <a:r>
              <a:rPr lang="en-US" dirty="0"/>
              <a:t> should not adopt the GreenSKU and run on the Baseline SKU as usual.</a:t>
            </a:r>
          </a:p>
          <a:p>
            <a:pPr marL="171450" indent="-171450">
              <a:buFontTx/>
              <a:buChar char="-"/>
            </a:pPr>
            <a:r>
              <a:rPr lang="en-US" dirty="0"/>
              <a:t>Thus, through the adoption component, we run an application on the GreenSKU if it meets performance goals and saves carbon.</a:t>
            </a:r>
          </a:p>
          <a:p>
            <a:pPr marL="171450" indent="-171450">
              <a:buFontTx/>
              <a:buChar char="-"/>
            </a:pPr>
            <a:r>
              <a:rPr lang="en-US" dirty="0" err="1"/>
              <a:t>Xapian</a:t>
            </a:r>
            <a:r>
              <a:rPr lang="en-US" dirty="0"/>
              <a:t> is only one application, though, so we</a:t>
            </a:r>
          </a:p>
        </p:txBody>
      </p:sp>
      <p:sp>
        <p:nvSpPr>
          <p:cNvPr id="4" name="Slide Number Placeholder 3"/>
          <p:cNvSpPr>
            <a:spLocks noGrp="1"/>
          </p:cNvSpPr>
          <p:nvPr>
            <p:ph type="sldNum" sz="quarter" idx="5"/>
          </p:nvPr>
        </p:nvSpPr>
        <p:spPr/>
        <p:txBody>
          <a:bodyPr/>
          <a:lstStyle/>
          <a:p>
            <a:fld id="{34B30B4D-066A-7045-993B-ECF0983F0C31}" type="slidenum">
              <a:rPr lang="en-US" smtClean="0"/>
              <a:t>20</a:t>
            </a:fld>
            <a:endParaRPr lang="en-US"/>
          </a:p>
        </p:txBody>
      </p:sp>
    </p:spTree>
    <p:extLst>
      <p:ext uri="{BB962C8B-B14F-4D97-AF65-F5344CB8AC3E}">
        <p14:creationId xmlns:p14="http://schemas.microsoft.com/office/powerpoint/2010/main" val="191739924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 </a:t>
            </a:r>
            <a:r>
              <a:rPr lang="en-US" dirty="0"/>
              <a:t>repeat this process across a set of Azure’s applications, as shown, to achieve a more representative view.</a:t>
            </a:r>
          </a:p>
        </p:txBody>
      </p:sp>
      <p:sp>
        <p:nvSpPr>
          <p:cNvPr id="4" name="Slide Number Placeholder 3"/>
          <p:cNvSpPr>
            <a:spLocks noGrp="1"/>
          </p:cNvSpPr>
          <p:nvPr>
            <p:ph type="sldNum" sz="quarter" idx="5"/>
          </p:nvPr>
        </p:nvSpPr>
        <p:spPr/>
        <p:txBody>
          <a:bodyPr/>
          <a:lstStyle/>
          <a:p>
            <a:fld id="{34B30B4D-066A-7045-993B-ECF0983F0C31}" type="slidenum">
              <a:rPr lang="en-US" smtClean="0"/>
              <a:t>21</a:t>
            </a:fld>
            <a:endParaRPr lang="en-US"/>
          </a:p>
        </p:txBody>
      </p:sp>
    </p:spTree>
    <p:extLst>
      <p:ext uri="{BB962C8B-B14F-4D97-AF65-F5344CB8AC3E}">
        <p14:creationId xmlns:p14="http://schemas.microsoft.com/office/powerpoint/2010/main" val="274519207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Again, there are many other aspects of GreenSKU deployment </a:t>
            </a:r>
          </a:p>
        </p:txBody>
      </p:sp>
      <p:sp>
        <p:nvSpPr>
          <p:cNvPr id="4" name="Slide Number Placeholder 3"/>
          <p:cNvSpPr>
            <a:spLocks noGrp="1"/>
          </p:cNvSpPr>
          <p:nvPr>
            <p:ph type="sldNum" sz="quarter" idx="5"/>
          </p:nvPr>
        </p:nvSpPr>
        <p:spPr/>
        <p:txBody>
          <a:bodyPr/>
          <a:lstStyle/>
          <a:p>
            <a:fld id="{34B30B4D-066A-7045-993B-ECF0983F0C31}" type="slidenum">
              <a:rPr lang="en-US" smtClean="0"/>
              <a:t>22</a:t>
            </a:fld>
            <a:endParaRPr lang="en-US"/>
          </a:p>
        </p:txBody>
      </p:sp>
    </p:spTree>
    <p:extLst>
      <p:ext uri="{BB962C8B-B14F-4D97-AF65-F5344CB8AC3E}">
        <p14:creationId xmlns:p14="http://schemas.microsoft.com/office/powerpoint/2010/main" val="34122728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that we thoroughly outline in the paper, so I urge you to check it out. When taken together, though, the framework produces that final output that we need, data center carbon savings.</a:t>
            </a:r>
          </a:p>
        </p:txBody>
      </p:sp>
      <p:sp>
        <p:nvSpPr>
          <p:cNvPr id="4" name="Slide Number Placeholder 3"/>
          <p:cNvSpPr>
            <a:spLocks noGrp="1"/>
          </p:cNvSpPr>
          <p:nvPr>
            <p:ph type="sldNum" sz="quarter" idx="5"/>
          </p:nvPr>
        </p:nvSpPr>
        <p:spPr/>
        <p:txBody>
          <a:bodyPr/>
          <a:lstStyle/>
          <a:p>
            <a:fld id="{34B30B4D-066A-7045-993B-ECF0983F0C31}" type="slidenum">
              <a:rPr lang="en-US" smtClean="0"/>
              <a:t>23</a:t>
            </a:fld>
            <a:endParaRPr lang="en-US"/>
          </a:p>
        </p:txBody>
      </p:sp>
    </p:spTree>
    <p:extLst>
      <p:ext uri="{BB962C8B-B14F-4D97-AF65-F5344CB8AC3E}">
        <p14:creationId xmlns:p14="http://schemas.microsoft.com/office/powerpoint/2010/main" val="148519380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which we can use to evaluate our GreenSKU design</a:t>
            </a:r>
          </a:p>
        </p:txBody>
      </p:sp>
      <p:sp>
        <p:nvSpPr>
          <p:cNvPr id="4" name="Slide Number Placeholder 3"/>
          <p:cNvSpPr>
            <a:spLocks noGrp="1"/>
          </p:cNvSpPr>
          <p:nvPr>
            <p:ph type="sldNum" sz="quarter" idx="5"/>
          </p:nvPr>
        </p:nvSpPr>
        <p:spPr/>
        <p:txBody>
          <a:bodyPr/>
          <a:lstStyle/>
          <a:p>
            <a:fld id="{34B30B4D-066A-7045-993B-ECF0983F0C31}" type="slidenum">
              <a:rPr lang="en-US" smtClean="0"/>
              <a:t>24</a:t>
            </a:fld>
            <a:endParaRPr lang="en-US"/>
          </a:p>
        </p:txBody>
      </p:sp>
    </p:spTree>
    <p:extLst>
      <p:ext uri="{BB962C8B-B14F-4D97-AF65-F5344CB8AC3E}">
        <p14:creationId xmlns:p14="http://schemas.microsoft.com/office/powerpoint/2010/main" val="293674358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To understand the tradeoffs of different GreenSKU designs, we actually evaluate two designs</a:t>
            </a:r>
          </a:p>
          <a:p>
            <a:pPr marL="171450" indent="-171450">
              <a:buFontTx/>
              <a:buChar char="-"/>
            </a:pPr>
            <a:r>
              <a:rPr lang="en-US" dirty="0"/>
              <a:t>The first design, GreenSKU-Efficient, contains the efficient CPU with new DRAM and SSD, thus this design mainly saves operational emissions.</a:t>
            </a:r>
          </a:p>
          <a:p>
            <a:pPr marL="171450" indent="-171450">
              <a:buFontTx/>
              <a:buChar char="-"/>
            </a:pPr>
            <a:r>
              <a:rPr lang="en-US" dirty="0"/>
              <a:t>The second design, GreenSKU-Full, adds on reused DRAM and SSD along with the efficient CPU. Thus this design mainly targets embodied emissions.</a:t>
            </a:r>
          </a:p>
          <a:p>
            <a:pPr marL="171450" indent="-171450">
              <a:buFontTx/>
              <a:buChar char="-"/>
            </a:pPr>
            <a:r>
              <a:rPr lang="en-US" dirty="0"/>
              <a:t>For each we measure the resulting emissions.</a:t>
            </a:r>
          </a:p>
        </p:txBody>
      </p:sp>
      <p:sp>
        <p:nvSpPr>
          <p:cNvPr id="4" name="Slide Number Placeholder 3"/>
          <p:cNvSpPr>
            <a:spLocks noGrp="1"/>
          </p:cNvSpPr>
          <p:nvPr>
            <p:ph type="sldNum" sz="quarter" idx="5"/>
          </p:nvPr>
        </p:nvSpPr>
        <p:spPr/>
        <p:txBody>
          <a:bodyPr/>
          <a:lstStyle/>
          <a:p>
            <a:fld id="{34B30B4D-066A-7045-993B-ECF0983F0C31}" type="slidenum">
              <a:rPr lang="en-US" smtClean="0"/>
              <a:t>25</a:t>
            </a:fld>
            <a:endParaRPr lang="en-US"/>
          </a:p>
        </p:txBody>
      </p:sp>
    </p:spTree>
    <p:extLst>
      <p:ext uri="{BB962C8B-B14F-4D97-AF65-F5344CB8AC3E}">
        <p14:creationId xmlns:p14="http://schemas.microsoft.com/office/powerpoint/2010/main" val="285427101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Which we can then plot on the y-axis, where higher is better</a:t>
            </a:r>
          </a:p>
          <a:p>
            <a:pPr marL="171450" indent="-171450">
              <a:buFontTx/>
              <a:buChar char="-"/>
            </a:pPr>
            <a:r>
              <a:rPr lang="en-US" dirty="0"/>
              <a:t>On the x-axis we sweep across different carbon intensities, which is a measure of how green the energy is, </a:t>
            </a:r>
          </a:p>
          <a:p>
            <a:pPr marL="171450" indent="-171450">
              <a:buFontTx/>
              <a:buChar char="-"/>
            </a:pPr>
            <a:r>
              <a:rPr lang="en-US" dirty="0"/>
              <a:t>Where on the left is greener, and thus is more embodied dominated, </a:t>
            </a:r>
          </a:p>
          <a:p>
            <a:pPr marL="171450" indent="-171450">
              <a:buFontTx/>
              <a:buChar char="-"/>
            </a:pPr>
            <a:r>
              <a:rPr lang="en-US" dirty="0"/>
              <a:t>while the right is less green and thus more operational dominated.</a:t>
            </a:r>
          </a:p>
          <a:p>
            <a:pPr marL="171450" indent="-171450">
              <a:buFontTx/>
              <a:buChar char="-"/>
            </a:pPr>
            <a:r>
              <a:rPr lang="en-US" dirty="0"/>
              <a:t>The savings for the Efficient design is as shown, where it performs better in more operational dominated scenarios as it mainly saves on operational emissions.</a:t>
            </a:r>
          </a:p>
          <a:p>
            <a:pPr marL="171450" indent="-171450">
              <a:buFontTx/>
              <a:buChar char="-"/>
            </a:pPr>
            <a:r>
              <a:rPr lang="en-US" dirty="0"/>
              <a:t>On the other hand, the Full design with reuse performs better in more embodied dominated cases and worse in operational dominated cases, as older components are often less power efficient and can actually increase operational emissions.</a:t>
            </a:r>
          </a:p>
          <a:p>
            <a:pPr marL="171450" indent="-171450">
              <a:buFontTx/>
              <a:buChar char="-"/>
            </a:pPr>
            <a:r>
              <a:rPr lang="en-US" dirty="0"/>
              <a:t>To tie this to real carbon intensity values, in one Azure region with low carbon intensity for which component reuse is highly effective. </a:t>
            </a:r>
          </a:p>
          <a:p>
            <a:pPr marL="171450" indent="-171450">
              <a:buFontTx/>
              <a:buChar char="-"/>
            </a:pPr>
            <a:r>
              <a:rPr lang="en-US" dirty="0"/>
              <a:t>However, in a region with higher carbon intensity, reuse can actually backfire. </a:t>
            </a:r>
          </a:p>
          <a:p>
            <a:pPr marL="171450" indent="-171450">
              <a:buFontTx/>
              <a:buChar char="-"/>
            </a:pPr>
            <a:r>
              <a:rPr lang="en-US" dirty="0"/>
              <a:t>This points to the first takeaway that different GreenSKUs are optimal under different conditions.</a:t>
            </a:r>
          </a:p>
          <a:p>
            <a:pPr marL="171450" indent="-171450">
              <a:buFontTx/>
              <a:buChar char="-"/>
            </a:pPr>
            <a:r>
              <a:rPr lang="en-US" dirty="0"/>
              <a:t>At the average carbon intensity across Azure regions, however, </a:t>
            </a:r>
          </a:p>
          <a:p>
            <a:pPr marL="171450" indent="-171450">
              <a:buFontTx/>
              <a:buChar char="-"/>
            </a:pPr>
            <a:r>
              <a:rPr lang="en-US" dirty="0"/>
              <a:t>we find that our GreenSKU achieves 15% cluster wide savings at Azure, which when we consider the growing scale of cloud competing, GreenSKU deployment could lead to savings that are significant even on a global scale. </a:t>
            </a:r>
          </a:p>
        </p:txBody>
      </p:sp>
      <p:sp>
        <p:nvSpPr>
          <p:cNvPr id="4" name="Slide Number Placeholder 3"/>
          <p:cNvSpPr>
            <a:spLocks noGrp="1"/>
          </p:cNvSpPr>
          <p:nvPr>
            <p:ph type="sldNum" sz="quarter" idx="5"/>
          </p:nvPr>
        </p:nvSpPr>
        <p:spPr/>
        <p:txBody>
          <a:bodyPr/>
          <a:lstStyle/>
          <a:p>
            <a:fld id="{34B30B4D-066A-7045-993B-ECF0983F0C31}" type="slidenum">
              <a:rPr lang="en-US" smtClean="0"/>
              <a:t>26</a:t>
            </a:fld>
            <a:endParaRPr lang="en-US"/>
          </a:p>
        </p:txBody>
      </p:sp>
    </p:spTree>
    <p:extLst>
      <p:ext uri="{BB962C8B-B14F-4D97-AF65-F5344CB8AC3E}">
        <p14:creationId xmlns:p14="http://schemas.microsoft.com/office/powerpoint/2010/main" val="339288248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So to summarize, what I showed you today was a real GreenSKU server design that we built.</a:t>
            </a:r>
          </a:p>
          <a:p>
            <a:pPr marL="171450" indent="-171450">
              <a:buFontTx/>
              <a:buChar char="-"/>
            </a:pPr>
            <a:r>
              <a:rPr lang="en-US" dirty="0"/>
              <a:t>To evaluate GreenSKUs’ potential prior to deploying them, we developed a framework to evaluate their carbon saving potential.</a:t>
            </a:r>
          </a:p>
          <a:p>
            <a:pPr marL="171450" indent="-171450">
              <a:buFontTx/>
              <a:buChar char="-"/>
            </a:pPr>
            <a:r>
              <a:rPr lang="en-US" dirty="0"/>
              <a:t>Finally, using this implemented framework, we conclude that designing lower carbon servers is extremely promising in achieving significant carbon savings at scale.</a:t>
            </a:r>
          </a:p>
          <a:p>
            <a:pPr marL="171450" indent="-171450">
              <a:buFontTx/>
              <a:buChar char="-"/>
            </a:pPr>
            <a:r>
              <a:rPr lang="en-US" dirty="0"/>
              <a:t>Along with the contributions I presented today – the paper has many more that we think will be useful for the community, such as </a:t>
            </a:r>
          </a:p>
          <a:p>
            <a:pPr marL="171450" indent="-171450">
              <a:buFontTx/>
              <a:buChar char="-"/>
            </a:pPr>
            <a:r>
              <a:rPr lang="en-US" dirty="0"/>
              <a:t>A complete outline of GreenSKU deployment challenges</a:t>
            </a:r>
          </a:p>
          <a:p>
            <a:pPr marL="171450" indent="-171450">
              <a:buFontTx/>
              <a:buChar char="-"/>
            </a:pPr>
            <a:r>
              <a:rPr lang="en-US" dirty="0"/>
              <a:t>A comparison against other carbon reduction strategies</a:t>
            </a:r>
          </a:p>
          <a:p>
            <a:pPr marL="171450" indent="-171450">
              <a:buFontTx/>
              <a:buChar char="-"/>
            </a:pPr>
            <a:r>
              <a:rPr lang="en-US" dirty="0"/>
              <a:t>An analysis of VM allocation at scale</a:t>
            </a:r>
          </a:p>
          <a:p>
            <a:pPr marL="171450" indent="-171450">
              <a:buFontTx/>
              <a:buChar char="-"/>
            </a:pPr>
            <a:r>
              <a:rPr lang="en-US" dirty="0"/>
              <a:t>and much more.</a:t>
            </a:r>
          </a:p>
        </p:txBody>
      </p:sp>
      <p:sp>
        <p:nvSpPr>
          <p:cNvPr id="4" name="Slide Number Placeholder 3"/>
          <p:cNvSpPr>
            <a:spLocks noGrp="1"/>
          </p:cNvSpPr>
          <p:nvPr>
            <p:ph type="sldNum" sz="quarter" idx="5"/>
          </p:nvPr>
        </p:nvSpPr>
        <p:spPr/>
        <p:txBody>
          <a:bodyPr/>
          <a:lstStyle/>
          <a:p>
            <a:fld id="{34B30B4D-066A-7045-993B-ECF0983F0C31}" type="slidenum">
              <a:rPr lang="en-US" smtClean="0"/>
              <a:t>27</a:t>
            </a:fld>
            <a:endParaRPr lang="en-US"/>
          </a:p>
        </p:txBody>
      </p:sp>
    </p:spTree>
    <p:extLst>
      <p:ext uri="{BB962C8B-B14F-4D97-AF65-F5344CB8AC3E}">
        <p14:creationId xmlns:p14="http://schemas.microsoft.com/office/powerpoint/2010/main" val="175722788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with that, I’d like to quickly point you all to our artifact where we made our carbon model openly available and to a QR code to our paper. But for now I’d love to take any questions.</a:t>
            </a:r>
          </a:p>
        </p:txBody>
      </p:sp>
      <p:sp>
        <p:nvSpPr>
          <p:cNvPr id="4" name="Slide Number Placeholder 3"/>
          <p:cNvSpPr>
            <a:spLocks noGrp="1"/>
          </p:cNvSpPr>
          <p:nvPr>
            <p:ph type="sldNum" sz="quarter" idx="5"/>
          </p:nvPr>
        </p:nvSpPr>
        <p:spPr/>
        <p:txBody>
          <a:bodyPr/>
          <a:lstStyle/>
          <a:p>
            <a:fld id="{34B30B4D-066A-7045-993B-ECF0983F0C31}" type="slidenum">
              <a:rPr lang="en-US" smtClean="0"/>
              <a:t>28</a:t>
            </a:fld>
            <a:endParaRPr lang="en-US"/>
          </a:p>
        </p:txBody>
      </p:sp>
    </p:spTree>
    <p:extLst>
      <p:ext uri="{BB962C8B-B14F-4D97-AF65-F5344CB8AC3E}">
        <p14:creationId xmlns:p14="http://schemas.microsoft.com/office/powerpoint/2010/main" val="284166066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4B30B4D-066A-7045-993B-ECF0983F0C31}" type="slidenum">
              <a:rPr lang="en-US" smtClean="0"/>
              <a:t>29</a:t>
            </a:fld>
            <a:endParaRPr lang="en-US"/>
          </a:p>
        </p:txBody>
      </p:sp>
    </p:spTree>
    <p:extLst>
      <p:ext uri="{BB962C8B-B14F-4D97-AF65-F5344CB8AC3E}">
        <p14:creationId xmlns:p14="http://schemas.microsoft.com/office/powerpoint/2010/main" val="39649995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dirty="0">
                <a:solidFill>
                  <a:srgbClr val="FFFFFF"/>
                </a:solidFill>
                <a:effectLst/>
                <a:latin typeface=".SF NS"/>
              </a:rPr>
              <a:t>So then where do emissions come from within data centers?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dirty="0">
                <a:solidFill>
                  <a:srgbClr val="FFFFFF"/>
                </a:solidFill>
                <a:effectLst/>
                <a:latin typeface=".SF NS"/>
              </a:rPr>
              <a:t>Their emissions come from two types</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dirty="0">
                <a:solidFill>
                  <a:srgbClr val="FFFFFF"/>
                </a:solidFill>
                <a:effectLst/>
                <a:latin typeface=".SF NS"/>
              </a:rPr>
              <a:t>The first type being operational emissions, which are those stemming from the power consumption of hardware.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dirty="0">
                <a:solidFill>
                  <a:srgbClr val="FFFFFF"/>
                </a:solidFill>
                <a:effectLst/>
                <a:latin typeface=".SF NS"/>
              </a:rPr>
              <a:t>The second, subtler type, is embodied emissions, which is the one-time emissions cost of manufacturing the hardware and the data center building itself.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dirty="0">
                <a:solidFill>
                  <a:srgbClr val="FFFFFF"/>
                </a:solidFill>
                <a:effectLst/>
                <a:latin typeface=".SF NS"/>
              </a:rPr>
              <a:t>We find at Azure that in today's data centers the split between the two is roughly 50/50.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dirty="0">
                <a:solidFill>
                  <a:srgbClr val="FFFFFF"/>
                </a:solidFill>
                <a:effectLst/>
                <a:latin typeface=".SF NS"/>
              </a:rPr>
              <a:t>Going one level deeper, compute servers, as opposed to storage or networking servers, within data centers make up over 70% of operational and 40% of embodied emissions.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dirty="0">
                <a:solidFill>
                  <a:srgbClr val="FFFFFF"/>
                </a:solidFill>
                <a:effectLst/>
                <a:latin typeface=".SF NS"/>
              </a:rPr>
              <a:t>So, to reduce both types of emissions we must lower the emissions of such compute servers</a:t>
            </a:r>
          </a:p>
        </p:txBody>
      </p:sp>
      <p:sp>
        <p:nvSpPr>
          <p:cNvPr id="4" name="Slide Number Placeholder 3"/>
          <p:cNvSpPr>
            <a:spLocks noGrp="1"/>
          </p:cNvSpPr>
          <p:nvPr>
            <p:ph type="sldNum" sz="quarter" idx="5"/>
          </p:nvPr>
        </p:nvSpPr>
        <p:spPr/>
        <p:txBody>
          <a:bodyPr/>
          <a:lstStyle/>
          <a:p>
            <a:fld id="{34B30B4D-066A-7045-993B-ECF0983F0C31}" type="slidenum">
              <a:rPr lang="en-US" smtClean="0"/>
              <a:t>3</a:t>
            </a:fld>
            <a:endParaRPr lang="en-US"/>
          </a:p>
        </p:txBody>
      </p:sp>
    </p:spTree>
    <p:extLst>
      <p:ext uri="{BB962C8B-B14F-4D97-AF65-F5344CB8AC3E}">
        <p14:creationId xmlns:p14="http://schemas.microsoft.com/office/powerpoint/2010/main" val="158702686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4B30B4D-066A-7045-993B-ECF0983F0C31}" type="slidenum">
              <a:rPr lang="en-US" smtClean="0"/>
              <a:t>31</a:t>
            </a:fld>
            <a:endParaRPr lang="en-US"/>
          </a:p>
        </p:txBody>
      </p:sp>
    </p:spTree>
    <p:extLst>
      <p:ext uri="{BB962C8B-B14F-4D97-AF65-F5344CB8AC3E}">
        <p14:creationId xmlns:p14="http://schemas.microsoft.com/office/powerpoint/2010/main" val="158306828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4B30B4D-066A-7045-993B-ECF0983F0C31}" type="slidenum">
              <a:rPr lang="en-US" smtClean="0"/>
              <a:t>32</a:t>
            </a:fld>
            <a:endParaRPr lang="en-US"/>
          </a:p>
        </p:txBody>
      </p:sp>
    </p:spTree>
    <p:extLst>
      <p:ext uri="{BB962C8B-B14F-4D97-AF65-F5344CB8AC3E}">
        <p14:creationId xmlns:p14="http://schemas.microsoft.com/office/powerpoint/2010/main" val="156869112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4B30B4D-066A-7045-993B-ECF0983F0C31}" type="slidenum">
              <a:rPr lang="en-US" smtClean="0"/>
              <a:t>33</a:t>
            </a:fld>
            <a:endParaRPr lang="en-US"/>
          </a:p>
        </p:txBody>
      </p:sp>
    </p:spTree>
    <p:extLst>
      <p:ext uri="{BB962C8B-B14F-4D97-AF65-F5344CB8AC3E}">
        <p14:creationId xmlns:p14="http://schemas.microsoft.com/office/powerpoint/2010/main" val="236902241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4B30B4D-066A-7045-993B-ECF0983F0C31}" type="slidenum">
              <a:rPr lang="en-US" smtClean="0"/>
              <a:t>34</a:t>
            </a:fld>
            <a:endParaRPr lang="en-US"/>
          </a:p>
        </p:txBody>
      </p:sp>
    </p:spTree>
    <p:extLst>
      <p:ext uri="{BB962C8B-B14F-4D97-AF65-F5344CB8AC3E}">
        <p14:creationId xmlns:p14="http://schemas.microsoft.com/office/powerpoint/2010/main" val="200446610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4B30B4D-066A-7045-993B-ECF0983F0C31}" type="slidenum">
              <a:rPr lang="en-US" smtClean="0"/>
              <a:t>35</a:t>
            </a:fld>
            <a:endParaRPr lang="en-US"/>
          </a:p>
        </p:txBody>
      </p:sp>
    </p:spTree>
    <p:extLst>
      <p:ext uri="{BB962C8B-B14F-4D97-AF65-F5344CB8AC3E}">
        <p14:creationId xmlns:p14="http://schemas.microsoft.com/office/powerpoint/2010/main" val="149734902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4B30B4D-066A-7045-993B-ECF0983F0C31}" type="slidenum">
              <a:rPr lang="en-US" smtClean="0"/>
              <a:t>36</a:t>
            </a:fld>
            <a:endParaRPr lang="en-US"/>
          </a:p>
        </p:txBody>
      </p:sp>
    </p:spTree>
    <p:extLst>
      <p:ext uri="{BB962C8B-B14F-4D97-AF65-F5344CB8AC3E}">
        <p14:creationId xmlns:p14="http://schemas.microsoft.com/office/powerpoint/2010/main" val="62224990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terms of what’s next with GreenSKU, I think taking this kind of approach leads to some logical next steps but also I would love to hear from you all.</a:t>
            </a:r>
          </a:p>
          <a:p>
            <a:endParaRPr lang="en-US" dirty="0"/>
          </a:p>
          <a:p>
            <a:r>
              <a:rPr lang="en-US" dirty="0"/>
              <a:t>But I think this really motivates the development of more optimizations, and the evaluation of such optimizations in terms of their tradeoffs and when they do and don’t make sense.</a:t>
            </a:r>
          </a:p>
          <a:p>
            <a:endParaRPr lang="en-US" dirty="0"/>
          </a:p>
          <a:p>
            <a:r>
              <a:rPr lang="en-US" dirty="0"/>
              <a:t>We also only present a way to evaluate a design, but we think some tool that wraps around </a:t>
            </a:r>
            <a:r>
              <a:rPr lang="en-US" dirty="0" err="1"/>
              <a:t>GreensKU</a:t>
            </a:r>
            <a:r>
              <a:rPr lang="en-US" dirty="0"/>
              <a:t> to find optimal server designs in a data center setting, using some set of heuristics, would be valuable.</a:t>
            </a:r>
          </a:p>
          <a:p>
            <a:endParaRPr lang="en-US" dirty="0"/>
          </a:p>
          <a:p>
            <a:r>
              <a:rPr lang="en-US" dirty="0"/>
              <a:t>Lastly, we only evaluate GreenSKU in the context of general purpose compute but given the growth of ML in the cloud, an extension towards handling fixed function accelerators and offloading compute would be valuable. </a:t>
            </a:r>
          </a:p>
          <a:p>
            <a:endParaRPr lang="en-US" dirty="0"/>
          </a:p>
          <a:p>
            <a:r>
              <a:rPr lang="en-US" dirty="0"/>
              <a:t>Again, I’d love to hear from you in terms of what you think GreenSKU could tackle or add.</a:t>
            </a:r>
          </a:p>
        </p:txBody>
      </p:sp>
      <p:sp>
        <p:nvSpPr>
          <p:cNvPr id="4" name="Slide Number Placeholder 3"/>
          <p:cNvSpPr>
            <a:spLocks noGrp="1"/>
          </p:cNvSpPr>
          <p:nvPr>
            <p:ph type="sldNum" sz="quarter" idx="5"/>
          </p:nvPr>
        </p:nvSpPr>
        <p:spPr/>
        <p:txBody>
          <a:bodyPr/>
          <a:lstStyle/>
          <a:p>
            <a:fld id="{34B30B4D-066A-7045-993B-ECF0983F0C31}" type="slidenum">
              <a:rPr lang="en-US" smtClean="0"/>
              <a:t>37</a:t>
            </a:fld>
            <a:endParaRPr lang="en-US"/>
          </a:p>
        </p:txBody>
      </p:sp>
    </p:spTree>
    <p:extLst>
      <p:ext uri="{BB962C8B-B14F-4D97-AF65-F5344CB8AC3E}">
        <p14:creationId xmlns:p14="http://schemas.microsoft.com/office/powerpoint/2010/main" val="236195163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reduce emissions from data centers, we must first understand where they come from. </a:t>
            </a:r>
          </a:p>
          <a:p>
            <a:endParaRPr lang="en-US" dirty="0"/>
          </a:p>
          <a:p>
            <a:r>
              <a:rPr lang="en-US" dirty="0"/>
              <a:t>We thus outline a breakdown of emissions in data centers. We split the breakdown across Scope 2, also known as operational, which are emissions from consuming power (i.e., running hardware) and Scope 3 emissions, also known as embodied, which comes from one time cost manufacturing, transport, of hardware and the data center infrastructure.</a:t>
            </a:r>
          </a:p>
          <a:p>
            <a:endParaRPr lang="en-US" dirty="0"/>
          </a:p>
          <a:p>
            <a:r>
              <a:rPr lang="en-US" dirty="0"/>
              <a:t>For both we find IT to comprise the lion’s share of emissions. </a:t>
            </a:r>
          </a:p>
          <a:p>
            <a:endParaRPr lang="en-US" dirty="0"/>
          </a:p>
          <a:p>
            <a:r>
              <a:rPr lang="en-US" dirty="0"/>
              <a:t>Within IT we identify that compute servers in general comprise a large share both operationally and in embodied, which is why we target them in particular in this work.</a:t>
            </a:r>
          </a:p>
          <a:p>
            <a:endParaRPr lang="en-US" dirty="0"/>
          </a:p>
          <a:p>
            <a:r>
              <a:rPr lang="en-US" dirty="0"/>
              <a:t>Finally, within compute servers we provide the average breakdown amongst server components. We can see that there are some tradeoffs in terms of where to target, as CPU energy consumption leads to high operational emissions, but low embodied, while the reverse is true for DRAM.</a:t>
            </a:r>
          </a:p>
          <a:p>
            <a:endParaRPr lang="en-US" dirty="0"/>
          </a:p>
          <a:p>
            <a:r>
              <a:rPr lang="en-US" dirty="0"/>
              <a:t>In general, though, the </a:t>
            </a:r>
          </a:p>
        </p:txBody>
      </p:sp>
      <p:sp>
        <p:nvSpPr>
          <p:cNvPr id="4" name="Slide Number Placeholder 3"/>
          <p:cNvSpPr>
            <a:spLocks noGrp="1"/>
          </p:cNvSpPr>
          <p:nvPr>
            <p:ph type="sldNum" sz="quarter" idx="5"/>
          </p:nvPr>
        </p:nvSpPr>
        <p:spPr/>
        <p:txBody>
          <a:bodyPr/>
          <a:lstStyle/>
          <a:p>
            <a:fld id="{34B30B4D-066A-7045-993B-ECF0983F0C31}" type="slidenum">
              <a:rPr lang="en-US" smtClean="0"/>
              <a:t>38</a:t>
            </a:fld>
            <a:endParaRPr lang="en-US"/>
          </a:p>
        </p:txBody>
      </p:sp>
    </p:spTree>
    <p:extLst>
      <p:ext uri="{BB962C8B-B14F-4D97-AF65-F5344CB8AC3E}">
        <p14:creationId xmlns:p14="http://schemas.microsoft.com/office/powerpoint/2010/main" val="48251454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specs for each server is here. We show a subset of the load vs tail latency sweeps. So load is on the x-axis, 95</a:t>
            </a:r>
            <a:r>
              <a:rPr lang="en-US" baseline="30000" dirty="0"/>
              <a:t>th</a:t>
            </a:r>
            <a:r>
              <a:rPr lang="en-US" dirty="0"/>
              <a:t> percentile tail latency on the y. We show results for the latest Gen3, which sets the SLO, and an older Gen1 (for which there is still high demand in the cloud).</a:t>
            </a:r>
          </a:p>
          <a:p>
            <a:endParaRPr lang="en-US" dirty="0"/>
          </a:p>
          <a:p>
            <a:r>
              <a:rPr lang="en-US" dirty="0"/>
              <a:t>For example, for a Big Data benchmark </a:t>
            </a:r>
            <a:r>
              <a:rPr lang="en-US" dirty="0" err="1"/>
              <a:t>Masstree</a:t>
            </a:r>
            <a:r>
              <a:rPr lang="en-US" dirty="0"/>
              <a:t>, we find that even up to a 12-core scale out on GreenSKU, it cannot achieve the SLO. Meaning that this is not a good candidate to be allocated on a GreenSKU.</a:t>
            </a:r>
          </a:p>
          <a:p>
            <a:endParaRPr lang="en-US" dirty="0"/>
          </a:p>
          <a:p>
            <a:r>
              <a:rPr lang="en-US" dirty="0"/>
              <a:t>However, many applications like Moses can achieve the SLO with minimal scaling, and many more like our ML application actually achieves the SLO while using the same number of cores.</a:t>
            </a:r>
          </a:p>
        </p:txBody>
      </p:sp>
      <p:sp>
        <p:nvSpPr>
          <p:cNvPr id="4" name="Slide Number Placeholder 3"/>
          <p:cNvSpPr>
            <a:spLocks noGrp="1"/>
          </p:cNvSpPr>
          <p:nvPr>
            <p:ph type="sldNum" sz="quarter" idx="5"/>
          </p:nvPr>
        </p:nvSpPr>
        <p:spPr/>
        <p:txBody>
          <a:bodyPr/>
          <a:lstStyle/>
          <a:p>
            <a:fld id="{34B30B4D-066A-7045-993B-ECF0983F0C31}" type="slidenum">
              <a:rPr lang="en-US" smtClean="0"/>
              <a:t>57</a:t>
            </a:fld>
            <a:endParaRPr lang="en-US"/>
          </a:p>
        </p:txBody>
      </p:sp>
    </p:spTree>
    <p:extLst>
      <p:ext uri="{BB962C8B-B14F-4D97-AF65-F5344CB8AC3E}">
        <p14:creationId xmlns:p14="http://schemas.microsoft.com/office/powerpoint/2010/main" val="156454875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4B30B4D-066A-7045-993B-ECF0983F0C31}" type="slidenum">
              <a:rPr lang="en-US" smtClean="0"/>
              <a:t>59</a:t>
            </a:fld>
            <a:endParaRPr lang="en-US"/>
          </a:p>
        </p:txBody>
      </p:sp>
    </p:spTree>
    <p:extLst>
      <p:ext uri="{BB962C8B-B14F-4D97-AF65-F5344CB8AC3E}">
        <p14:creationId xmlns:p14="http://schemas.microsoft.com/office/powerpoint/2010/main" val="20854384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So why are compute servers carbon-inefficient today?</a:t>
            </a:r>
          </a:p>
          <a:p>
            <a:pPr marL="171450" indent="-171450">
              <a:buFontTx/>
              <a:buChar char="-"/>
            </a:pPr>
            <a:r>
              <a:rPr lang="en-US" dirty="0"/>
              <a:t>We find that compute servers are often underutilized</a:t>
            </a:r>
          </a:p>
          <a:p>
            <a:pPr marL="171450" indent="-171450">
              <a:buFontTx/>
              <a:buChar char="-"/>
            </a:pPr>
            <a:r>
              <a:rPr lang="en-US" dirty="0"/>
              <a:t>Where if looking at a common resource such as CPU, some amount of it on a server is allocated on average to virtual machines (or VMs) and then a small portion of that is actually utilized.</a:t>
            </a:r>
          </a:p>
          <a:p>
            <a:pPr marL="171450" indent="-171450">
              <a:buFontTx/>
              <a:buChar char="-"/>
            </a:pPr>
            <a:r>
              <a:rPr lang="en-US" dirty="0"/>
              <a:t>This also holds for other resources such as memory bandwidth.</a:t>
            </a:r>
          </a:p>
          <a:p>
            <a:pPr marL="171450" indent="-171450">
              <a:buFontTx/>
              <a:buChar char="-"/>
            </a:pPr>
            <a:r>
              <a:rPr lang="en-US" dirty="0"/>
              <a:t>Thus, designing for ever increasing performance loses out on potential carbon savings</a:t>
            </a:r>
          </a:p>
          <a:p>
            <a:pPr marL="171450" indent="-171450">
              <a:buFontTx/>
              <a:buChar char="-"/>
            </a:pPr>
            <a:r>
              <a:rPr lang="en-US" dirty="0"/>
              <a:t>But, by taking advantage of this underutilization, there are opportunities to design lower carbon servers or GreenSKUs (where a SKU is a stock keeping unit, or server design)</a:t>
            </a:r>
          </a:p>
        </p:txBody>
      </p:sp>
      <p:sp>
        <p:nvSpPr>
          <p:cNvPr id="4" name="Slide Number Placeholder 3"/>
          <p:cNvSpPr>
            <a:spLocks noGrp="1"/>
          </p:cNvSpPr>
          <p:nvPr>
            <p:ph type="sldNum" sz="quarter" idx="5"/>
          </p:nvPr>
        </p:nvSpPr>
        <p:spPr/>
        <p:txBody>
          <a:bodyPr/>
          <a:lstStyle/>
          <a:p>
            <a:fld id="{34B30B4D-066A-7045-993B-ECF0983F0C31}" type="slidenum">
              <a:rPr lang="en-US" smtClean="0"/>
              <a:t>4</a:t>
            </a:fld>
            <a:endParaRPr lang="en-US"/>
          </a:p>
        </p:txBody>
      </p:sp>
    </p:spTree>
    <p:extLst>
      <p:ext uri="{BB962C8B-B14F-4D97-AF65-F5344CB8AC3E}">
        <p14:creationId xmlns:p14="http://schemas.microsoft.com/office/powerpoint/2010/main" val="327363486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4B30B4D-066A-7045-993B-ECF0983F0C31}" type="slidenum">
              <a:rPr lang="en-US" smtClean="0"/>
              <a:t>65</a:t>
            </a:fld>
            <a:endParaRPr lang="en-US"/>
          </a:p>
        </p:txBody>
      </p:sp>
    </p:spTree>
    <p:extLst>
      <p:ext uri="{BB962C8B-B14F-4D97-AF65-F5344CB8AC3E}">
        <p14:creationId xmlns:p14="http://schemas.microsoft.com/office/powerpoint/2010/main" val="12727947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So then what are the opportunities for designing GreenSKUs and why should we do this now?</a:t>
            </a:r>
          </a:p>
          <a:p>
            <a:pPr marL="171450" indent="-171450">
              <a:buFontTx/>
              <a:buChar char="-"/>
            </a:pPr>
            <a:r>
              <a:rPr lang="en-US" dirty="0"/>
              <a:t>We find that there are lower carbon server components that are now deployable</a:t>
            </a:r>
          </a:p>
          <a:p>
            <a:pPr marL="171450" indent="-171450">
              <a:buFontTx/>
              <a:buChar char="-"/>
            </a:pPr>
            <a:r>
              <a:rPr lang="en-US" dirty="0"/>
              <a:t>One example is efficient CPUs, where instead of what we traditionally use in the blue, where cores are high-performance, large, and power hungry, we opt for cores that are smaller and more energy efficient, which primarily reduces operational emissions. Vendors such as AMD, Intel, and Ampere have all recently released such efficient options.</a:t>
            </a:r>
          </a:p>
          <a:p>
            <a:pPr marL="171450" indent="-171450">
              <a:buFontTx/>
              <a:buChar char="-"/>
            </a:pPr>
            <a:r>
              <a:rPr lang="en-US" dirty="0"/>
              <a:t>Beyond operational emissions, there are also recent optimizations to reduce embodied emissions, such as extending the lifetime of DRAM by attaching DIMMs from decommissioned servers through compute express link (CXL), which allows for backwards compatibility. </a:t>
            </a:r>
          </a:p>
          <a:p>
            <a:pPr marL="171450" indent="-171450">
              <a:buFontTx/>
              <a:buChar char="-"/>
            </a:pPr>
            <a:r>
              <a:rPr lang="en-US" dirty="0"/>
              <a:t>This reuse, and reduction of manufacturing emissions from new hardware, can also be done for SSDs by taking advantage of PCIe’s backwards compatibility.</a:t>
            </a:r>
          </a:p>
          <a:p>
            <a:pPr marL="171450" indent="-171450">
              <a:buFontTx/>
              <a:buChar char="-"/>
            </a:pPr>
            <a:r>
              <a:rPr lang="en-US" dirty="0"/>
              <a:t>In total, we find that there’s a recent availability of these lower-carbon compute server components.</a:t>
            </a:r>
          </a:p>
        </p:txBody>
      </p:sp>
      <p:sp>
        <p:nvSpPr>
          <p:cNvPr id="4" name="Slide Number Placeholder 3"/>
          <p:cNvSpPr>
            <a:spLocks noGrp="1"/>
          </p:cNvSpPr>
          <p:nvPr>
            <p:ph type="sldNum" sz="quarter" idx="5"/>
          </p:nvPr>
        </p:nvSpPr>
        <p:spPr/>
        <p:txBody>
          <a:bodyPr/>
          <a:lstStyle/>
          <a:p>
            <a:fld id="{34B30B4D-066A-7045-993B-ECF0983F0C31}" type="slidenum">
              <a:rPr lang="en-US" smtClean="0"/>
              <a:t>5</a:t>
            </a:fld>
            <a:endParaRPr lang="en-US"/>
          </a:p>
        </p:txBody>
      </p:sp>
    </p:spTree>
    <p:extLst>
      <p:ext uri="{BB962C8B-B14F-4D97-AF65-F5344CB8AC3E}">
        <p14:creationId xmlns:p14="http://schemas.microsoft.com/office/powerpoint/2010/main" val="21615845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dirty="0">
                <a:effectLst/>
                <a:latin typeface="Helvetica Neue" panose="02000503000000020004" pitchFamily="2" charset="0"/>
              </a:rPr>
              <a:t>However, we can’t just naïvely deploy GreenSKUs as there are practical challenges to doing this at scale.</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dirty="0">
                <a:effectLst/>
                <a:latin typeface="Helvetica Neue" panose="02000503000000020004" pitchFamily="2" charset="0"/>
              </a:rPr>
              <a:t>For example, we may not be able to meet performance goals due to carbon efficient components.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dirty="0">
                <a:effectLst/>
                <a:latin typeface="Helvetica Neue" panose="02000503000000020004" pitchFamily="2" charset="0"/>
              </a:rPr>
              <a:t>To illustrate, users running applications in the cloud may have the choice between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dirty="0">
                <a:effectLst/>
                <a:latin typeface="Helvetica Neue" panose="02000503000000020004" pitchFamily="2" charset="0"/>
              </a:rPr>
              <a:t>the traditional high-performance offering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dirty="0">
                <a:effectLst/>
                <a:latin typeface="Helvetica Neue" panose="02000503000000020004" pitchFamily="2" charset="0"/>
              </a:rPr>
              <a:t>along with a lower performance GreenSKU offering using an efficient CPU.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dirty="0">
                <a:effectLst/>
                <a:latin typeface="Helvetica Neue" panose="02000503000000020004" pitchFamily="2" charset="0"/>
              </a:rPr>
              <a:t>However, even though users may save carbon on the GreenSKU they may not meet their performance goals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dirty="0">
                <a:effectLst/>
                <a:latin typeface="Helvetica Neue" panose="02000503000000020004" pitchFamily="2" charset="0"/>
              </a:rPr>
              <a:t>and so few opt to use it.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dirty="0">
                <a:effectLst/>
                <a:latin typeface="Helvetica Neue" panose="02000503000000020004" pitchFamily="2" charset="0"/>
              </a:rPr>
              <a:t>This then results in a cloud deployment where, due to demand, most servers will need to have the high-performance core, limiting the practical savings of the GreenSKU.</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dirty="0">
                <a:effectLst/>
                <a:latin typeface="Helvetica Neue" panose="02000503000000020004" pitchFamily="2" charset="0"/>
              </a:rPr>
              <a:t>This just shows that once we design a GreenSKU, we still need a systematic way to understand if it’s worth it to deploy</a:t>
            </a:r>
          </a:p>
        </p:txBody>
      </p:sp>
      <p:sp>
        <p:nvSpPr>
          <p:cNvPr id="4" name="Slide Number Placeholder 3"/>
          <p:cNvSpPr>
            <a:spLocks noGrp="1"/>
          </p:cNvSpPr>
          <p:nvPr>
            <p:ph type="sldNum" sz="quarter" idx="5"/>
          </p:nvPr>
        </p:nvSpPr>
        <p:spPr/>
        <p:txBody>
          <a:bodyPr/>
          <a:lstStyle/>
          <a:p>
            <a:fld id="{34B30B4D-066A-7045-993B-ECF0983F0C31}" type="slidenum">
              <a:rPr lang="en-US" smtClean="0"/>
              <a:t>6</a:t>
            </a:fld>
            <a:endParaRPr lang="en-US"/>
          </a:p>
        </p:txBody>
      </p:sp>
    </p:spTree>
    <p:extLst>
      <p:ext uri="{BB962C8B-B14F-4D97-AF65-F5344CB8AC3E}">
        <p14:creationId xmlns:p14="http://schemas.microsoft.com/office/powerpoint/2010/main" val="17325391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This leads to our contributions, where we first design and build a GreenSKU.</a:t>
            </a:r>
          </a:p>
          <a:p>
            <a:pPr marL="171450" indent="-171450">
              <a:buFontTx/>
              <a:buChar char="-"/>
            </a:pPr>
            <a:r>
              <a:rPr lang="en-US" dirty="0"/>
              <a:t>Then to evaluate our and future GreenSKUs’ potential to save carbon at scale, we develop a framework</a:t>
            </a:r>
          </a:p>
          <a:p>
            <a:pPr marL="171450" indent="-171450">
              <a:buFontTx/>
              <a:buChar char="-"/>
            </a:pPr>
            <a:r>
              <a:rPr lang="en-US" dirty="0"/>
              <a:t>Which we then implement and use to evaluate our designed GreenSKU in terms of data center carbon savings at Azure</a:t>
            </a:r>
          </a:p>
        </p:txBody>
      </p:sp>
      <p:sp>
        <p:nvSpPr>
          <p:cNvPr id="4" name="Slide Number Placeholder 3"/>
          <p:cNvSpPr>
            <a:spLocks noGrp="1"/>
          </p:cNvSpPr>
          <p:nvPr>
            <p:ph type="sldNum" sz="quarter" idx="5"/>
          </p:nvPr>
        </p:nvSpPr>
        <p:spPr/>
        <p:txBody>
          <a:bodyPr/>
          <a:lstStyle/>
          <a:p>
            <a:fld id="{34B30B4D-066A-7045-993B-ECF0983F0C31}" type="slidenum">
              <a:rPr lang="en-US" smtClean="0"/>
              <a:t>7</a:t>
            </a:fld>
            <a:endParaRPr lang="en-US"/>
          </a:p>
        </p:txBody>
      </p:sp>
    </p:spTree>
    <p:extLst>
      <p:ext uri="{BB962C8B-B14F-4D97-AF65-F5344CB8AC3E}">
        <p14:creationId xmlns:p14="http://schemas.microsoft.com/office/powerpoint/2010/main" val="27676626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starting with our server design</a:t>
            </a:r>
          </a:p>
        </p:txBody>
      </p:sp>
      <p:sp>
        <p:nvSpPr>
          <p:cNvPr id="4" name="Slide Number Placeholder 3"/>
          <p:cNvSpPr>
            <a:spLocks noGrp="1"/>
          </p:cNvSpPr>
          <p:nvPr>
            <p:ph type="sldNum" sz="quarter" idx="5"/>
          </p:nvPr>
        </p:nvSpPr>
        <p:spPr/>
        <p:txBody>
          <a:bodyPr/>
          <a:lstStyle/>
          <a:p>
            <a:fld id="{34B30B4D-066A-7045-993B-ECF0983F0C31}" type="slidenum">
              <a:rPr lang="en-US" smtClean="0"/>
              <a:t>8</a:t>
            </a:fld>
            <a:endParaRPr lang="en-US"/>
          </a:p>
        </p:txBody>
      </p:sp>
    </p:spTree>
    <p:extLst>
      <p:ext uri="{BB962C8B-B14F-4D97-AF65-F5344CB8AC3E}">
        <p14:creationId xmlns:p14="http://schemas.microsoft.com/office/powerpoint/2010/main" val="9558821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We leverage the recently available carbon optimizations I mentioned previously.</a:t>
            </a:r>
          </a:p>
          <a:p>
            <a:pPr marL="171450" indent="-171450">
              <a:buFontTx/>
              <a:buChar char="-"/>
            </a:pPr>
            <a:r>
              <a:rPr lang="en-US" dirty="0"/>
              <a:t>Here is a photo of the server once built which includes an efficient CPU</a:t>
            </a:r>
          </a:p>
          <a:p>
            <a:pPr marL="171450" indent="-171450">
              <a:buFontTx/>
              <a:buChar char="-"/>
            </a:pPr>
            <a:r>
              <a:rPr lang="en-US" dirty="0"/>
              <a:t>Reused DDR4 memory attached through CXL</a:t>
            </a:r>
          </a:p>
          <a:p>
            <a:pPr marL="171450" indent="-171450">
              <a:buFontTx/>
              <a:buChar char="-"/>
            </a:pPr>
            <a:r>
              <a:rPr lang="en-US" dirty="0"/>
              <a:t>And reused SSD</a:t>
            </a:r>
          </a:p>
          <a:p>
            <a:pPr marL="171450" indent="-171450">
              <a:buFontTx/>
              <a:buChar char="-"/>
            </a:pPr>
            <a:r>
              <a:rPr lang="en-US" dirty="0"/>
              <a:t>Once built we then needed to understand, prior to deployment, its potential to achieve carbon savings at scale</a:t>
            </a:r>
          </a:p>
        </p:txBody>
      </p:sp>
      <p:sp>
        <p:nvSpPr>
          <p:cNvPr id="4" name="Slide Number Placeholder 3"/>
          <p:cNvSpPr>
            <a:spLocks noGrp="1"/>
          </p:cNvSpPr>
          <p:nvPr>
            <p:ph type="sldNum" sz="quarter" idx="5"/>
          </p:nvPr>
        </p:nvSpPr>
        <p:spPr/>
        <p:txBody>
          <a:bodyPr/>
          <a:lstStyle/>
          <a:p>
            <a:fld id="{34B30B4D-066A-7045-993B-ECF0983F0C31}" type="slidenum">
              <a:rPr lang="en-US" smtClean="0"/>
              <a:t>9</a:t>
            </a:fld>
            <a:endParaRPr lang="en-US"/>
          </a:p>
        </p:txBody>
      </p:sp>
    </p:spTree>
    <p:extLst>
      <p:ext uri="{BB962C8B-B14F-4D97-AF65-F5344CB8AC3E}">
        <p14:creationId xmlns:p14="http://schemas.microsoft.com/office/powerpoint/2010/main" val="36757288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4A1FE1-4689-1AB7-6E24-2F74ABE7FB5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5E5D907-90BB-AA06-7490-278331BC765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955F4A1-3934-123D-583B-BD751C39B8E5}"/>
              </a:ext>
            </a:extLst>
          </p:cNvPr>
          <p:cNvSpPr>
            <a:spLocks noGrp="1"/>
          </p:cNvSpPr>
          <p:nvPr>
            <p:ph type="dt" sz="half" idx="10"/>
          </p:nvPr>
        </p:nvSpPr>
        <p:spPr/>
        <p:txBody>
          <a:bodyPr/>
          <a:lstStyle/>
          <a:p>
            <a:fld id="{AB1B2FC9-EBDB-9A44-BC3A-8CCAD9C3FE8D}" type="datetime1">
              <a:rPr lang="en-US" smtClean="0"/>
              <a:t>7/1/24</a:t>
            </a:fld>
            <a:endParaRPr lang="en-US"/>
          </a:p>
        </p:txBody>
      </p:sp>
      <p:sp>
        <p:nvSpPr>
          <p:cNvPr id="5" name="Footer Placeholder 4">
            <a:extLst>
              <a:ext uri="{FF2B5EF4-FFF2-40B4-BE49-F238E27FC236}">
                <a16:creationId xmlns:a16="http://schemas.microsoft.com/office/drawing/2014/main" id="{015594F8-F95A-9D7A-3BBF-75CC9B2ECBC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B91DABC-E7BB-5F31-C2F4-2A5F0D42F52A}"/>
              </a:ext>
            </a:extLst>
          </p:cNvPr>
          <p:cNvSpPr>
            <a:spLocks noGrp="1"/>
          </p:cNvSpPr>
          <p:nvPr>
            <p:ph type="sldNum" sz="quarter" idx="12"/>
          </p:nvPr>
        </p:nvSpPr>
        <p:spPr/>
        <p:txBody>
          <a:bodyPr/>
          <a:lstStyle/>
          <a:p>
            <a:fld id="{CA5C1F0B-256B-3243-BFD0-E9259D5AEDE3}" type="slidenum">
              <a:rPr lang="en-US" smtClean="0"/>
              <a:t>‹#›</a:t>
            </a:fld>
            <a:endParaRPr lang="en-US"/>
          </a:p>
        </p:txBody>
      </p:sp>
    </p:spTree>
    <p:extLst>
      <p:ext uri="{BB962C8B-B14F-4D97-AF65-F5344CB8AC3E}">
        <p14:creationId xmlns:p14="http://schemas.microsoft.com/office/powerpoint/2010/main" val="38609347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40C26A-3FFB-09E8-7A3A-8150A4E43E8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F034BCD-5128-8EF0-E609-415A278B1AE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0E41EFC-8E21-6E44-9CF8-34C638C5FD50}"/>
              </a:ext>
            </a:extLst>
          </p:cNvPr>
          <p:cNvSpPr>
            <a:spLocks noGrp="1"/>
          </p:cNvSpPr>
          <p:nvPr>
            <p:ph type="dt" sz="half" idx="10"/>
          </p:nvPr>
        </p:nvSpPr>
        <p:spPr/>
        <p:txBody>
          <a:bodyPr/>
          <a:lstStyle/>
          <a:p>
            <a:fld id="{6F6A9DF5-F7BB-CF48-A55B-F32E0760BF1E}" type="datetime1">
              <a:rPr lang="en-US" smtClean="0"/>
              <a:t>7/1/24</a:t>
            </a:fld>
            <a:endParaRPr lang="en-US"/>
          </a:p>
        </p:txBody>
      </p:sp>
      <p:sp>
        <p:nvSpPr>
          <p:cNvPr id="5" name="Footer Placeholder 4">
            <a:extLst>
              <a:ext uri="{FF2B5EF4-FFF2-40B4-BE49-F238E27FC236}">
                <a16:creationId xmlns:a16="http://schemas.microsoft.com/office/drawing/2014/main" id="{17260B9A-0705-0256-267D-64998F0D5D7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CD24C78-C6B5-1456-375C-EE5736DBF11E}"/>
              </a:ext>
            </a:extLst>
          </p:cNvPr>
          <p:cNvSpPr>
            <a:spLocks noGrp="1"/>
          </p:cNvSpPr>
          <p:nvPr>
            <p:ph type="sldNum" sz="quarter" idx="12"/>
          </p:nvPr>
        </p:nvSpPr>
        <p:spPr/>
        <p:txBody>
          <a:bodyPr/>
          <a:lstStyle/>
          <a:p>
            <a:fld id="{CA5C1F0B-256B-3243-BFD0-E9259D5AEDE3}" type="slidenum">
              <a:rPr lang="en-US" smtClean="0"/>
              <a:t>‹#›</a:t>
            </a:fld>
            <a:endParaRPr lang="en-US"/>
          </a:p>
        </p:txBody>
      </p:sp>
    </p:spTree>
    <p:extLst>
      <p:ext uri="{BB962C8B-B14F-4D97-AF65-F5344CB8AC3E}">
        <p14:creationId xmlns:p14="http://schemas.microsoft.com/office/powerpoint/2010/main" val="26345081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6FE5AFD-4F95-07A1-5636-73839051832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CB07AC2-56D7-1195-3870-3B5C192111F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99407F0-7F81-C9DB-5793-1229181AE254}"/>
              </a:ext>
            </a:extLst>
          </p:cNvPr>
          <p:cNvSpPr>
            <a:spLocks noGrp="1"/>
          </p:cNvSpPr>
          <p:nvPr>
            <p:ph type="dt" sz="half" idx="10"/>
          </p:nvPr>
        </p:nvSpPr>
        <p:spPr/>
        <p:txBody>
          <a:bodyPr/>
          <a:lstStyle/>
          <a:p>
            <a:fld id="{346A5F42-E4B9-3E4B-81BE-D82457E6DA3E}" type="datetime1">
              <a:rPr lang="en-US" smtClean="0"/>
              <a:t>7/1/24</a:t>
            </a:fld>
            <a:endParaRPr lang="en-US"/>
          </a:p>
        </p:txBody>
      </p:sp>
      <p:sp>
        <p:nvSpPr>
          <p:cNvPr id="5" name="Footer Placeholder 4">
            <a:extLst>
              <a:ext uri="{FF2B5EF4-FFF2-40B4-BE49-F238E27FC236}">
                <a16:creationId xmlns:a16="http://schemas.microsoft.com/office/drawing/2014/main" id="{A5F32C06-18E7-F3B7-357A-E88249EE7AA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4A2500A-0B65-2606-056F-84B9920F6039}"/>
              </a:ext>
            </a:extLst>
          </p:cNvPr>
          <p:cNvSpPr>
            <a:spLocks noGrp="1"/>
          </p:cNvSpPr>
          <p:nvPr>
            <p:ph type="sldNum" sz="quarter" idx="12"/>
          </p:nvPr>
        </p:nvSpPr>
        <p:spPr/>
        <p:txBody>
          <a:bodyPr/>
          <a:lstStyle/>
          <a:p>
            <a:fld id="{CA5C1F0B-256B-3243-BFD0-E9259D5AEDE3}" type="slidenum">
              <a:rPr lang="en-US" smtClean="0"/>
              <a:t>‹#›</a:t>
            </a:fld>
            <a:endParaRPr lang="en-US"/>
          </a:p>
        </p:txBody>
      </p:sp>
    </p:spTree>
    <p:extLst>
      <p:ext uri="{BB962C8B-B14F-4D97-AF65-F5344CB8AC3E}">
        <p14:creationId xmlns:p14="http://schemas.microsoft.com/office/powerpoint/2010/main" val="3855379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CE3E55-DC92-1A5F-24EF-F36103627C7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4DC8F6C-12DD-ACEA-9ECF-2188FF91943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B852AF0-268E-261D-7900-623B8382730C}"/>
              </a:ext>
            </a:extLst>
          </p:cNvPr>
          <p:cNvSpPr>
            <a:spLocks noGrp="1"/>
          </p:cNvSpPr>
          <p:nvPr>
            <p:ph type="dt" sz="half" idx="10"/>
          </p:nvPr>
        </p:nvSpPr>
        <p:spPr/>
        <p:txBody>
          <a:bodyPr/>
          <a:lstStyle/>
          <a:p>
            <a:fld id="{537640BB-96BC-D94E-93DC-37D659CDA3A6}" type="datetime1">
              <a:rPr lang="en-US" smtClean="0"/>
              <a:t>7/1/24</a:t>
            </a:fld>
            <a:endParaRPr lang="en-US"/>
          </a:p>
        </p:txBody>
      </p:sp>
      <p:sp>
        <p:nvSpPr>
          <p:cNvPr id="5" name="Footer Placeholder 4">
            <a:extLst>
              <a:ext uri="{FF2B5EF4-FFF2-40B4-BE49-F238E27FC236}">
                <a16:creationId xmlns:a16="http://schemas.microsoft.com/office/drawing/2014/main" id="{EF715AAD-3D5E-FDE7-ECAC-4C64BD22FC0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E5DC23B-AD75-8493-BD92-2CB7B148457F}"/>
              </a:ext>
            </a:extLst>
          </p:cNvPr>
          <p:cNvSpPr>
            <a:spLocks noGrp="1"/>
          </p:cNvSpPr>
          <p:nvPr>
            <p:ph type="sldNum" sz="quarter" idx="12"/>
          </p:nvPr>
        </p:nvSpPr>
        <p:spPr/>
        <p:txBody>
          <a:bodyPr/>
          <a:lstStyle/>
          <a:p>
            <a:fld id="{CA5C1F0B-256B-3243-BFD0-E9259D5AEDE3}" type="slidenum">
              <a:rPr lang="en-US" smtClean="0"/>
              <a:t>‹#›</a:t>
            </a:fld>
            <a:endParaRPr lang="en-US"/>
          </a:p>
        </p:txBody>
      </p:sp>
    </p:spTree>
    <p:extLst>
      <p:ext uri="{BB962C8B-B14F-4D97-AF65-F5344CB8AC3E}">
        <p14:creationId xmlns:p14="http://schemas.microsoft.com/office/powerpoint/2010/main" val="4317879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D3464B-4B29-1946-9780-8E47FC6C380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23A7057-252E-D038-174B-0D165F56E32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77CE994-D7F9-2659-A9C4-3A43E5A7D72B}"/>
              </a:ext>
            </a:extLst>
          </p:cNvPr>
          <p:cNvSpPr>
            <a:spLocks noGrp="1"/>
          </p:cNvSpPr>
          <p:nvPr>
            <p:ph type="dt" sz="half" idx="10"/>
          </p:nvPr>
        </p:nvSpPr>
        <p:spPr/>
        <p:txBody>
          <a:bodyPr/>
          <a:lstStyle/>
          <a:p>
            <a:fld id="{A1BFE214-3258-3948-BB50-6DAD894B5403}" type="datetime1">
              <a:rPr lang="en-US" smtClean="0"/>
              <a:t>7/1/24</a:t>
            </a:fld>
            <a:endParaRPr lang="en-US"/>
          </a:p>
        </p:txBody>
      </p:sp>
      <p:sp>
        <p:nvSpPr>
          <p:cNvPr id="5" name="Footer Placeholder 4">
            <a:extLst>
              <a:ext uri="{FF2B5EF4-FFF2-40B4-BE49-F238E27FC236}">
                <a16:creationId xmlns:a16="http://schemas.microsoft.com/office/drawing/2014/main" id="{5C379E0D-8F72-4EEE-791A-EAFA87211A9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A1385A4-51C8-845F-EE1F-5970380F142F}"/>
              </a:ext>
            </a:extLst>
          </p:cNvPr>
          <p:cNvSpPr>
            <a:spLocks noGrp="1"/>
          </p:cNvSpPr>
          <p:nvPr>
            <p:ph type="sldNum" sz="quarter" idx="12"/>
          </p:nvPr>
        </p:nvSpPr>
        <p:spPr/>
        <p:txBody>
          <a:bodyPr/>
          <a:lstStyle/>
          <a:p>
            <a:fld id="{CA5C1F0B-256B-3243-BFD0-E9259D5AEDE3}" type="slidenum">
              <a:rPr lang="en-US" smtClean="0"/>
              <a:t>‹#›</a:t>
            </a:fld>
            <a:endParaRPr lang="en-US"/>
          </a:p>
        </p:txBody>
      </p:sp>
    </p:spTree>
    <p:extLst>
      <p:ext uri="{BB962C8B-B14F-4D97-AF65-F5344CB8AC3E}">
        <p14:creationId xmlns:p14="http://schemas.microsoft.com/office/powerpoint/2010/main" val="23737385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2EE46A-8141-500E-87D6-C3E3433AAD8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C2C0E82-DF9B-0D17-71C0-E91971023B9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09D3E5C-3BBA-2101-46E1-8143BA774B5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56A2065-C025-9F3C-309D-7148E70EAE71}"/>
              </a:ext>
            </a:extLst>
          </p:cNvPr>
          <p:cNvSpPr>
            <a:spLocks noGrp="1"/>
          </p:cNvSpPr>
          <p:nvPr>
            <p:ph type="dt" sz="half" idx="10"/>
          </p:nvPr>
        </p:nvSpPr>
        <p:spPr/>
        <p:txBody>
          <a:bodyPr/>
          <a:lstStyle/>
          <a:p>
            <a:fld id="{B8147563-C930-B945-9D5D-E6FAE18559CD}" type="datetime1">
              <a:rPr lang="en-US" smtClean="0"/>
              <a:t>7/1/24</a:t>
            </a:fld>
            <a:endParaRPr lang="en-US"/>
          </a:p>
        </p:txBody>
      </p:sp>
      <p:sp>
        <p:nvSpPr>
          <p:cNvPr id="6" name="Footer Placeholder 5">
            <a:extLst>
              <a:ext uri="{FF2B5EF4-FFF2-40B4-BE49-F238E27FC236}">
                <a16:creationId xmlns:a16="http://schemas.microsoft.com/office/drawing/2014/main" id="{C2F88ABE-BFD7-671F-1F46-6376930D4FC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F0D8DF-3227-B4CE-B24C-8CF25581A1D8}"/>
              </a:ext>
            </a:extLst>
          </p:cNvPr>
          <p:cNvSpPr>
            <a:spLocks noGrp="1"/>
          </p:cNvSpPr>
          <p:nvPr>
            <p:ph type="sldNum" sz="quarter" idx="12"/>
          </p:nvPr>
        </p:nvSpPr>
        <p:spPr/>
        <p:txBody>
          <a:bodyPr/>
          <a:lstStyle/>
          <a:p>
            <a:fld id="{CA5C1F0B-256B-3243-BFD0-E9259D5AEDE3}" type="slidenum">
              <a:rPr lang="en-US" smtClean="0"/>
              <a:t>‹#›</a:t>
            </a:fld>
            <a:endParaRPr lang="en-US"/>
          </a:p>
        </p:txBody>
      </p:sp>
    </p:spTree>
    <p:extLst>
      <p:ext uri="{BB962C8B-B14F-4D97-AF65-F5344CB8AC3E}">
        <p14:creationId xmlns:p14="http://schemas.microsoft.com/office/powerpoint/2010/main" val="20923505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199CF3-539A-B19D-3CDB-F7405A8B3B7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C652751-B0CA-77EE-2E9B-2FEE02610BC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12AFF91-ADF3-7204-B1FB-B93A95DF2A3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59ECFB7-D364-AD00-AC31-480C4D0BA2A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9D40872-D74F-B407-91F4-C49D54F7DF0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2FD9478-1C49-1F29-44CC-AC16559B96A2}"/>
              </a:ext>
            </a:extLst>
          </p:cNvPr>
          <p:cNvSpPr>
            <a:spLocks noGrp="1"/>
          </p:cNvSpPr>
          <p:nvPr>
            <p:ph type="dt" sz="half" idx="10"/>
          </p:nvPr>
        </p:nvSpPr>
        <p:spPr/>
        <p:txBody>
          <a:bodyPr/>
          <a:lstStyle/>
          <a:p>
            <a:fld id="{37647221-460F-6E48-9B7C-4C8C856E12A1}" type="datetime1">
              <a:rPr lang="en-US" smtClean="0"/>
              <a:t>7/1/24</a:t>
            </a:fld>
            <a:endParaRPr lang="en-US"/>
          </a:p>
        </p:txBody>
      </p:sp>
      <p:sp>
        <p:nvSpPr>
          <p:cNvPr id="8" name="Footer Placeholder 7">
            <a:extLst>
              <a:ext uri="{FF2B5EF4-FFF2-40B4-BE49-F238E27FC236}">
                <a16:creationId xmlns:a16="http://schemas.microsoft.com/office/drawing/2014/main" id="{D342C0C4-4FF4-0DD8-F78F-C7AC495B55D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E6ED9D9-791E-D6AD-CE8E-47D1A7CE173F}"/>
              </a:ext>
            </a:extLst>
          </p:cNvPr>
          <p:cNvSpPr>
            <a:spLocks noGrp="1"/>
          </p:cNvSpPr>
          <p:nvPr>
            <p:ph type="sldNum" sz="quarter" idx="12"/>
          </p:nvPr>
        </p:nvSpPr>
        <p:spPr/>
        <p:txBody>
          <a:bodyPr/>
          <a:lstStyle/>
          <a:p>
            <a:fld id="{CA5C1F0B-256B-3243-BFD0-E9259D5AEDE3}" type="slidenum">
              <a:rPr lang="en-US" smtClean="0"/>
              <a:t>‹#›</a:t>
            </a:fld>
            <a:endParaRPr lang="en-US"/>
          </a:p>
        </p:txBody>
      </p:sp>
    </p:spTree>
    <p:extLst>
      <p:ext uri="{BB962C8B-B14F-4D97-AF65-F5344CB8AC3E}">
        <p14:creationId xmlns:p14="http://schemas.microsoft.com/office/powerpoint/2010/main" val="22372815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592244-C656-C45F-56FA-1D5611D656C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B49195E-A5C1-7DE8-B5D5-413CFAE21A22}"/>
              </a:ext>
            </a:extLst>
          </p:cNvPr>
          <p:cNvSpPr>
            <a:spLocks noGrp="1"/>
          </p:cNvSpPr>
          <p:nvPr>
            <p:ph type="dt" sz="half" idx="10"/>
          </p:nvPr>
        </p:nvSpPr>
        <p:spPr/>
        <p:txBody>
          <a:bodyPr/>
          <a:lstStyle/>
          <a:p>
            <a:fld id="{FB3AD833-FA87-4143-9F37-394A6C2792D6}" type="datetime1">
              <a:rPr lang="en-US" smtClean="0"/>
              <a:t>7/1/24</a:t>
            </a:fld>
            <a:endParaRPr lang="en-US"/>
          </a:p>
        </p:txBody>
      </p:sp>
      <p:sp>
        <p:nvSpPr>
          <p:cNvPr id="4" name="Footer Placeholder 3">
            <a:extLst>
              <a:ext uri="{FF2B5EF4-FFF2-40B4-BE49-F238E27FC236}">
                <a16:creationId xmlns:a16="http://schemas.microsoft.com/office/drawing/2014/main" id="{53BFFE37-7445-58CB-83F4-DB9CAF1718C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C4661BE-E0E8-D8FD-E36E-D96F8F9FC3B7}"/>
              </a:ext>
            </a:extLst>
          </p:cNvPr>
          <p:cNvSpPr>
            <a:spLocks noGrp="1"/>
          </p:cNvSpPr>
          <p:nvPr>
            <p:ph type="sldNum" sz="quarter" idx="12"/>
          </p:nvPr>
        </p:nvSpPr>
        <p:spPr/>
        <p:txBody>
          <a:bodyPr/>
          <a:lstStyle/>
          <a:p>
            <a:fld id="{CA5C1F0B-256B-3243-BFD0-E9259D5AEDE3}" type="slidenum">
              <a:rPr lang="en-US" smtClean="0"/>
              <a:t>‹#›</a:t>
            </a:fld>
            <a:endParaRPr lang="en-US"/>
          </a:p>
        </p:txBody>
      </p:sp>
    </p:spTree>
    <p:extLst>
      <p:ext uri="{BB962C8B-B14F-4D97-AF65-F5344CB8AC3E}">
        <p14:creationId xmlns:p14="http://schemas.microsoft.com/office/powerpoint/2010/main" val="29258126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41055B2-D781-6E91-9D51-27972FBF8CE8}"/>
              </a:ext>
            </a:extLst>
          </p:cNvPr>
          <p:cNvSpPr>
            <a:spLocks noGrp="1"/>
          </p:cNvSpPr>
          <p:nvPr>
            <p:ph type="dt" sz="half" idx="10"/>
          </p:nvPr>
        </p:nvSpPr>
        <p:spPr/>
        <p:txBody>
          <a:bodyPr/>
          <a:lstStyle/>
          <a:p>
            <a:fld id="{D1D11409-AF7C-CB4F-A3AD-BBB6C1E3D86C}" type="datetime1">
              <a:rPr lang="en-US" smtClean="0"/>
              <a:t>7/1/24</a:t>
            </a:fld>
            <a:endParaRPr lang="en-US"/>
          </a:p>
        </p:txBody>
      </p:sp>
      <p:sp>
        <p:nvSpPr>
          <p:cNvPr id="3" name="Footer Placeholder 2">
            <a:extLst>
              <a:ext uri="{FF2B5EF4-FFF2-40B4-BE49-F238E27FC236}">
                <a16:creationId xmlns:a16="http://schemas.microsoft.com/office/drawing/2014/main" id="{B1C61569-52DC-F0F7-0453-E732A6692E0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CB07468-5849-806B-2A48-A897EE2258FC}"/>
              </a:ext>
            </a:extLst>
          </p:cNvPr>
          <p:cNvSpPr>
            <a:spLocks noGrp="1"/>
          </p:cNvSpPr>
          <p:nvPr>
            <p:ph type="sldNum" sz="quarter" idx="12"/>
          </p:nvPr>
        </p:nvSpPr>
        <p:spPr/>
        <p:txBody>
          <a:bodyPr/>
          <a:lstStyle/>
          <a:p>
            <a:fld id="{CA5C1F0B-256B-3243-BFD0-E9259D5AEDE3}" type="slidenum">
              <a:rPr lang="en-US" smtClean="0"/>
              <a:t>‹#›</a:t>
            </a:fld>
            <a:endParaRPr lang="en-US"/>
          </a:p>
        </p:txBody>
      </p:sp>
    </p:spTree>
    <p:extLst>
      <p:ext uri="{BB962C8B-B14F-4D97-AF65-F5344CB8AC3E}">
        <p14:creationId xmlns:p14="http://schemas.microsoft.com/office/powerpoint/2010/main" val="18832448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F8BCBC-C5BF-84F5-9CA9-3726DA861F6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4D521A8-B7CA-A470-46C6-E410BE2854A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F64744B-C6DD-F800-01D3-9627D674934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3D07EDF-9BB2-CA8E-C282-576251C123E8}"/>
              </a:ext>
            </a:extLst>
          </p:cNvPr>
          <p:cNvSpPr>
            <a:spLocks noGrp="1"/>
          </p:cNvSpPr>
          <p:nvPr>
            <p:ph type="dt" sz="half" idx="10"/>
          </p:nvPr>
        </p:nvSpPr>
        <p:spPr/>
        <p:txBody>
          <a:bodyPr/>
          <a:lstStyle/>
          <a:p>
            <a:fld id="{252A1876-2CD3-BC4F-9F3C-8DC54AAEB523}" type="datetime1">
              <a:rPr lang="en-US" smtClean="0"/>
              <a:t>7/1/24</a:t>
            </a:fld>
            <a:endParaRPr lang="en-US"/>
          </a:p>
        </p:txBody>
      </p:sp>
      <p:sp>
        <p:nvSpPr>
          <p:cNvPr id="6" name="Footer Placeholder 5">
            <a:extLst>
              <a:ext uri="{FF2B5EF4-FFF2-40B4-BE49-F238E27FC236}">
                <a16:creationId xmlns:a16="http://schemas.microsoft.com/office/drawing/2014/main" id="{0F695583-4E5D-A2DD-64B5-94A7833E05C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F65B707-E1D9-3CC5-39EE-6B106AA7C348}"/>
              </a:ext>
            </a:extLst>
          </p:cNvPr>
          <p:cNvSpPr>
            <a:spLocks noGrp="1"/>
          </p:cNvSpPr>
          <p:nvPr>
            <p:ph type="sldNum" sz="quarter" idx="12"/>
          </p:nvPr>
        </p:nvSpPr>
        <p:spPr/>
        <p:txBody>
          <a:bodyPr/>
          <a:lstStyle/>
          <a:p>
            <a:fld id="{CA5C1F0B-256B-3243-BFD0-E9259D5AEDE3}" type="slidenum">
              <a:rPr lang="en-US" smtClean="0"/>
              <a:t>‹#›</a:t>
            </a:fld>
            <a:endParaRPr lang="en-US"/>
          </a:p>
        </p:txBody>
      </p:sp>
    </p:spTree>
    <p:extLst>
      <p:ext uri="{BB962C8B-B14F-4D97-AF65-F5344CB8AC3E}">
        <p14:creationId xmlns:p14="http://schemas.microsoft.com/office/powerpoint/2010/main" val="27669837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468019-01C0-AD21-69C0-75E4C2453B2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A1F6C3C-5F7E-B513-B911-40DEC15D588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58B995F-9B35-C0F1-09CA-C76696F939B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330060-FBA2-B276-8D6D-10619042123F}"/>
              </a:ext>
            </a:extLst>
          </p:cNvPr>
          <p:cNvSpPr>
            <a:spLocks noGrp="1"/>
          </p:cNvSpPr>
          <p:nvPr>
            <p:ph type="dt" sz="half" idx="10"/>
          </p:nvPr>
        </p:nvSpPr>
        <p:spPr/>
        <p:txBody>
          <a:bodyPr/>
          <a:lstStyle/>
          <a:p>
            <a:fld id="{50ACBC5A-B2DE-A74E-9CA1-50C15E22BB38}" type="datetime1">
              <a:rPr lang="en-US" smtClean="0"/>
              <a:t>7/1/24</a:t>
            </a:fld>
            <a:endParaRPr lang="en-US"/>
          </a:p>
        </p:txBody>
      </p:sp>
      <p:sp>
        <p:nvSpPr>
          <p:cNvPr id="6" name="Footer Placeholder 5">
            <a:extLst>
              <a:ext uri="{FF2B5EF4-FFF2-40B4-BE49-F238E27FC236}">
                <a16:creationId xmlns:a16="http://schemas.microsoft.com/office/drawing/2014/main" id="{62E3B338-134B-5BB6-85AE-E7F5ADAA93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4B36568-30BF-DF52-A45D-3213076F16FD}"/>
              </a:ext>
            </a:extLst>
          </p:cNvPr>
          <p:cNvSpPr>
            <a:spLocks noGrp="1"/>
          </p:cNvSpPr>
          <p:nvPr>
            <p:ph type="sldNum" sz="quarter" idx="12"/>
          </p:nvPr>
        </p:nvSpPr>
        <p:spPr/>
        <p:txBody>
          <a:bodyPr/>
          <a:lstStyle/>
          <a:p>
            <a:fld id="{CA5C1F0B-256B-3243-BFD0-E9259D5AEDE3}" type="slidenum">
              <a:rPr lang="en-US" smtClean="0"/>
              <a:t>‹#›</a:t>
            </a:fld>
            <a:endParaRPr lang="en-US"/>
          </a:p>
        </p:txBody>
      </p:sp>
    </p:spTree>
    <p:extLst>
      <p:ext uri="{BB962C8B-B14F-4D97-AF65-F5344CB8AC3E}">
        <p14:creationId xmlns:p14="http://schemas.microsoft.com/office/powerpoint/2010/main" val="22676250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828A835-2A5D-63CA-E9FF-45A388452A6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3CFC093-5E50-EF65-5D97-22F74896C60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9C78227-3088-3F64-9DB0-1A5506FA127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Poppins" pitchFamily="2" charset="77"/>
                <a:cs typeface="Poppins" pitchFamily="2" charset="77"/>
              </a:defRPr>
            </a:lvl1pPr>
          </a:lstStyle>
          <a:p>
            <a:fld id="{2EA49BA6-FBB8-194C-A361-94DA2E37AD5A}" type="datetime1">
              <a:rPr lang="en-US" smtClean="0"/>
              <a:t>7/1/24</a:t>
            </a:fld>
            <a:endParaRPr lang="en-US"/>
          </a:p>
        </p:txBody>
      </p:sp>
      <p:sp>
        <p:nvSpPr>
          <p:cNvPr id="5" name="Footer Placeholder 4">
            <a:extLst>
              <a:ext uri="{FF2B5EF4-FFF2-40B4-BE49-F238E27FC236}">
                <a16:creationId xmlns:a16="http://schemas.microsoft.com/office/drawing/2014/main" id="{55D15C59-1E88-6574-6CB3-E837691BC37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Poppins" pitchFamily="2" charset="77"/>
                <a:cs typeface="Poppins" pitchFamily="2" charset="77"/>
              </a:defRPr>
            </a:lvl1pPr>
          </a:lstStyle>
          <a:p>
            <a:endParaRPr lang="en-US"/>
          </a:p>
        </p:txBody>
      </p:sp>
      <p:sp>
        <p:nvSpPr>
          <p:cNvPr id="6" name="Slide Number Placeholder 5">
            <a:extLst>
              <a:ext uri="{FF2B5EF4-FFF2-40B4-BE49-F238E27FC236}">
                <a16:creationId xmlns:a16="http://schemas.microsoft.com/office/drawing/2014/main" id="{00F3DF86-3F90-186A-DA82-0571E37FBE9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Poppins" pitchFamily="2" charset="77"/>
                <a:cs typeface="Poppins" pitchFamily="2" charset="77"/>
              </a:defRPr>
            </a:lvl1pPr>
          </a:lstStyle>
          <a:p>
            <a:fld id="{CA5C1F0B-256B-3243-BFD0-E9259D5AEDE3}" type="slidenum">
              <a:rPr lang="en-US" smtClean="0"/>
              <a:pPr/>
              <a:t>‹#›</a:t>
            </a:fld>
            <a:endParaRPr lang="en-US"/>
          </a:p>
        </p:txBody>
      </p:sp>
    </p:spTree>
    <p:extLst>
      <p:ext uri="{BB962C8B-B14F-4D97-AF65-F5344CB8AC3E}">
        <p14:creationId xmlns:p14="http://schemas.microsoft.com/office/powerpoint/2010/main" val="7986141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Poppins" pitchFamily="2" charset="77"/>
          <a:ea typeface="+mj-ea"/>
          <a:cs typeface="Poppins" pitchFamily="2" charset="77"/>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Poppins" pitchFamily="2" charset="77"/>
          <a:ea typeface="+mn-ea"/>
          <a:cs typeface="Poppins" pitchFamily="2" charset="77"/>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Poppins" pitchFamily="2" charset="77"/>
          <a:ea typeface="+mn-ea"/>
          <a:cs typeface="Poppins" pitchFamily="2" charset="77"/>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Poppins" pitchFamily="2" charset="77"/>
          <a:ea typeface="+mn-ea"/>
          <a:cs typeface="Poppins" pitchFamily="2" charset="77"/>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oppins" pitchFamily="2" charset="77"/>
          <a:ea typeface="+mn-ea"/>
          <a:cs typeface="Poppins" pitchFamily="2" charset="77"/>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oppins" pitchFamily="2" charset="77"/>
          <a:ea typeface="+mn-ea"/>
          <a:cs typeface="Poppins"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svg"/></Relationships>
</file>

<file path=ppt/slides/_rels/slide10.xml.rels><?xml version="1.0" encoding="UTF-8" standalone="yes"?>
<Relationships xmlns="http://schemas.openxmlformats.org/package/2006/relationships"><Relationship Id="rId8" Type="http://schemas.openxmlformats.org/officeDocument/2006/relationships/image" Target="../media/image47.svg"/><Relationship Id="rId3" Type="http://schemas.openxmlformats.org/officeDocument/2006/relationships/image" Target="../media/image42.png"/><Relationship Id="rId7" Type="http://schemas.openxmlformats.org/officeDocument/2006/relationships/image" Target="../media/image46.png"/><Relationship Id="rId12" Type="http://schemas.openxmlformats.org/officeDocument/2006/relationships/image" Target="../media/image51.sv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45.svg"/><Relationship Id="rId11" Type="http://schemas.openxmlformats.org/officeDocument/2006/relationships/image" Target="../media/image50.png"/><Relationship Id="rId5" Type="http://schemas.openxmlformats.org/officeDocument/2006/relationships/image" Target="../media/image44.png"/><Relationship Id="rId10" Type="http://schemas.openxmlformats.org/officeDocument/2006/relationships/image" Target="../media/image49.svg"/><Relationship Id="rId4" Type="http://schemas.openxmlformats.org/officeDocument/2006/relationships/image" Target="../media/image43.svg"/><Relationship Id="rId9" Type="http://schemas.openxmlformats.org/officeDocument/2006/relationships/image" Target="../media/image48.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12.xml.rels><?xml version="1.0" encoding="UTF-8" standalone="yes"?>
<Relationships xmlns="http://schemas.openxmlformats.org/package/2006/relationships"><Relationship Id="rId8" Type="http://schemas.openxmlformats.org/officeDocument/2006/relationships/image" Target="../media/image58.svg"/><Relationship Id="rId13" Type="http://schemas.openxmlformats.org/officeDocument/2006/relationships/image" Target="../media/image63.png"/><Relationship Id="rId18" Type="http://schemas.openxmlformats.org/officeDocument/2006/relationships/image" Target="../media/image67.png"/><Relationship Id="rId3" Type="http://schemas.openxmlformats.org/officeDocument/2006/relationships/image" Target="../media/image53.png"/><Relationship Id="rId21" Type="http://schemas.openxmlformats.org/officeDocument/2006/relationships/image" Target="../media/image70.png"/><Relationship Id="rId7" Type="http://schemas.openxmlformats.org/officeDocument/2006/relationships/image" Target="../media/image57.png"/><Relationship Id="rId12" Type="http://schemas.openxmlformats.org/officeDocument/2006/relationships/image" Target="../media/image62.svg"/><Relationship Id="rId17" Type="http://schemas.openxmlformats.org/officeDocument/2006/relationships/image" Target="../media/image41.png"/><Relationship Id="rId2" Type="http://schemas.openxmlformats.org/officeDocument/2006/relationships/notesSlide" Target="../notesSlides/notesSlide12.xml"/><Relationship Id="rId16" Type="http://schemas.openxmlformats.org/officeDocument/2006/relationships/image" Target="../media/image66.svg"/><Relationship Id="rId20" Type="http://schemas.openxmlformats.org/officeDocument/2006/relationships/image" Target="../media/image69.png"/><Relationship Id="rId1" Type="http://schemas.openxmlformats.org/officeDocument/2006/relationships/slideLayout" Target="../slideLayouts/slideLayout2.xml"/><Relationship Id="rId6" Type="http://schemas.openxmlformats.org/officeDocument/2006/relationships/image" Target="../media/image56.svg"/><Relationship Id="rId11" Type="http://schemas.openxmlformats.org/officeDocument/2006/relationships/image" Target="../media/image61.png"/><Relationship Id="rId5" Type="http://schemas.openxmlformats.org/officeDocument/2006/relationships/image" Target="../media/image55.png"/><Relationship Id="rId15" Type="http://schemas.openxmlformats.org/officeDocument/2006/relationships/image" Target="../media/image65.png"/><Relationship Id="rId10" Type="http://schemas.openxmlformats.org/officeDocument/2006/relationships/image" Target="../media/image60.svg"/><Relationship Id="rId19" Type="http://schemas.openxmlformats.org/officeDocument/2006/relationships/image" Target="../media/image68.svg"/><Relationship Id="rId4" Type="http://schemas.openxmlformats.org/officeDocument/2006/relationships/image" Target="../media/image54.svg"/><Relationship Id="rId9" Type="http://schemas.openxmlformats.org/officeDocument/2006/relationships/image" Target="../media/image59.png"/><Relationship Id="rId14" Type="http://schemas.openxmlformats.org/officeDocument/2006/relationships/image" Target="../media/image64.svg"/><Relationship Id="rId22" Type="http://schemas.openxmlformats.org/officeDocument/2006/relationships/image" Target="../media/image71.svg"/></Relationships>
</file>

<file path=ppt/slides/_rels/slide13.xml.rels><?xml version="1.0" encoding="UTF-8" standalone="yes"?>
<Relationships xmlns="http://schemas.openxmlformats.org/package/2006/relationships"><Relationship Id="rId8" Type="http://schemas.openxmlformats.org/officeDocument/2006/relationships/image" Target="../media/image57.png"/><Relationship Id="rId13" Type="http://schemas.openxmlformats.org/officeDocument/2006/relationships/image" Target="../media/image62.svg"/><Relationship Id="rId18" Type="http://schemas.openxmlformats.org/officeDocument/2006/relationships/image" Target="../media/image41.png"/><Relationship Id="rId26" Type="http://schemas.openxmlformats.org/officeDocument/2006/relationships/image" Target="../media/image74.png"/><Relationship Id="rId3" Type="http://schemas.openxmlformats.org/officeDocument/2006/relationships/notesSlide" Target="../notesSlides/notesSlide13.xml"/><Relationship Id="rId21" Type="http://schemas.openxmlformats.org/officeDocument/2006/relationships/image" Target="../media/image69.png"/><Relationship Id="rId7" Type="http://schemas.openxmlformats.org/officeDocument/2006/relationships/image" Target="../media/image56.svg"/><Relationship Id="rId12" Type="http://schemas.openxmlformats.org/officeDocument/2006/relationships/image" Target="../media/image61.png"/><Relationship Id="rId17" Type="http://schemas.openxmlformats.org/officeDocument/2006/relationships/image" Target="../media/image66.svg"/><Relationship Id="rId25" Type="http://schemas.openxmlformats.org/officeDocument/2006/relationships/image" Target="../media/image73.svg"/><Relationship Id="rId2" Type="http://schemas.openxmlformats.org/officeDocument/2006/relationships/slideLayout" Target="../slideLayouts/slideLayout2.xml"/><Relationship Id="rId16" Type="http://schemas.openxmlformats.org/officeDocument/2006/relationships/image" Target="../media/image65.png"/><Relationship Id="rId20" Type="http://schemas.openxmlformats.org/officeDocument/2006/relationships/image" Target="../media/image68.svg"/><Relationship Id="rId1" Type="http://schemas.openxmlformats.org/officeDocument/2006/relationships/tags" Target="../tags/tag8.xml"/><Relationship Id="rId6" Type="http://schemas.openxmlformats.org/officeDocument/2006/relationships/image" Target="../media/image55.png"/><Relationship Id="rId11" Type="http://schemas.openxmlformats.org/officeDocument/2006/relationships/image" Target="../media/image60.svg"/><Relationship Id="rId24" Type="http://schemas.openxmlformats.org/officeDocument/2006/relationships/image" Target="../media/image72.png"/><Relationship Id="rId5" Type="http://schemas.openxmlformats.org/officeDocument/2006/relationships/image" Target="../media/image54.svg"/><Relationship Id="rId15" Type="http://schemas.openxmlformats.org/officeDocument/2006/relationships/image" Target="../media/image64.svg"/><Relationship Id="rId23" Type="http://schemas.openxmlformats.org/officeDocument/2006/relationships/image" Target="../media/image71.svg"/><Relationship Id="rId10" Type="http://schemas.openxmlformats.org/officeDocument/2006/relationships/image" Target="../media/image59.png"/><Relationship Id="rId19" Type="http://schemas.openxmlformats.org/officeDocument/2006/relationships/image" Target="../media/image67.png"/><Relationship Id="rId4" Type="http://schemas.openxmlformats.org/officeDocument/2006/relationships/image" Target="../media/image53.png"/><Relationship Id="rId9" Type="http://schemas.openxmlformats.org/officeDocument/2006/relationships/image" Target="../media/image58.svg"/><Relationship Id="rId14" Type="http://schemas.openxmlformats.org/officeDocument/2006/relationships/image" Target="../media/image63.png"/><Relationship Id="rId22" Type="http://schemas.openxmlformats.org/officeDocument/2006/relationships/image" Target="../media/image70.png"/><Relationship Id="rId27" Type="http://schemas.openxmlformats.org/officeDocument/2006/relationships/image" Target="../media/image75.svg"/></Relationships>
</file>

<file path=ppt/slides/_rels/slide14.xml.rels><?xml version="1.0" encoding="UTF-8" standalone="yes"?>
<Relationships xmlns="http://schemas.openxmlformats.org/package/2006/relationships"><Relationship Id="rId8" Type="http://schemas.openxmlformats.org/officeDocument/2006/relationships/image" Target="../media/image58.svg"/><Relationship Id="rId13" Type="http://schemas.openxmlformats.org/officeDocument/2006/relationships/image" Target="../media/image78.png"/><Relationship Id="rId18" Type="http://schemas.openxmlformats.org/officeDocument/2006/relationships/image" Target="../media/image67.png"/><Relationship Id="rId3" Type="http://schemas.openxmlformats.org/officeDocument/2006/relationships/image" Target="../media/image53.png"/><Relationship Id="rId21" Type="http://schemas.openxmlformats.org/officeDocument/2006/relationships/image" Target="../media/image82.png"/><Relationship Id="rId7" Type="http://schemas.openxmlformats.org/officeDocument/2006/relationships/image" Target="../media/image57.png"/><Relationship Id="rId12" Type="http://schemas.openxmlformats.org/officeDocument/2006/relationships/image" Target="../media/image62.svg"/><Relationship Id="rId17" Type="http://schemas.openxmlformats.org/officeDocument/2006/relationships/image" Target="../media/image41.png"/><Relationship Id="rId2" Type="http://schemas.openxmlformats.org/officeDocument/2006/relationships/notesSlide" Target="../notesSlides/notesSlide14.xml"/><Relationship Id="rId16" Type="http://schemas.openxmlformats.org/officeDocument/2006/relationships/image" Target="../media/image81.svg"/><Relationship Id="rId20" Type="http://schemas.openxmlformats.org/officeDocument/2006/relationships/image" Target="../media/image69.png"/><Relationship Id="rId1" Type="http://schemas.openxmlformats.org/officeDocument/2006/relationships/slideLayout" Target="../slideLayouts/slideLayout2.xml"/><Relationship Id="rId6" Type="http://schemas.openxmlformats.org/officeDocument/2006/relationships/image" Target="../media/image77.svg"/><Relationship Id="rId11" Type="http://schemas.openxmlformats.org/officeDocument/2006/relationships/image" Target="../media/image61.png"/><Relationship Id="rId5" Type="http://schemas.openxmlformats.org/officeDocument/2006/relationships/image" Target="../media/image76.png"/><Relationship Id="rId15" Type="http://schemas.openxmlformats.org/officeDocument/2006/relationships/image" Target="../media/image80.png"/><Relationship Id="rId10" Type="http://schemas.openxmlformats.org/officeDocument/2006/relationships/image" Target="../media/image60.svg"/><Relationship Id="rId19" Type="http://schemas.openxmlformats.org/officeDocument/2006/relationships/image" Target="../media/image68.svg"/><Relationship Id="rId4" Type="http://schemas.openxmlformats.org/officeDocument/2006/relationships/image" Target="../media/image54.svg"/><Relationship Id="rId9" Type="http://schemas.openxmlformats.org/officeDocument/2006/relationships/image" Target="../media/image59.png"/><Relationship Id="rId14" Type="http://schemas.openxmlformats.org/officeDocument/2006/relationships/image" Target="../media/image79.svg"/><Relationship Id="rId22" Type="http://schemas.openxmlformats.org/officeDocument/2006/relationships/image" Target="../media/image83.svg"/></Relationships>
</file>

<file path=ppt/slides/_rels/slide15.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image" Target="../media/image84.svg"/><Relationship Id="rId18" Type="http://schemas.openxmlformats.org/officeDocument/2006/relationships/image" Target="../media/image68.svg"/><Relationship Id="rId3" Type="http://schemas.openxmlformats.org/officeDocument/2006/relationships/notesSlide" Target="../notesSlides/notesSlide15.xml"/><Relationship Id="rId7" Type="http://schemas.openxmlformats.org/officeDocument/2006/relationships/image" Target="../media/image34.svg"/><Relationship Id="rId12" Type="http://schemas.openxmlformats.org/officeDocument/2006/relationships/image" Target="../media/image39.png"/><Relationship Id="rId17" Type="http://schemas.openxmlformats.org/officeDocument/2006/relationships/image" Target="../media/image67.png"/><Relationship Id="rId2" Type="http://schemas.openxmlformats.org/officeDocument/2006/relationships/slideLayout" Target="../slideLayouts/slideLayout2.xml"/><Relationship Id="rId16" Type="http://schemas.openxmlformats.org/officeDocument/2006/relationships/image" Target="../media/image54.svg"/><Relationship Id="rId1" Type="http://schemas.openxmlformats.org/officeDocument/2006/relationships/tags" Target="../tags/tag9.xml"/><Relationship Id="rId6" Type="http://schemas.openxmlformats.org/officeDocument/2006/relationships/image" Target="../media/image33.png"/><Relationship Id="rId11" Type="http://schemas.openxmlformats.org/officeDocument/2006/relationships/image" Target="../media/image38.svg"/><Relationship Id="rId5" Type="http://schemas.openxmlformats.org/officeDocument/2006/relationships/image" Target="../media/image32.svg"/><Relationship Id="rId15" Type="http://schemas.openxmlformats.org/officeDocument/2006/relationships/image" Target="../media/image53.png"/><Relationship Id="rId10" Type="http://schemas.openxmlformats.org/officeDocument/2006/relationships/image" Target="../media/image37.png"/><Relationship Id="rId4" Type="http://schemas.openxmlformats.org/officeDocument/2006/relationships/image" Target="../media/image31.png"/><Relationship Id="rId9" Type="http://schemas.openxmlformats.org/officeDocument/2006/relationships/image" Target="../media/image36.svg"/><Relationship Id="rId14" Type="http://schemas.openxmlformats.org/officeDocument/2006/relationships/image" Target="../media/image85.svg"/></Relationships>
</file>

<file path=ppt/slides/_rels/slide16.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image" Target="../media/image89.svg"/><Relationship Id="rId18" Type="http://schemas.openxmlformats.org/officeDocument/2006/relationships/image" Target="../media/image67.png"/><Relationship Id="rId3" Type="http://schemas.openxmlformats.org/officeDocument/2006/relationships/notesSlide" Target="../notesSlides/notesSlide16.xml"/><Relationship Id="rId7" Type="http://schemas.openxmlformats.org/officeDocument/2006/relationships/image" Target="../media/image87.svg"/><Relationship Id="rId12" Type="http://schemas.openxmlformats.org/officeDocument/2006/relationships/image" Target="../media/image88.png"/><Relationship Id="rId17" Type="http://schemas.openxmlformats.org/officeDocument/2006/relationships/image" Target="../media/image54.svg"/><Relationship Id="rId2" Type="http://schemas.openxmlformats.org/officeDocument/2006/relationships/slideLayout" Target="../slideLayouts/slideLayout2.xml"/><Relationship Id="rId16" Type="http://schemas.openxmlformats.org/officeDocument/2006/relationships/image" Target="../media/image53.png"/><Relationship Id="rId1" Type="http://schemas.openxmlformats.org/officeDocument/2006/relationships/tags" Target="../tags/tag10.xml"/><Relationship Id="rId6" Type="http://schemas.openxmlformats.org/officeDocument/2006/relationships/image" Target="../media/image86.png"/><Relationship Id="rId11" Type="http://schemas.openxmlformats.org/officeDocument/2006/relationships/image" Target="../media/image38.svg"/><Relationship Id="rId5" Type="http://schemas.openxmlformats.org/officeDocument/2006/relationships/image" Target="../media/image32.svg"/><Relationship Id="rId15" Type="http://schemas.openxmlformats.org/officeDocument/2006/relationships/image" Target="../media/image91.svg"/><Relationship Id="rId10" Type="http://schemas.openxmlformats.org/officeDocument/2006/relationships/image" Target="../media/image37.png"/><Relationship Id="rId19" Type="http://schemas.openxmlformats.org/officeDocument/2006/relationships/image" Target="../media/image68.svg"/><Relationship Id="rId4" Type="http://schemas.openxmlformats.org/officeDocument/2006/relationships/image" Target="../media/image31.png"/><Relationship Id="rId9" Type="http://schemas.openxmlformats.org/officeDocument/2006/relationships/image" Target="../media/image36.svg"/><Relationship Id="rId14" Type="http://schemas.openxmlformats.org/officeDocument/2006/relationships/image" Target="../media/image90.png"/></Relationships>
</file>

<file path=ppt/slides/_rels/slide17.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image" Target="../media/image85.svg"/><Relationship Id="rId18" Type="http://schemas.openxmlformats.org/officeDocument/2006/relationships/image" Target="../media/image94.png"/><Relationship Id="rId3" Type="http://schemas.openxmlformats.org/officeDocument/2006/relationships/notesSlide" Target="../notesSlides/notesSlide17.xml"/><Relationship Id="rId21" Type="http://schemas.openxmlformats.org/officeDocument/2006/relationships/image" Target="../media/image97.svg"/><Relationship Id="rId7" Type="http://schemas.openxmlformats.org/officeDocument/2006/relationships/image" Target="../media/image32.svg"/><Relationship Id="rId12" Type="http://schemas.openxmlformats.org/officeDocument/2006/relationships/image" Target="../media/image37.png"/><Relationship Id="rId17" Type="http://schemas.openxmlformats.org/officeDocument/2006/relationships/image" Target="../media/image68.svg"/><Relationship Id="rId2" Type="http://schemas.openxmlformats.org/officeDocument/2006/relationships/slideLayout" Target="../slideLayouts/slideLayout2.xml"/><Relationship Id="rId16" Type="http://schemas.openxmlformats.org/officeDocument/2006/relationships/image" Target="../media/image67.png"/><Relationship Id="rId20" Type="http://schemas.openxmlformats.org/officeDocument/2006/relationships/image" Target="../media/image96.png"/><Relationship Id="rId1" Type="http://schemas.openxmlformats.org/officeDocument/2006/relationships/tags" Target="../tags/tag11.xml"/><Relationship Id="rId6" Type="http://schemas.openxmlformats.org/officeDocument/2006/relationships/image" Target="../media/image31.png"/><Relationship Id="rId11" Type="http://schemas.openxmlformats.org/officeDocument/2006/relationships/image" Target="../media/image84.svg"/><Relationship Id="rId5" Type="http://schemas.openxmlformats.org/officeDocument/2006/relationships/image" Target="../media/image93.svg"/><Relationship Id="rId15" Type="http://schemas.openxmlformats.org/officeDocument/2006/relationships/image" Target="../media/image54.svg"/><Relationship Id="rId10" Type="http://schemas.openxmlformats.org/officeDocument/2006/relationships/image" Target="../media/image39.png"/><Relationship Id="rId19" Type="http://schemas.openxmlformats.org/officeDocument/2006/relationships/image" Target="../media/image95.svg"/><Relationship Id="rId4" Type="http://schemas.openxmlformats.org/officeDocument/2006/relationships/image" Target="../media/image92.png"/><Relationship Id="rId9" Type="http://schemas.openxmlformats.org/officeDocument/2006/relationships/image" Target="../media/image34.svg"/><Relationship Id="rId14" Type="http://schemas.openxmlformats.org/officeDocument/2006/relationships/image" Target="../media/image53.png"/></Relationships>
</file>

<file path=ppt/slides/_rels/slide18.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image" Target="../media/image53.png"/><Relationship Id="rId3" Type="http://schemas.openxmlformats.org/officeDocument/2006/relationships/notesSlide" Target="../notesSlides/notesSlide18.xml"/><Relationship Id="rId7" Type="http://schemas.openxmlformats.org/officeDocument/2006/relationships/image" Target="../media/image32.svg"/><Relationship Id="rId12" Type="http://schemas.openxmlformats.org/officeDocument/2006/relationships/image" Target="../media/image85.svg"/><Relationship Id="rId2" Type="http://schemas.openxmlformats.org/officeDocument/2006/relationships/slideLayout" Target="../slideLayouts/slideLayout2.xml"/><Relationship Id="rId16" Type="http://schemas.openxmlformats.org/officeDocument/2006/relationships/image" Target="../media/image68.svg"/><Relationship Id="rId1" Type="http://schemas.openxmlformats.org/officeDocument/2006/relationships/tags" Target="../tags/tag12.xml"/><Relationship Id="rId6" Type="http://schemas.openxmlformats.org/officeDocument/2006/relationships/image" Target="../media/image31.png"/><Relationship Id="rId11" Type="http://schemas.openxmlformats.org/officeDocument/2006/relationships/image" Target="../media/image38.svg"/><Relationship Id="rId5" Type="http://schemas.openxmlformats.org/officeDocument/2006/relationships/image" Target="../media/image93.svg"/><Relationship Id="rId15" Type="http://schemas.openxmlformats.org/officeDocument/2006/relationships/image" Target="../media/image67.png"/><Relationship Id="rId10" Type="http://schemas.openxmlformats.org/officeDocument/2006/relationships/image" Target="../media/image37.png"/><Relationship Id="rId4" Type="http://schemas.openxmlformats.org/officeDocument/2006/relationships/image" Target="../media/image92.png"/><Relationship Id="rId9" Type="http://schemas.openxmlformats.org/officeDocument/2006/relationships/image" Target="../media/image36.svg"/><Relationship Id="rId14" Type="http://schemas.openxmlformats.org/officeDocument/2006/relationships/image" Target="../media/image54.svg"/></Relationships>
</file>

<file path=ppt/slides/_rels/slide19.xml.rels><?xml version="1.0" encoding="UTF-8" standalone="yes"?>
<Relationships xmlns="http://schemas.openxmlformats.org/package/2006/relationships"><Relationship Id="rId8" Type="http://schemas.openxmlformats.org/officeDocument/2006/relationships/image" Target="../media/image58.svg"/><Relationship Id="rId13" Type="http://schemas.openxmlformats.org/officeDocument/2006/relationships/image" Target="../media/image78.png"/><Relationship Id="rId18" Type="http://schemas.openxmlformats.org/officeDocument/2006/relationships/image" Target="../media/image67.png"/><Relationship Id="rId3" Type="http://schemas.openxmlformats.org/officeDocument/2006/relationships/image" Target="../media/image53.png"/><Relationship Id="rId21" Type="http://schemas.openxmlformats.org/officeDocument/2006/relationships/image" Target="../media/image82.png"/><Relationship Id="rId7" Type="http://schemas.openxmlformats.org/officeDocument/2006/relationships/image" Target="../media/image57.png"/><Relationship Id="rId12" Type="http://schemas.openxmlformats.org/officeDocument/2006/relationships/image" Target="../media/image62.svg"/><Relationship Id="rId17" Type="http://schemas.openxmlformats.org/officeDocument/2006/relationships/image" Target="../media/image41.png"/><Relationship Id="rId2" Type="http://schemas.openxmlformats.org/officeDocument/2006/relationships/notesSlide" Target="../notesSlides/notesSlide19.xml"/><Relationship Id="rId16" Type="http://schemas.openxmlformats.org/officeDocument/2006/relationships/image" Target="../media/image81.svg"/><Relationship Id="rId20" Type="http://schemas.openxmlformats.org/officeDocument/2006/relationships/image" Target="../media/image69.png"/><Relationship Id="rId1" Type="http://schemas.openxmlformats.org/officeDocument/2006/relationships/slideLayout" Target="../slideLayouts/slideLayout2.xml"/><Relationship Id="rId6" Type="http://schemas.openxmlformats.org/officeDocument/2006/relationships/image" Target="../media/image77.svg"/><Relationship Id="rId11" Type="http://schemas.openxmlformats.org/officeDocument/2006/relationships/image" Target="../media/image61.png"/><Relationship Id="rId5" Type="http://schemas.openxmlformats.org/officeDocument/2006/relationships/image" Target="../media/image76.png"/><Relationship Id="rId15" Type="http://schemas.openxmlformats.org/officeDocument/2006/relationships/image" Target="../media/image80.png"/><Relationship Id="rId10" Type="http://schemas.openxmlformats.org/officeDocument/2006/relationships/image" Target="../media/image60.svg"/><Relationship Id="rId19" Type="http://schemas.openxmlformats.org/officeDocument/2006/relationships/image" Target="../media/image68.svg"/><Relationship Id="rId4" Type="http://schemas.openxmlformats.org/officeDocument/2006/relationships/image" Target="../media/image54.svg"/><Relationship Id="rId9" Type="http://schemas.openxmlformats.org/officeDocument/2006/relationships/image" Target="../media/image59.png"/><Relationship Id="rId14" Type="http://schemas.openxmlformats.org/officeDocument/2006/relationships/image" Target="../media/image79.svg"/><Relationship Id="rId22" Type="http://schemas.openxmlformats.org/officeDocument/2006/relationships/image" Target="../media/image83.sv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74.png"/><Relationship Id="rId13" Type="http://schemas.openxmlformats.org/officeDocument/2006/relationships/image" Target="../media/image60.svg"/><Relationship Id="rId3" Type="http://schemas.openxmlformats.org/officeDocument/2006/relationships/notesSlide" Target="../notesSlides/notesSlide20.xml"/><Relationship Id="rId7" Type="http://schemas.openxmlformats.org/officeDocument/2006/relationships/image" Target="../media/image73.svg"/><Relationship Id="rId12" Type="http://schemas.openxmlformats.org/officeDocument/2006/relationships/image" Target="../media/image59.png"/><Relationship Id="rId2" Type="http://schemas.openxmlformats.org/officeDocument/2006/relationships/slideLayout" Target="../slideLayouts/slideLayout2.xml"/><Relationship Id="rId16" Type="http://schemas.openxmlformats.org/officeDocument/2006/relationships/image" Target="../media/image41.png"/><Relationship Id="rId1" Type="http://schemas.openxmlformats.org/officeDocument/2006/relationships/tags" Target="../tags/tag13.xml"/><Relationship Id="rId6" Type="http://schemas.openxmlformats.org/officeDocument/2006/relationships/image" Target="../media/image72.png"/><Relationship Id="rId11" Type="http://schemas.openxmlformats.org/officeDocument/2006/relationships/image" Target="../media/image58.svg"/><Relationship Id="rId5" Type="http://schemas.openxmlformats.org/officeDocument/2006/relationships/image" Target="../media/image54.svg"/><Relationship Id="rId15" Type="http://schemas.openxmlformats.org/officeDocument/2006/relationships/image" Target="../media/image62.svg"/><Relationship Id="rId10" Type="http://schemas.openxmlformats.org/officeDocument/2006/relationships/image" Target="../media/image57.png"/><Relationship Id="rId4" Type="http://schemas.openxmlformats.org/officeDocument/2006/relationships/image" Target="../media/image53.png"/><Relationship Id="rId9" Type="http://schemas.openxmlformats.org/officeDocument/2006/relationships/image" Target="../media/image75.svg"/><Relationship Id="rId14" Type="http://schemas.openxmlformats.org/officeDocument/2006/relationships/image" Target="../media/image61.png"/></Relationships>
</file>

<file path=ppt/slides/_rels/slide21.xml.rels><?xml version="1.0" encoding="UTF-8" standalone="yes"?>
<Relationships xmlns="http://schemas.openxmlformats.org/package/2006/relationships"><Relationship Id="rId8" Type="http://schemas.openxmlformats.org/officeDocument/2006/relationships/image" Target="../media/image102.png"/><Relationship Id="rId13" Type="http://schemas.openxmlformats.org/officeDocument/2006/relationships/image" Target="../media/image77.svg"/><Relationship Id="rId18" Type="http://schemas.openxmlformats.org/officeDocument/2006/relationships/image" Target="../media/image61.png"/><Relationship Id="rId26" Type="http://schemas.openxmlformats.org/officeDocument/2006/relationships/image" Target="../media/image68.svg"/><Relationship Id="rId3" Type="http://schemas.openxmlformats.org/officeDocument/2006/relationships/notesSlide" Target="../notesSlides/notesSlide21.xml"/><Relationship Id="rId21" Type="http://schemas.openxmlformats.org/officeDocument/2006/relationships/image" Target="../media/image79.svg"/><Relationship Id="rId7" Type="http://schemas.openxmlformats.org/officeDocument/2006/relationships/image" Target="../media/image101.png"/><Relationship Id="rId12" Type="http://schemas.openxmlformats.org/officeDocument/2006/relationships/image" Target="../media/image76.png"/><Relationship Id="rId17" Type="http://schemas.openxmlformats.org/officeDocument/2006/relationships/image" Target="../media/image60.svg"/><Relationship Id="rId25" Type="http://schemas.openxmlformats.org/officeDocument/2006/relationships/image" Target="../media/image67.png"/><Relationship Id="rId2" Type="http://schemas.openxmlformats.org/officeDocument/2006/relationships/slideLayout" Target="../slideLayouts/slideLayout2.xml"/><Relationship Id="rId16" Type="http://schemas.openxmlformats.org/officeDocument/2006/relationships/image" Target="../media/image59.png"/><Relationship Id="rId20" Type="http://schemas.openxmlformats.org/officeDocument/2006/relationships/image" Target="../media/image78.png"/><Relationship Id="rId29" Type="http://schemas.openxmlformats.org/officeDocument/2006/relationships/image" Target="../media/image83.svg"/><Relationship Id="rId1" Type="http://schemas.openxmlformats.org/officeDocument/2006/relationships/tags" Target="../tags/tag14.xml"/><Relationship Id="rId6" Type="http://schemas.openxmlformats.org/officeDocument/2006/relationships/image" Target="../media/image100.png"/><Relationship Id="rId11" Type="http://schemas.openxmlformats.org/officeDocument/2006/relationships/image" Target="../media/image54.svg"/><Relationship Id="rId24" Type="http://schemas.openxmlformats.org/officeDocument/2006/relationships/image" Target="../media/image41.png"/><Relationship Id="rId5" Type="http://schemas.openxmlformats.org/officeDocument/2006/relationships/image" Target="../media/image99.png"/><Relationship Id="rId15" Type="http://schemas.openxmlformats.org/officeDocument/2006/relationships/image" Target="../media/image58.svg"/><Relationship Id="rId23" Type="http://schemas.openxmlformats.org/officeDocument/2006/relationships/image" Target="../media/image81.svg"/><Relationship Id="rId28" Type="http://schemas.openxmlformats.org/officeDocument/2006/relationships/image" Target="../media/image82.png"/><Relationship Id="rId10" Type="http://schemas.openxmlformats.org/officeDocument/2006/relationships/image" Target="../media/image53.png"/><Relationship Id="rId19" Type="http://schemas.openxmlformats.org/officeDocument/2006/relationships/image" Target="../media/image62.svg"/><Relationship Id="rId4" Type="http://schemas.openxmlformats.org/officeDocument/2006/relationships/image" Target="../media/image98.png"/><Relationship Id="rId9" Type="http://schemas.openxmlformats.org/officeDocument/2006/relationships/image" Target="../media/image103.png"/><Relationship Id="rId14" Type="http://schemas.openxmlformats.org/officeDocument/2006/relationships/image" Target="../media/image57.png"/><Relationship Id="rId22" Type="http://schemas.openxmlformats.org/officeDocument/2006/relationships/image" Target="../media/image80.png"/><Relationship Id="rId27" Type="http://schemas.openxmlformats.org/officeDocument/2006/relationships/image" Target="../media/image69.png"/></Relationships>
</file>

<file path=ppt/slides/_rels/slide22.xml.rels><?xml version="1.0" encoding="UTF-8" standalone="yes"?>
<Relationships xmlns="http://schemas.openxmlformats.org/package/2006/relationships"><Relationship Id="rId8" Type="http://schemas.openxmlformats.org/officeDocument/2006/relationships/image" Target="../media/image58.svg"/><Relationship Id="rId13" Type="http://schemas.openxmlformats.org/officeDocument/2006/relationships/image" Target="../media/image78.png"/><Relationship Id="rId18" Type="http://schemas.openxmlformats.org/officeDocument/2006/relationships/image" Target="../media/image67.png"/><Relationship Id="rId3" Type="http://schemas.openxmlformats.org/officeDocument/2006/relationships/image" Target="../media/image53.png"/><Relationship Id="rId21" Type="http://schemas.openxmlformats.org/officeDocument/2006/relationships/image" Target="../media/image82.png"/><Relationship Id="rId7" Type="http://schemas.openxmlformats.org/officeDocument/2006/relationships/image" Target="../media/image57.png"/><Relationship Id="rId12" Type="http://schemas.openxmlformats.org/officeDocument/2006/relationships/image" Target="../media/image62.svg"/><Relationship Id="rId17" Type="http://schemas.openxmlformats.org/officeDocument/2006/relationships/image" Target="../media/image41.png"/><Relationship Id="rId2" Type="http://schemas.openxmlformats.org/officeDocument/2006/relationships/notesSlide" Target="../notesSlides/notesSlide22.xml"/><Relationship Id="rId16" Type="http://schemas.openxmlformats.org/officeDocument/2006/relationships/image" Target="../media/image81.svg"/><Relationship Id="rId20" Type="http://schemas.openxmlformats.org/officeDocument/2006/relationships/image" Target="../media/image69.png"/><Relationship Id="rId1" Type="http://schemas.openxmlformats.org/officeDocument/2006/relationships/slideLayout" Target="../slideLayouts/slideLayout2.xml"/><Relationship Id="rId6" Type="http://schemas.openxmlformats.org/officeDocument/2006/relationships/image" Target="../media/image77.svg"/><Relationship Id="rId11" Type="http://schemas.openxmlformats.org/officeDocument/2006/relationships/image" Target="../media/image61.png"/><Relationship Id="rId5" Type="http://schemas.openxmlformats.org/officeDocument/2006/relationships/image" Target="../media/image76.png"/><Relationship Id="rId15" Type="http://schemas.openxmlformats.org/officeDocument/2006/relationships/image" Target="../media/image80.png"/><Relationship Id="rId10" Type="http://schemas.openxmlformats.org/officeDocument/2006/relationships/image" Target="../media/image60.svg"/><Relationship Id="rId19" Type="http://schemas.openxmlformats.org/officeDocument/2006/relationships/image" Target="../media/image68.svg"/><Relationship Id="rId4" Type="http://schemas.openxmlformats.org/officeDocument/2006/relationships/image" Target="../media/image54.svg"/><Relationship Id="rId9" Type="http://schemas.openxmlformats.org/officeDocument/2006/relationships/image" Target="../media/image59.png"/><Relationship Id="rId14" Type="http://schemas.openxmlformats.org/officeDocument/2006/relationships/image" Target="../media/image79.svg"/><Relationship Id="rId22" Type="http://schemas.openxmlformats.org/officeDocument/2006/relationships/image" Target="../media/image83.svg"/></Relationships>
</file>

<file path=ppt/slides/_rels/slide23.xml.rels><?xml version="1.0" encoding="UTF-8" standalone="yes"?>
<Relationships xmlns="http://schemas.openxmlformats.org/package/2006/relationships"><Relationship Id="rId8" Type="http://schemas.openxmlformats.org/officeDocument/2006/relationships/image" Target="../media/image58.svg"/><Relationship Id="rId13" Type="http://schemas.openxmlformats.org/officeDocument/2006/relationships/image" Target="../media/image63.png"/><Relationship Id="rId18" Type="http://schemas.openxmlformats.org/officeDocument/2006/relationships/image" Target="../media/image67.png"/><Relationship Id="rId26" Type="http://schemas.openxmlformats.org/officeDocument/2006/relationships/image" Target="../media/image107.png"/><Relationship Id="rId3" Type="http://schemas.openxmlformats.org/officeDocument/2006/relationships/image" Target="../media/image53.png"/><Relationship Id="rId21" Type="http://schemas.openxmlformats.org/officeDocument/2006/relationships/image" Target="../media/image70.png"/><Relationship Id="rId7" Type="http://schemas.openxmlformats.org/officeDocument/2006/relationships/image" Target="../media/image57.png"/><Relationship Id="rId12" Type="http://schemas.openxmlformats.org/officeDocument/2006/relationships/image" Target="../media/image62.svg"/><Relationship Id="rId17" Type="http://schemas.openxmlformats.org/officeDocument/2006/relationships/image" Target="../media/image41.png"/><Relationship Id="rId25" Type="http://schemas.openxmlformats.org/officeDocument/2006/relationships/image" Target="../media/image106.png"/><Relationship Id="rId2" Type="http://schemas.openxmlformats.org/officeDocument/2006/relationships/notesSlide" Target="../notesSlides/notesSlide23.xml"/><Relationship Id="rId16" Type="http://schemas.openxmlformats.org/officeDocument/2006/relationships/image" Target="../media/image66.svg"/><Relationship Id="rId20" Type="http://schemas.openxmlformats.org/officeDocument/2006/relationships/image" Target="../media/image69.png"/><Relationship Id="rId1" Type="http://schemas.openxmlformats.org/officeDocument/2006/relationships/slideLayout" Target="../slideLayouts/slideLayout2.xml"/><Relationship Id="rId6" Type="http://schemas.openxmlformats.org/officeDocument/2006/relationships/image" Target="../media/image56.svg"/><Relationship Id="rId11" Type="http://schemas.openxmlformats.org/officeDocument/2006/relationships/image" Target="../media/image61.png"/><Relationship Id="rId24" Type="http://schemas.openxmlformats.org/officeDocument/2006/relationships/image" Target="../media/image105.png"/><Relationship Id="rId5" Type="http://schemas.openxmlformats.org/officeDocument/2006/relationships/image" Target="../media/image55.png"/><Relationship Id="rId15" Type="http://schemas.openxmlformats.org/officeDocument/2006/relationships/image" Target="../media/image65.png"/><Relationship Id="rId23" Type="http://schemas.openxmlformats.org/officeDocument/2006/relationships/image" Target="../media/image104.png"/><Relationship Id="rId10" Type="http://schemas.openxmlformats.org/officeDocument/2006/relationships/image" Target="../media/image60.svg"/><Relationship Id="rId19" Type="http://schemas.openxmlformats.org/officeDocument/2006/relationships/image" Target="../media/image68.svg"/><Relationship Id="rId4" Type="http://schemas.openxmlformats.org/officeDocument/2006/relationships/image" Target="../media/image54.svg"/><Relationship Id="rId9" Type="http://schemas.openxmlformats.org/officeDocument/2006/relationships/image" Target="../media/image59.png"/><Relationship Id="rId14" Type="http://schemas.openxmlformats.org/officeDocument/2006/relationships/image" Target="../media/image64.svg"/><Relationship Id="rId22" Type="http://schemas.openxmlformats.org/officeDocument/2006/relationships/image" Target="../media/image71.svg"/></Relationships>
</file>

<file path=ppt/slides/_rels/slide24.xml.rels><?xml version="1.0" encoding="UTF-8" standalone="yes"?>
<Relationships xmlns="http://schemas.openxmlformats.org/package/2006/relationships"><Relationship Id="rId8" Type="http://schemas.openxmlformats.org/officeDocument/2006/relationships/image" Target="../media/image47.svg"/><Relationship Id="rId3" Type="http://schemas.openxmlformats.org/officeDocument/2006/relationships/image" Target="../media/image42.png"/><Relationship Id="rId7" Type="http://schemas.openxmlformats.org/officeDocument/2006/relationships/image" Target="../media/image46.png"/><Relationship Id="rId12" Type="http://schemas.openxmlformats.org/officeDocument/2006/relationships/image" Target="../media/image51.sv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45.svg"/><Relationship Id="rId11" Type="http://schemas.openxmlformats.org/officeDocument/2006/relationships/image" Target="../media/image50.png"/><Relationship Id="rId5" Type="http://schemas.openxmlformats.org/officeDocument/2006/relationships/image" Target="../media/image44.png"/><Relationship Id="rId10" Type="http://schemas.openxmlformats.org/officeDocument/2006/relationships/image" Target="../media/image49.svg"/><Relationship Id="rId4" Type="http://schemas.openxmlformats.org/officeDocument/2006/relationships/image" Target="../media/image43.svg"/><Relationship Id="rId9" Type="http://schemas.openxmlformats.org/officeDocument/2006/relationships/image" Target="../media/image48.png"/></Relationships>
</file>

<file path=ppt/slides/_rels/slide25.xml.rels><?xml version="1.0" encoding="UTF-8" standalone="yes"?>
<Relationships xmlns="http://schemas.openxmlformats.org/package/2006/relationships"><Relationship Id="rId8" Type="http://schemas.openxmlformats.org/officeDocument/2006/relationships/image" Target="../media/image57.png"/><Relationship Id="rId13" Type="http://schemas.openxmlformats.org/officeDocument/2006/relationships/image" Target="../media/image62.svg"/><Relationship Id="rId18" Type="http://schemas.openxmlformats.org/officeDocument/2006/relationships/image" Target="../media/image41.png"/><Relationship Id="rId26" Type="http://schemas.openxmlformats.org/officeDocument/2006/relationships/image" Target="../media/image108.png"/><Relationship Id="rId3" Type="http://schemas.openxmlformats.org/officeDocument/2006/relationships/notesSlide" Target="../notesSlides/notesSlide25.xml"/><Relationship Id="rId21" Type="http://schemas.openxmlformats.org/officeDocument/2006/relationships/image" Target="../media/image69.png"/><Relationship Id="rId7" Type="http://schemas.openxmlformats.org/officeDocument/2006/relationships/image" Target="../media/image56.svg"/><Relationship Id="rId12" Type="http://schemas.openxmlformats.org/officeDocument/2006/relationships/image" Target="../media/image61.png"/><Relationship Id="rId17" Type="http://schemas.openxmlformats.org/officeDocument/2006/relationships/image" Target="../media/image66.svg"/><Relationship Id="rId25" Type="http://schemas.openxmlformats.org/officeDocument/2006/relationships/image" Target="../media/image28.svg"/><Relationship Id="rId2" Type="http://schemas.openxmlformats.org/officeDocument/2006/relationships/slideLayout" Target="../slideLayouts/slideLayout2.xml"/><Relationship Id="rId16" Type="http://schemas.openxmlformats.org/officeDocument/2006/relationships/image" Target="../media/image65.png"/><Relationship Id="rId20" Type="http://schemas.openxmlformats.org/officeDocument/2006/relationships/image" Target="../media/image68.svg"/><Relationship Id="rId29" Type="http://schemas.openxmlformats.org/officeDocument/2006/relationships/image" Target="../media/image111.png"/><Relationship Id="rId1" Type="http://schemas.openxmlformats.org/officeDocument/2006/relationships/tags" Target="../tags/tag15.xml"/><Relationship Id="rId6" Type="http://schemas.openxmlformats.org/officeDocument/2006/relationships/image" Target="../media/image55.png"/><Relationship Id="rId11" Type="http://schemas.openxmlformats.org/officeDocument/2006/relationships/image" Target="../media/image60.svg"/><Relationship Id="rId24" Type="http://schemas.openxmlformats.org/officeDocument/2006/relationships/image" Target="../media/image27.png"/><Relationship Id="rId5" Type="http://schemas.openxmlformats.org/officeDocument/2006/relationships/image" Target="../media/image54.svg"/><Relationship Id="rId15" Type="http://schemas.openxmlformats.org/officeDocument/2006/relationships/image" Target="../media/image64.svg"/><Relationship Id="rId23" Type="http://schemas.openxmlformats.org/officeDocument/2006/relationships/image" Target="../media/image71.svg"/><Relationship Id="rId28" Type="http://schemas.openxmlformats.org/officeDocument/2006/relationships/image" Target="../media/image110.png"/><Relationship Id="rId10" Type="http://schemas.openxmlformats.org/officeDocument/2006/relationships/image" Target="../media/image59.png"/><Relationship Id="rId19" Type="http://schemas.openxmlformats.org/officeDocument/2006/relationships/image" Target="../media/image67.png"/><Relationship Id="rId4" Type="http://schemas.openxmlformats.org/officeDocument/2006/relationships/image" Target="../media/image53.png"/><Relationship Id="rId9" Type="http://schemas.openxmlformats.org/officeDocument/2006/relationships/image" Target="../media/image58.svg"/><Relationship Id="rId14" Type="http://schemas.openxmlformats.org/officeDocument/2006/relationships/image" Target="../media/image63.png"/><Relationship Id="rId22" Type="http://schemas.openxmlformats.org/officeDocument/2006/relationships/image" Target="../media/image70.png"/><Relationship Id="rId27" Type="http://schemas.openxmlformats.org/officeDocument/2006/relationships/image" Target="../media/image109.svg"/></Relationships>
</file>

<file path=ppt/slides/_rels/slide26.xml.rels><?xml version="1.0" encoding="UTF-8" standalone="yes"?>
<Relationships xmlns="http://schemas.openxmlformats.org/package/2006/relationships"><Relationship Id="rId8" Type="http://schemas.openxmlformats.org/officeDocument/2006/relationships/image" Target="../media/image116.svg"/><Relationship Id="rId3" Type="http://schemas.openxmlformats.org/officeDocument/2006/relationships/notesSlide" Target="../notesSlides/notesSlide26.xml"/><Relationship Id="rId7" Type="http://schemas.openxmlformats.org/officeDocument/2006/relationships/image" Target="../media/image115.png"/><Relationship Id="rId2" Type="http://schemas.openxmlformats.org/officeDocument/2006/relationships/slideLayout" Target="../slideLayouts/slideLayout2.xml"/><Relationship Id="rId1" Type="http://schemas.openxmlformats.org/officeDocument/2006/relationships/tags" Target="../tags/tag16.xml"/><Relationship Id="rId6" Type="http://schemas.openxmlformats.org/officeDocument/2006/relationships/image" Target="../media/image114.svg"/><Relationship Id="rId11" Type="http://schemas.openxmlformats.org/officeDocument/2006/relationships/image" Target="../media/image119.emf"/><Relationship Id="rId5" Type="http://schemas.openxmlformats.org/officeDocument/2006/relationships/image" Target="../media/image113.png"/><Relationship Id="rId10" Type="http://schemas.openxmlformats.org/officeDocument/2006/relationships/image" Target="../media/image118.svg"/><Relationship Id="rId4" Type="http://schemas.openxmlformats.org/officeDocument/2006/relationships/image" Target="../media/image112.emf"/><Relationship Id="rId9" Type="http://schemas.openxmlformats.org/officeDocument/2006/relationships/image" Target="../media/image117.png"/></Relationships>
</file>

<file path=ppt/slides/_rels/slide27.xml.rels><?xml version="1.0" encoding="UTF-8" standalone="yes"?>
<Relationships xmlns="http://schemas.openxmlformats.org/package/2006/relationships"><Relationship Id="rId8" Type="http://schemas.openxmlformats.org/officeDocument/2006/relationships/image" Target="../media/image46.png"/><Relationship Id="rId13" Type="http://schemas.openxmlformats.org/officeDocument/2006/relationships/image" Target="../media/image51.svg"/><Relationship Id="rId3" Type="http://schemas.openxmlformats.org/officeDocument/2006/relationships/notesSlide" Target="../notesSlides/notesSlide27.xml"/><Relationship Id="rId7" Type="http://schemas.openxmlformats.org/officeDocument/2006/relationships/image" Target="../media/image45.svg"/><Relationship Id="rId12" Type="http://schemas.openxmlformats.org/officeDocument/2006/relationships/image" Target="../media/image50.png"/><Relationship Id="rId2" Type="http://schemas.openxmlformats.org/officeDocument/2006/relationships/slideLayout" Target="../slideLayouts/slideLayout2.xml"/><Relationship Id="rId1" Type="http://schemas.openxmlformats.org/officeDocument/2006/relationships/tags" Target="../tags/tag17.xml"/><Relationship Id="rId6" Type="http://schemas.openxmlformats.org/officeDocument/2006/relationships/image" Target="../media/image44.png"/><Relationship Id="rId11" Type="http://schemas.openxmlformats.org/officeDocument/2006/relationships/image" Target="../media/image49.svg"/><Relationship Id="rId5" Type="http://schemas.openxmlformats.org/officeDocument/2006/relationships/image" Target="../media/image43.svg"/><Relationship Id="rId10" Type="http://schemas.openxmlformats.org/officeDocument/2006/relationships/image" Target="../media/image48.png"/><Relationship Id="rId4" Type="http://schemas.openxmlformats.org/officeDocument/2006/relationships/image" Target="../media/image42.png"/><Relationship Id="rId9" Type="http://schemas.openxmlformats.org/officeDocument/2006/relationships/image" Target="../media/image47.svg"/></Relationships>
</file>

<file path=ppt/slides/_rels/slide28.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120.png"/><Relationship Id="rId3" Type="http://schemas.openxmlformats.org/officeDocument/2006/relationships/notesSlide" Target="../notesSlides/notesSlide28.xml"/><Relationship Id="rId7" Type="http://schemas.openxmlformats.org/officeDocument/2006/relationships/image" Target="../media/image4.svg"/><Relationship Id="rId12" Type="http://schemas.openxmlformats.org/officeDocument/2006/relationships/image" Target="../media/image107.png"/><Relationship Id="rId2" Type="http://schemas.openxmlformats.org/officeDocument/2006/relationships/slideLayout" Target="../slideLayouts/slideLayout1.xml"/><Relationship Id="rId16" Type="http://schemas.openxmlformats.org/officeDocument/2006/relationships/image" Target="../media/image123.png"/><Relationship Id="rId1" Type="http://schemas.openxmlformats.org/officeDocument/2006/relationships/tags" Target="../tags/tag18.xml"/><Relationship Id="rId6" Type="http://schemas.openxmlformats.org/officeDocument/2006/relationships/image" Target="../media/image3.png"/><Relationship Id="rId11" Type="http://schemas.openxmlformats.org/officeDocument/2006/relationships/image" Target="../media/image106.png"/><Relationship Id="rId5" Type="http://schemas.openxmlformats.org/officeDocument/2006/relationships/image" Target="../media/image2.svg"/><Relationship Id="rId15" Type="http://schemas.openxmlformats.org/officeDocument/2006/relationships/image" Target="../media/image122.png"/><Relationship Id="rId10" Type="http://schemas.openxmlformats.org/officeDocument/2006/relationships/image" Target="../media/image105.png"/><Relationship Id="rId4" Type="http://schemas.openxmlformats.org/officeDocument/2006/relationships/image" Target="../media/image1.png"/><Relationship Id="rId9" Type="http://schemas.openxmlformats.org/officeDocument/2006/relationships/image" Target="../media/image6.png"/><Relationship Id="rId14" Type="http://schemas.openxmlformats.org/officeDocument/2006/relationships/image" Target="../media/image121.svg"/></Relationships>
</file>

<file path=ppt/slides/_rels/slide29.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notesSlide" Target="../notesSlides/notesSlide29.xml"/><Relationship Id="rId1" Type="http://schemas.openxmlformats.org/officeDocument/2006/relationships/slideLayout" Target="../slideLayouts/slideLayout3.xml"/><Relationship Id="rId4" Type="http://schemas.openxmlformats.org/officeDocument/2006/relationships/image" Target="../media/image125.svg"/></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7.svg"/><Relationship Id="rId3" Type="http://schemas.openxmlformats.org/officeDocument/2006/relationships/notesSlide" Target="../notesSlides/notesSlide3.xml"/><Relationship Id="rId7" Type="http://schemas.openxmlformats.org/officeDocument/2006/relationships/image" Target="../media/image11.svg"/><Relationship Id="rId12" Type="http://schemas.openxmlformats.org/officeDocument/2006/relationships/image" Target="../media/image16.png"/><Relationship Id="rId2" Type="http://schemas.openxmlformats.org/officeDocument/2006/relationships/slideLayout" Target="../slideLayouts/slideLayout2.xml"/><Relationship Id="rId1" Type="http://schemas.openxmlformats.org/officeDocument/2006/relationships/tags" Target="../tags/tag1.xml"/><Relationship Id="rId6" Type="http://schemas.openxmlformats.org/officeDocument/2006/relationships/image" Target="../media/image10.png"/><Relationship Id="rId11" Type="http://schemas.openxmlformats.org/officeDocument/2006/relationships/image" Target="../media/image15.svg"/><Relationship Id="rId5" Type="http://schemas.openxmlformats.org/officeDocument/2006/relationships/image" Target="../media/image9.sv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svg"/></Relationships>
</file>

<file path=ppt/slides/_rels/slide30.xml.rels><?xml version="1.0" encoding="UTF-8" standalone="yes"?>
<Relationships xmlns="http://schemas.openxmlformats.org/package/2006/relationships"><Relationship Id="rId8" Type="http://schemas.openxmlformats.org/officeDocument/2006/relationships/slide" Target="slide48.xml"/><Relationship Id="rId13" Type="http://schemas.openxmlformats.org/officeDocument/2006/relationships/slide" Target="slide60.xml"/><Relationship Id="rId18" Type="http://schemas.openxmlformats.org/officeDocument/2006/relationships/slide" Target="slide42.xml"/><Relationship Id="rId3" Type="http://schemas.openxmlformats.org/officeDocument/2006/relationships/slide" Target="slide37.xml"/><Relationship Id="rId21" Type="http://schemas.openxmlformats.org/officeDocument/2006/relationships/slide" Target="slide71.xml"/><Relationship Id="rId7" Type="http://schemas.openxmlformats.org/officeDocument/2006/relationships/slide" Target="slide44.xml"/><Relationship Id="rId12" Type="http://schemas.openxmlformats.org/officeDocument/2006/relationships/slide" Target="slide63.xml"/><Relationship Id="rId17" Type="http://schemas.openxmlformats.org/officeDocument/2006/relationships/slide" Target="slide41.xml"/><Relationship Id="rId25" Type="http://schemas.openxmlformats.org/officeDocument/2006/relationships/slide" Target="slide70.xml"/><Relationship Id="rId2" Type="http://schemas.openxmlformats.org/officeDocument/2006/relationships/slide" Target="slide32.xml"/><Relationship Id="rId16" Type="http://schemas.openxmlformats.org/officeDocument/2006/relationships/slide" Target="slide56.xml"/><Relationship Id="rId20" Type="http://schemas.openxmlformats.org/officeDocument/2006/relationships/slide" Target="slide66.xml"/><Relationship Id="rId1" Type="http://schemas.openxmlformats.org/officeDocument/2006/relationships/slideLayout" Target="../slideLayouts/slideLayout2.xml"/><Relationship Id="rId6" Type="http://schemas.openxmlformats.org/officeDocument/2006/relationships/slide" Target="slide43.xml"/><Relationship Id="rId11" Type="http://schemas.openxmlformats.org/officeDocument/2006/relationships/slide" Target="slide58.xml"/><Relationship Id="rId24" Type="http://schemas.openxmlformats.org/officeDocument/2006/relationships/slide" Target="slide69.xml"/><Relationship Id="rId5" Type="http://schemas.openxmlformats.org/officeDocument/2006/relationships/slide" Target="slide39.xml"/><Relationship Id="rId15" Type="http://schemas.openxmlformats.org/officeDocument/2006/relationships/slide" Target="slide62.xml"/><Relationship Id="rId23" Type="http://schemas.openxmlformats.org/officeDocument/2006/relationships/slide" Target="slide64.xml"/><Relationship Id="rId10" Type="http://schemas.openxmlformats.org/officeDocument/2006/relationships/slide" Target="slide57.xml"/><Relationship Id="rId19" Type="http://schemas.openxmlformats.org/officeDocument/2006/relationships/slide" Target="slide65.xml"/><Relationship Id="rId4" Type="http://schemas.openxmlformats.org/officeDocument/2006/relationships/slide" Target="slide38.xml"/><Relationship Id="rId9" Type="http://schemas.openxmlformats.org/officeDocument/2006/relationships/slide" Target="slide52.xml"/><Relationship Id="rId14" Type="http://schemas.openxmlformats.org/officeDocument/2006/relationships/slide" Target="slide47.xml"/><Relationship Id="rId22" Type="http://schemas.openxmlformats.org/officeDocument/2006/relationships/slide" Target="slide72.xml"/></Relationships>
</file>

<file path=ppt/slides/_rels/slide31.xml.rels><?xml version="1.0" encoding="UTF-8" standalone="yes"?>
<Relationships xmlns="http://schemas.openxmlformats.org/package/2006/relationships"><Relationship Id="rId8" Type="http://schemas.openxmlformats.org/officeDocument/2006/relationships/image" Target="../media/image131.svg"/><Relationship Id="rId13" Type="http://schemas.openxmlformats.org/officeDocument/2006/relationships/image" Target="../media/image136.emf"/><Relationship Id="rId18" Type="http://schemas.openxmlformats.org/officeDocument/2006/relationships/image" Target="../media/image141.png"/><Relationship Id="rId26" Type="http://schemas.openxmlformats.org/officeDocument/2006/relationships/image" Target="../media/image147.emf"/><Relationship Id="rId3" Type="http://schemas.openxmlformats.org/officeDocument/2006/relationships/image" Target="../media/image126.png"/><Relationship Id="rId21" Type="http://schemas.openxmlformats.org/officeDocument/2006/relationships/image" Target="../media/image144.svg"/><Relationship Id="rId7" Type="http://schemas.openxmlformats.org/officeDocument/2006/relationships/image" Target="../media/image130.png"/><Relationship Id="rId12" Type="http://schemas.openxmlformats.org/officeDocument/2006/relationships/image" Target="../media/image135.svg"/><Relationship Id="rId17" Type="http://schemas.openxmlformats.org/officeDocument/2006/relationships/image" Target="../media/image140.svg"/><Relationship Id="rId25" Type="http://schemas.openxmlformats.org/officeDocument/2006/relationships/image" Target="../media/image93.svg"/><Relationship Id="rId2" Type="http://schemas.openxmlformats.org/officeDocument/2006/relationships/notesSlide" Target="../notesSlides/notesSlide30.xml"/><Relationship Id="rId16" Type="http://schemas.openxmlformats.org/officeDocument/2006/relationships/image" Target="../media/image139.png"/><Relationship Id="rId20" Type="http://schemas.openxmlformats.org/officeDocument/2006/relationships/image" Target="../media/image143.png"/><Relationship Id="rId1" Type="http://schemas.openxmlformats.org/officeDocument/2006/relationships/slideLayout" Target="../slideLayouts/slideLayout2.xml"/><Relationship Id="rId6" Type="http://schemas.openxmlformats.org/officeDocument/2006/relationships/image" Target="../media/image129.svg"/><Relationship Id="rId11" Type="http://schemas.openxmlformats.org/officeDocument/2006/relationships/image" Target="../media/image134.png"/><Relationship Id="rId24" Type="http://schemas.openxmlformats.org/officeDocument/2006/relationships/image" Target="../media/image92.png"/><Relationship Id="rId5" Type="http://schemas.openxmlformats.org/officeDocument/2006/relationships/image" Target="../media/image128.png"/><Relationship Id="rId15" Type="http://schemas.openxmlformats.org/officeDocument/2006/relationships/image" Target="../media/image138.svg"/><Relationship Id="rId23" Type="http://schemas.openxmlformats.org/officeDocument/2006/relationships/image" Target="../media/image146.emf"/><Relationship Id="rId10" Type="http://schemas.openxmlformats.org/officeDocument/2006/relationships/image" Target="../media/image133.svg"/><Relationship Id="rId19" Type="http://schemas.openxmlformats.org/officeDocument/2006/relationships/image" Target="../media/image142.svg"/><Relationship Id="rId4" Type="http://schemas.openxmlformats.org/officeDocument/2006/relationships/image" Target="../media/image127.svg"/><Relationship Id="rId9" Type="http://schemas.openxmlformats.org/officeDocument/2006/relationships/image" Target="../media/image132.png"/><Relationship Id="rId14" Type="http://schemas.openxmlformats.org/officeDocument/2006/relationships/image" Target="../media/image137.png"/><Relationship Id="rId22" Type="http://schemas.openxmlformats.org/officeDocument/2006/relationships/image" Target="../media/image145.emf"/></Relationships>
</file>

<file path=ppt/slides/_rels/slide3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48.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149.svg"/></Relationships>
</file>

<file path=ppt/slides/_rels/slide35.xml.rels><?xml version="1.0" encoding="UTF-8" standalone="yes"?>
<Relationships xmlns="http://schemas.openxmlformats.org/package/2006/relationships"><Relationship Id="rId8" Type="http://schemas.openxmlformats.org/officeDocument/2006/relationships/image" Target="../media/image155.svg"/><Relationship Id="rId3" Type="http://schemas.openxmlformats.org/officeDocument/2006/relationships/image" Target="../media/image150.png"/><Relationship Id="rId7" Type="http://schemas.openxmlformats.org/officeDocument/2006/relationships/image" Target="../media/image154.png"/><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image" Target="../media/image153.svg"/><Relationship Id="rId5" Type="http://schemas.openxmlformats.org/officeDocument/2006/relationships/image" Target="../media/image152.png"/><Relationship Id="rId4" Type="http://schemas.openxmlformats.org/officeDocument/2006/relationships/image" Target="../media/image151.sv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8" Type="http://schemas.openxmlformats.org/officeDocument/2006/relationships/image" Target="../media/image161.svg"/><Relationship Id="rId3" Type="http://schemas.openxmlformats.org/officeDocument/2006/relationships/image" Target="../media/image156.png"/><Relationship Id="rId7" Type="http://schemas.openxmlformats.org/officeDocument/2006/relationships/image" Target="../media/image160.png"/><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image" Target="../media/image159.svg"/><Relationship Id="rId5" Type="http://schemas.openxmlformats.org/officeDocument/2006/relationships/image" Target="../media/image158.png"/><Relationship Id="rId10" Type="http://schemas.openxmlformats.org/officeDocument/2006/relationships/image" Target="../media/image163.svg"/><Relationship Id="rId4" Type="http://schemas.openxmlformats.org/officeDocument/2006/relationships/image" Target="../media/image157.svg"/><Relationship Id="rId9" Type="http://schemas.openxmlformats.org/officeDocument/2006/relationships/image" Target="../media/image162.png"/></Relationships>
</file>

<file path=ppt/slides/_rels/slide38.xml.rels><?xml version="1.0" encoding="UTF-8" standalone="yes"?>
<Relationships xmlns="http://schemas.openxmlformats.org/package/2006/relationships"><Relationship Id="rId3" Type="http://schemas.openxmlformats.org/officeDocument/2006/relationships/image" Target="../media/image164.emf"/><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165.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7" Type="http://schemas.openxmlformats.org/officeDocument/2006/relationships/image" Target="../media/image21.png"/><Relationship Id="rId2" Type="http://schemas.openxmlformats.org/officeDocument/2006/relationships/slideLayout" Target="../slideLayouts/slideLayout2.xml"/><Relationship Id="rId1" Type="http://schemas.openxmlformats.org/officeDocument/2006/relationships/tags" Target="../tags/tag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167.svg"/><Relationship Id="rId2" Type="http://schemas.openxmlformats.org/officeDocument/2006/relationships/image" Target="../media/image166.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3" Type="http://schemas.openxmlformats.org/officeDocument/2006/relationships/image" Target="../media/image169.png"/><Relationship Id="rId2" Type="http://schemas.openxmlformats.org/officeDocument/2006/relationships/image" Target="../media/image168.png"/><Relationship Id="rId1" Type="http://schemas.openxmlformats.org/officeDocument/2006/relationships/slideLayout" Target="../slideLayouts/slideLayout2.xml"/><Relationship Id="rId6" Type="http://schemas.openxmlformats.org/officeDocument/2006/relationships/image" Target="../media/image172.png"/><Relationship Id="rId5" Type="http://schemas.openxmlformats.org/officeDocument/2006/relationships/image" Target="../media/image171.png"/><Relationship Id="rId4" Type="http://schemas.openxmlformats.org/officeDocument/2006/relationships/image" Target="../media/image170.png"/></Relationships>
</file>

<file path=ppt/slides/_rels/slide46.xml.rels><?xml version="1.0" encoding="UTF-8" standalone="yes"?>
<Relationships xmlns="http://schemas.openxmlformats.org/package/2006/relationships"><Relationship Id="rId3" Type="http://schemas.openxmlformats.org/officeDocument/2006/relationships/image" Target="../media/image171.png"/><Relationship Id="rId2" Type="http://schemas.openxmlformats.org/officeDocument/2006/relationships/image" Target="../media/image173.png"/><Relationship Id="rId1" Type="http://schemas.openxmlformats.org/officeDocument/2006/relationships/slideLayout" Target="../slideLayouts/slideLayout7.xml"/><Relationship Id="rId6" Type="http://schemas.openxmlformats.org/officeDocument/2006/relationships/image" Target="../media/image176.png"/><Relationship Id="rId5" Type="http://schemas.openxmlformats.org/officeDocument/2006/relationships/image" Target="../media/image175.png"/><Relationship Id="rId4" Type="http://schemas.openxmlformats.org/officeDocument/2006/relationships/image" Target="../media/image174.png"/></Relationships>
</file>

<file path=ppt/slides/_rels/slide47.xml.rels><?xml version="1.0" encoding="UTF-8" standalone="yes"?>
<Relationships xmlns="http://schemas.openxmlformats.org/package/2006/relationships"><Relationship Id="rId3" Type="http://schemas.openxmlformats.org/officeDocument/2006/relationships/image" Target="../media/image178.png"/><Relationship Id="rId7" Type="http://schemas.openxmlformats.org/officeDocument/2006/relationships/image" Target="../media/image181.png"/><Relationship Id="rId2" Type="http://schemas.openxmlformats.org/officeDocument/2006/relationships/image" Target="../media/image177.png"/><Relationship Id="rId1" Type="http://schemas.openxmlformats.org/officeDocument/2006/relationships/slideLayout" Target="../slideLayouts/slideLayout7.xml"/><Relationship Id="rId6" Type="http://schemas.openxmlformats.org/officeDocument/2006/relationships/image" Target="../media/image171.png"/><Relationship Id="rId5" Type="http://schemas.openxmlformats.org/officeDocument/2006/relationships/image" Target="../media/image180.png"/><Relationship Id="rId4" Type="http://schemas.openxmlformats.org/officeDocument/2006/relationships/image" Target="../media/image179.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3" Type="http://schemas.openxmlformats.org/officeDocument/2006/relationships/image" Target="../media/image183.png"/><Relationship Id="rId2" Type="http://schemas.openxmlformats.org/officeDocument/2006/relationships/image" Target="../media/image182.png"/><Relationship Id="rId1" Type="http://schemas.openxmlformats.org/officeDocument/2006/relationships/slideLayout" Target="../slideLayouts/slideLayout7.xml"/><Relationship Id="rId6" Type="http://schemas.openxmlformats.org/officeDocument/2006/relationships/image" Target="../media/image186.png"/><Relationship Id="rId5" Type="http://schemas.openxmlformats.org/officeDocument/2006/relationships/image" Target="../media/image185.png"/><Relationship Id="rId4" Type="http://schemas.openxmlformats.org/officeDocument/2006/relationships/image" Target="../media/image184.png"/></Relationships>
</file>

<file path=ppt/slides/_rels/slide5.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notesSlide" Target="../notesSlides/notesSlide5.xml"/><Relationship Id="rId7" Type="http://schemas.openxmlformats.org/officeDocument/2006/relationships/image" Target="../media/image25.jpeg"/><Relationship Id="rId12" Type="http://schemas.openxmlformats.org/officeDocument/2006/relationships/image" Target="../media/image30.svg"/><Relationship Id="rId2" Type="http://schemas.openxmlformats.org/officeDocument/2006/relationships/slideLayout" Target="../slideLayouts/slideLayout2.xml"/><Relationship Id="rId1" Type="http://schemas.openxmlformats.org/officeDocument/2006/relationships/tags" Target="../tags/tag3.xml"/><Relationship Id="rId6" Type="http://schemas.openxmlformats.org/officeDocument/2006/relationships/image" Target="../media/image24.jpeg"/><Relationship Id="rId11" Type="http://schemas.openxmlformats.org/officeDocument/2006/relationships/image" Target="../media/image29.png"/><Relationship Id="rId5" Type="http://schemas.openxmlformats.org/officeDocument/2006/relationships/image" Target="../media/image23.emf"/><Relationship Id="rId10" Type="http://schemas.openxmlformats.org/officeDocument/2006/relationships/image" Target="../media/image28.svg"/><Relationship Id="rId4" Type="http://schemas.openxmlformats.org/officeDocument/2006/relationships/image" Target="../media/image22.emf"/><Relationship Id="rId9" Type="http://schemas.openxmlformats.org/officeDocument/2006/relationships/image" Target="../media/image27.png"/></Relationships>
</file>

<file path=ppt/slides/_rels/slide50.xml.rels><?xml version="1.0" encoding="UTF-8" standalone="yes"?>
<Relationships xmlns="http://schemas.openxmlformats.org/package/2006/relationships"><Relationship Id="rId3" Type="http://schemas.openxmlformats.org/officeDocument/2006/relationships/image" Target="../media/image188.png"/><Relationship Id="rId2" Type="http://schemas.openxmlformats.org/officeDocument/2006/relationships/image" Target="../media/image187.png"/><Relationship Id="rId1" Type="http://schemas.openxmlformats.org/officeDocument/2006/relationships/slideLayout" Target="../slideLayouts/slideLayout7.xml"/><Relationship Id="rId6" Type="http://schemas.openxmlformats.org/officeDocument/2006/relationships/image" Target="../media/image186.png"/><Relationship Id="rId5" Type="http://schemas.openxmlformats.org/officeDocument/2006/relationships/image" Target="../media/image190.png"/><Relationship Id="rId4" Type="http://schemas.openxmlformats.org/officeDocument/2006/relationships/image" Target="../media/image189.png"/></Relationships>
</file>

<file path=ppt/slides/_rels/slide51.xml.rels><?xml version="1.0" encoding="UTF-8" standalone="yes"?>
<Relationships xmlns="http://schemas.openxmlformats.org/package/2006/relationships"><Relationship Id="rId3" Type="http://schemas.openxmlformats.org/officeDocument/2006/relationships/image" Target="../media/image192.png"/><Relationship Id="rId7" Type="http://schemas.openxmlformats.org/officeDocument/2006/relationships/image" Target="../media/image186.png"/><Relationship Id="rId2" Type="http://schemas.openxmlformats.org/officeDocument/2006/relationships/image" Target="../media/image191.png"/><Relationship Id="rId1" Type="http://schemas.openxmlformats.org/officeDocument/2006/relationships/slideLayout" Target="../slideLayouts/slideLayout7.xml"/><Relationship Id="rId6" Type="http://schemas.openxmlformats.org/officeDocument/2006/relationships/image" Target="../media/image195.png"/><Relationship Id="rId5" Type="http://schemas.openxmlformats.org/officeDocument/2006/relationships/image" Target="../media/image194.png"/><Relationship Id="rId4" Type="http://schemas.openxmlformats.org/officeDocument/2006/relationships/image" Target="../media/image193.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3" Type="http://schemas.openxmlformats.org/officeDocument/2006/relationships/image" Target="../media/image197.png"/><Relationship Id="rId2" Type="http://schemas.openxmlformats.org/officeDocument/2006/relationships/image" Target="../media/image196.png"/><Relationship Id="rId1" Type="http://schemas.openxmlformats.org/officeDocument/2006/relationships/slideLayout" Target="../slideLayouts/slideLayout7.xml"/><Relationship Id="rId6" Type="http://schemas.openxmlformats.org/officeDocument/2006/relationships/image" Target="../media/image200.png"/><Relationship Id="rId5" Type="http://schemas.openxmlformats.org/officeDocument/2006/relationships/image" Target="../media/image199.png"/><Relationship Id="rId4" Type="http://schemas.openxmlformats.org/officeDocument/2006/relationships/image" Target="../media/image198.png"/></Relationships>
</file>

<file path=ppt/slides/_rels/slide54.xml.rels><?xml version="1.0" encoding="UTF-8" standalone="yes"?>
<Relationships xmlns="http://schemas.openxmlformats.org/package/2006/relationships"><Relationship Id="rId3" Type="http://schemas.openxmlformats.org/officeDocument/2006/relationships/image" Target="../media/image202.png"/><Relationship Id="rId2" Type="http://schemas.openxmlformats.org/officeDocument/2006/relationships/image" Target="../media/image201.png"/><Relationship Id="rId1" Type="http://schemas.openxmlformats.org/officeDocument/2006/relationships/slideLayout" Target="../slideLayouts/slideLayout7.xml"/><Relationship Id="rId6" Type="http://schemas.openxmlformats.org/officeDocument/2006/relationships/image" Target="../media/image200.png"/><Relationship Id="rId5" Type="http://schemas.openxmlformats.org/officeDocument/2006/relationships/image" Target="../media/image204.png"/><Relationship Id="rId4" Type="http://schemas.openxmlformats.org/officeDocument/2006/relationships/image" Target="../media/image203.png"/></Relationships>
</file>

<file path=ppt/slides/_rels/slide55.xml.rels><?xml version="1.0" encoding="UTF-8" standalone="yes"?>
<Relationships xmlns="http://schemas.openxmlformats.org/package/2006/relationships"><Relationship Id="rId3" Type="http://schemas.openxmlformats.org/officeDocument/2006/relationships/image" Target="../media/image206.png"/><Relationship Id="rId7" Type="http://schemas.openxmlformats.org/officeDocument/2006/relationships/image" Target="../media/image200.png"/><Relationship Id="rId2" Type="http://schemas.openxmlformats.org/officeDocument/2006/relationships/image" Target="../media/image205.png"/><Relationship Id="rId1" Type="http://schemas.openxmlformats.org/officeDocument/2006/relationships/slideLayout" Target="../slideLayouts/slideLayout7.xml"/><Relationship Id="rId6" Type="http://schemas.openxmlformats.org/officeDocument/2006/relationships/image" Target="../media/image209.png"/><Relationship Id="rId5" Type="http://schemas.openxmlformats.org/officeDocument/2006/relationships/image" Target="../media/image208.png"/><Relationship Id="rId4" Type="http://schemas.openxmlformats.org/officeDocument/2006/relationships/image" Target="../media/image207.png"/></Relationships>
</file>

<file path=ppt/slides/_rels/slide56.xml.rels><?xml version="1.0" encoding="UTF-8" standalone="yes"?>
<Relationships xmlns="http://schemas.openxmlformats.org/package/2006/relationships"><Relationship Id="rId2" Type="http://schemas.openxmlformats.org/officeDocument/2006/relationships/image" Target="../media/image210.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212.svg"/><Relationship Id="rId2" Type="http://schemas.openxmlformats.org/officeDocument/2006/relationships/image" Target="../media/image211.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8" Type="http://schemas.openxmlformats.org/officeDocument/2006/relationships/image" Target="../media/image213.png"/><Relationship Id="rId13" Type="http://schemas.openxmlformats.org/officeDocument/2006/relationships/image" Target="../media/image216.svg"/><Relationship Id="rId18" Type="http://schemas.openxmlformats.org/officeDocument/2006/relationships/image" Target="../media/image58.svg"/><Relationship Id="rId26" Type="http://schemas.openxmlformats.org/officeDocument/2006/relationships/image" Target="../media/image222.svg"/><Relationship Id="rId3" Type="http://schemas.openxmlformats.org/officeDocument/2006/relationships/image" Target="../media/image63.png"/><Relationship Id="rId21" Type="http://schemas.openxmlformats.org/officeDocument/2006/relationships/image" Target="../media/image61.png"/><Relationship Id="rId7" Type="http://schemas.openxmlformats.org/officeDocument/2006/relationships/image" Target="../media/image32.svg"/><Relationship Id="rId12" Type="http://schemas.openxmlformats.org/officeDocument/2006/relationships/image" Target="../media/image215.png"/><Relationship Id="rId17" Type="http://schemas.openxmlformats.org/officeDocument/2006/relationships/image" Target="../media/image57.png"/><Relationship Id="rId25" Type="http://schemas.openxmlformats.org/officeDocument/2006/relationships/image" Target="../media/image221.png"/><Relationship Id="rId2" Type="http://schemas.openxmlformats.org/officeDocument/2006/relationships/notesSlide" Target="../notesSlides/notesSlide39.xml"/><Relationship Id="rId16" Type="http://schemas.openxmlformats.org/officeDocument/2006/relationships/image" Target="../media/image218.svg"/><Relationship Id="rId20" Type="http://schemas.openxmlformats.org/officeDocument/2006/relationships/image" Target="../media/image60.svg"/><Relationship Id="rId29" Type="http://schemas.openxmlformats.org/officeDocument/2006/relationships/image" Target="../media/image224.png"/><Relationship Id="rId1" Type="http://schemas.openxmlformats.org/officeDocument/2006/relationships/slideLayout" Target="../slideLayouts/slideLayout2.xml"/><Relationship Id="rId6" Type="http://schemas.openxmlformats.org/officeDocument/2006/relationships/image" Target="../media/image31.png"/><Relationship Id="rId11" Type="http://schemas.openxmlformats.org/officeDocument/2006/relationships/image" Target="../media/image212.svg"/><Relationship Id="rId24" Type="http://schemas.openxmlformats.org/officeDocument/2006/relationships/image" Target="../media/image220.svg"/><Relationship Id="rId32" Type="http://schemas.openxmlformats.org/officeDocument/2006/relationships/image" Target="../media/image227.svg"/><Relationship Id="rId5" Type="http://schemas.openxmlformats.org/officeDocument/2006/relationships/image" Target="../media/image41.png"/><Relationship Id="rId15" Type="http://schemas.openxmlformats.org/officeDocument/2006/relationships/image" Target="../media/image217.png"/><Relationship Id="rId23" Type="http://schemas.openxmlformats.org/officeDocument/2006/relationships/image" Target="../media/image219.png"/><Relationship Id="rId28" Type="http://schemas.openxmlformats.org/officeDocument/2006/relationships/image" Target="../media/image223.svg"/><Relationship Id="rId10" Type="http://schemas.openxmlformats.org/officeDocument/2006/relationships/image" Target="../media/image211.png"/><Relationship Id="rId19" Type="http://schemas.openxmlformats.org/officeDocument/2006/relationships/image" Target="../media/image59.png"/><Relationship Id="rId31" Type="http://schemas.openxmlformats.org/officeDocument/2006/relationships/image" Target="../media/image226.png"/><Relationship Id="rId4" Type="http://schemas.openxmlformats.org/officeDocument/2006/relationships/image" Target="../media/image64.svg"/><Relationship Id="rId9" Type="http://schemas.openxmlformats.org/officeDocument/2006/relationships/image" Target="../media/image214.svg"/><Relationship Id="rId14" Type="http://schemas.openxmlformats.org/officeDocument/2006/relationships/chart" Target="../charts/chart3.xml"/><Relationship Id="rId22" Type="http://schemas.openxmlformats.org/officeDocument/2006/relationships/image" Target="../media/image62.svg"/><Relationship Id="rId27" Type="http://schemas.openxmlformats.org/officeDocument/2006/relationships/image" Target="../media/image67.png"/><Relationship Id="rId30" Type="http://schemas.openxmlformats.org/officeDocument/2006/relationships/image" Target="../media/image225.svg"/></Relationships>
</file>

<file path=ppt/slides/_rels/slide6.xml.rels><?xml version="1.0" encoding="UTF-8" standalone="yes"?>
<Relationships xmlns="http://schemas.openxmlformats.org/package/2006/relationships"><Relationship Id="rId8" Type="http://schemas.openxmlformats.org/officeDocument/2006/relationships/image" Target="../media/image29.png"/><Relationship Id="rId13" Type="http://schemas.openxmlformats.org/officeDocument/2006/relationships/image" Target="../media/image36.svg"/><Relationship Id="rId18" Type="http://schemas.openxmlformats.org/officeDocument/2006/relationships/image" Target="../media/image41.png"/><Relationship Id="rId3" Type="http://schemas.openxmlformats.org/officeDocument/2006/relationships/notesSlide" Target="../notesSlides/notesSlide6.xml"/><Relationship Id="rId7" Type="http://schemas.openxmlformats.org/officeDocument/2006/relationships/image" Target="../media/image28.svg"/><Relationship Id="rId12" Type="http://schemas.openxmlformats.org/officeDocument/2006/relationships/image" Target="../media/image35.png"/><Relationship Id="rId17" Type="http://schemas.openxmlformats.org/officeDocument/2006/relationships/image" Target="../media/image40.svg"/><Relationship Id="rId2" Type="http://schemas.openxmlformats.org/officeDocument/2006/relationships/slideLayout" Target="../slideLayouts/slideLayout2.xml"/><Relationship Id="rId16" Type="http://schemas.openxmlformats.org/officeDocument/2006/relationships/image" Target="../media/image39.png"/><Relationship Id="rId1" Type="http://schemas.openxmlformats.org/officeDocument/2006/relationships/tags" Target="../tags/tag4.xml"/><Relationship Id="rId6" Type="http://schemas.openxmlformats.org/officeDocument/2006/relationships/image" Target="../media/image27.png"/><Relationship Id="rId11" Type="http://schemas.openxmlformats.org/officeDocument/2006/relationships/image" Target="../media/image34.svg"/><Relationship Id="rId5" Type="http://schemas.openxmlformats.org/officeDocument/2006/relationships/image" Target="../media/image32.svg"/><Relationship Id="rId15" Type="http://schemas.openxmlformats.org/officeDocument/2006/relationships/image" Target="../media/image38.svg"/><Relationship Id="rId10" Type="http://schemas.openxmlformats.org/officeDocument/2006/relationships/image" Target="../media/image33.png"/><Relationship Id="rId4" Type="http://schemas.openxmlformats.org/officeDocument/2006/relationships/image" Target="../media/image31.png"/><Relationship Id="rId9" Type="http://schemas.openxmlformats.org/officeDocument/2006/relationships/image" Target="../media/image30.svg"/><Relationship Id="rId14" Type="http://schemas.openxmlformats.org/officeDocument/2006/relationships/image" Target="../media/image37.png"/></Relationships>
</file>

<file path=ppt/slides/_rels/slide60.xml.rels><?xml version="1.0" encoding="UTF-8" standalone="yes"?>
<Relationships xmlns="http://schemas.openxmlformats.org/package/2006/relationships"><Relationship Id="rId2" Type="http://schemas.openxmlformats.org/officeDocument/2006/relationships/image" Target="../media/image228.png"/><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2" Type="http://schemas.openxmlformats.org/officeDocument/2006/relationships/image" Target="../media/image229.png"/><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230.png"/><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2" Type="http://schemas.openxmlformats.org/officeDocument/2006/relationships/image" Target="../media/image231.png"/><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46.png"/><Relationship Id="rId13" Type="http://schemas.openxmlformats.org/officeDocument/2006/relationships/image" Target="../media/image51.svg"/><Relationship Id="rId3" Type="http://schemas.openxmlformats.org/officeDocument/2006/relationships/notesSlide" Target="../notesSlides/notesSlide7.xml"/><Relationship Id="rId7" Type="http://schemas.openxmlformats.org/officeDocument/2006/relationships/image" Target="../media/image45.svg"/><Relationship Id="rId12" Type="http://schemas.openxmlformats.org/officeDocument/2006/relationships/image" Target="../media/image50.png"/><Relationship Id="rId2" Type="http://schemas.openxmlformats.org/officeDocument/2006/relationships/slideLayout" Target="../slideLayouts/slideLayout2.xml"/><Relationship Id="rId1" Type="http://schemas.openxmlformats.org/officeDocument/2006/relationships/tags" Target="../tags/tag5.xml"/><Relationship Id="rId6" Type="http://schemas.openxmlformats.org/officeDocument/2006/relationships/image" Target="../media/image44.png"/><Relationship Id="rId11" Type="http://schemas.openxmlformats.org/officeDocument/2006/relationships/image" Target="../media/image49.svg"/><Relationship Id="rId5" Type="http://schemas.openxmlformats.org/officeDocument/2006/relationships/image" Target="../media/image43.svg"/><Relationship Id="rId10" Type="http://schemas.openxmlformats.org/officeDocument/2006/relationships/image" Target="../media/image48.png"/><Relationship Id="rId4" Type="http://schemas.openxmlformats.org/officeDocument/2006/relationships/image" Target="../media/image42.png"/><Relationship Id="rId9" Type="http://schemas.openxmlformats.org/officeDocument/2006/relationships/image" Target="../media/image47.sv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image" Target="../media/image47.svg"/><Relationship Id="rId3" Type="http://schemas.openxmlformats.org/officeDocument/2006/relationships/image" Target="../media/image42.png"/><Relationship Id="rId7" Type="http://schemas.openxmlformats.org/officeDocument/2006/relationships/image" Target="../media/image46.png"/><Relationship Id="rId12" Type="http://schemas.openxmlformats.org/officeDocument/2006/relationships/image" Target="../media/image51.sv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45.svg"/><Relationship Id="rId11" Type="http://schemas.openxmlformats.org/officeDocument/2006/relationships/image" Target="../media/image50.png"/><Relationship Id="rId5" Type="http://schemas.openxmlformats.org/officeDocument/2006/relationships/image" Target="../media/image44.png"/><Relationship Id="rId10" Type="http://schemas.openxmlformats.org/officeDocument/2006/relationships/image" Target="../media/image49.svg"/><Relationship Id="rId4" Type="http://schemas.openxmlformats.org/officeDocument/2006/relationships/image" Target="../media/image43.svg"/><Relationship Id="rId9" Type="http://schemas.openxmlformats.org/officeDocument/2006/relationships/image" Target="../media/image48.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6.xml"/><Relationship Id="rId4" Type="http://schemas.openxmlformats.org/officeDocument/2006/relationships/image" Target="../media/image5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173F33-8547-7155-19D0-C0A2D80ECD7A}"/>
              </a:ext>
            </a:extLst>
          </p:cNvPr>
          <p:cNvSpPr>
            <a:spLocks noGrp="1"/>
          </p:cNvSpPr>
          <p:nvPr>
            <p:ph type="ctrTitle"/>
          </p:nvPr>
        </p:nvSpPr>
        <p:spPr>
          <a:xfrm>
            <a:off x="1524000" y="1515505"/>
            <a:ext cx="9144000" cy="2387600"/>
          </a:xfrm>
        </p:spPr>
        <p:txBody>
          <a:bodyPr>
            <a:normAutofit/>
          </a:bodyPr>
          <a:lstStyle/>
          <a:p>
            <a:r>
              <a:rPr lang="en-US" sz="4800" b="0" i="0" dirty="0">
                <a:effectLst/>
              </a:rPr>
              <a:t>Designing Cloud Servers for Lower Carbon</a:t>
            </a:r>
            <a:endParaRPr lang="en-US" sz="4800" dirty="0"/>
          </a:p>
        </p:txBody>
      </p:sp>
      <p:sp>
        <p:nvSpPr>
          <p:cNvPr id="3" name="Subtitle 2">
            <a:extLst>
              <a:ext uri="{FF2B5EF4-FFF2-40B4-BE49-F238E27FC236}">
                <a16:creationId xmlns:a16="http://schemas.microsoft.com/office/drawing/2014/main" id="{4D187268-DED1-63E1-1AB8-69BF2F60B700}"/>
              </a:ext>
            </a:extLst>
          </p:cNvPr>
          <p:cNvSpPr>
            <a:spLocks noGrp="1"/>
          </p:cNvSpPr>
          <p:nvPr>
            <p:ph type="subTitle" idx="1"/>
          </p:nvPr>
        </p:nvSpPr>
        <p:spPr>
          <a:xfrm>
            <a:off x="1856232" y="4015672"/>
            <a:ext cx="8470392" cy="994234"/>
          </a:xfrm>
        </p:spPr>
        <p:txBody>
          <a:bodyPr>
            <a:noAutofit/>
          </a:bodyPr>
          <a:lstStyle/>
          <a:p>
            <a:pPr>
              <a:lnSpc>
                <a:spcPct val="120000"/>
              </a:lnSpc>
            </a:pPr>
            <a:r>
              <a:rPr lang="en-US" sz="1900" b="1" u="sng" dirty="0">
                <a:solidFill>
                  <a:srgbClr val="AC1E2D"/>
                </a:solidFill>
              </a:rPr>
              <a:t>Jaylen Wang</a:t>
            </a:r>
            <a:r>
              <a:rPr lang="en-US" sz="1800" dirty="0">
                <a:solidFill>
                  <a:srgbClr val="737373"/>
                </a:solidFill>
              </a:rPr>
              <a:t>,</a:t>
            </a:r>
            <a:r>
              <a:rPr lang="en-US" sz="1800" dirty="0"/>
              <a:t> </a:t>
            </a:r>
            <a:r>
              <a:rPr lang="en-US" sz="1800" i="0" dirty="0">
                <a:solidFill>
                  <a:srgbClr val="737373"/>
                </a:solidFill>
                <a:effectLst/>
              </a:rPr>
              <a:t>Daniel</a:t>
            </a:r>
            <a:r>
              <a:rPr lang="en-US" sz="1800" b="0" i="0" dirty="0">
                <a:solidFill>
                  <a:srgbClr val="737373"/>
                </a:solidFill>
                <a:effectLst/>
              </a:rPr>
              <a:t> S. Berger, </a:t>
            </a:r>
            <a:r>
              <a:rPr lang="en-US" sz="1800" b="0" i="0" dirty="0" err="1">
                <a:solidFill>
                  <a:srgbClr val="737373"/>
                </a:solidFill>
                <a:effectLst/>
              </a:rPr>
              <a:t>Fiodar</a:t>
            </a:r>
            <a:r>
              <a:rPr lang="en-US" sz="1800" b="0" i="0" dirty="0">
                <a:solidFill>
                  <a:srgbClr val="737373"/>
                </a:solidFill>
                <a:effectLst/>
              </a:rPr>
              <a:t> </a:t>
            </a:r>
            <a:r>
              <a:rPr lang="en-US" sz="1800" b="0" i="0" dirty="0" err="1">
                <a:solidFill>
                  <a:srgbClr val="737373"/>
                </a:solidFill>
                <a:effectLst/>
              </a:rPr>
              <a:t>Kazhamiaka</a:t>
            </a:r>
            <a:r>
              <a:rPr lang="en-US" sz="1800" b="0" i="0" dirty="0">
                <a:solidFill>
                  <a:srgbClr val="737373"/>
                </a:solidFill>
                <a:effectLst/>
              </a:rPr>
              <a:t>, Celine </a:t>
            </a:r>
            <a:r>
              <a:rPr lang="en-US" sz="1800" b="0" i="0" dirty="0" err="1">
                <a:solidFill>
                  <a:srgbClr val="737373"/>
                </a:solidFill>
                <a:effectLst/>
              </a:rPr>
              <a:t>Irvene</a:t>
            </a:r>
            <a:r>
              <a:rPr lang="en-US" sz="1800" b="0" i="0" dirty="0">
                <a:solidFill>
                  <a:srgbClr val="737373"/>
                </a:solidFill>
                <a:effectLst/>
              </a:rPr>
              <a:t>, </a:t>
            </a:r>
            <a:r>
              <a:rPr lang="en-US" sz="1800" b="0" i="0" dirty="0" err="1">
                <a:solidFill>
                  <a:srgbClr val="737373"/>
                </a:solidFill>
                <a:effectLst/>
              </a:rPr>
              <a:t>Chaojie</a:t>
            </a:r>
            <a:r>
              <a:rPr lang="en-US" sz="1800" b="0" i="0" dirty="0">
                <a:solidFill>
                  <a:srgbClr val="737373"/>
                </a:solidFill>
                <a:effectLst/>
              </a:rPr>
              <a:t> Zhang, Esha </a:t>
            </a:r>
            <a:r>
              <a:rPr lang="en-US" sz="1800" b="0" i="0" dirty="0" err="1">
                <a:solidFill>
                  <a:srgbClr val="737373"/>
                </a:solidFill>
                <a:effectLst/>
              </a:rPr>
              <a:t>Choukse</a:t>
            </a:r>
            <a:r>
              <a:rPr lang="en-US" sz="1800" b="0" i="0" dirty="0">
                <a:solidFill>
                  <a:srgbClr val="737373"/>
                </a:solidFill>
                <a:effectLst/>
              </a:rPr>
              <a:t>, Kali Frost, Rodrigo Fonseca, Brijesh </a:t>
            </a:r>
            <a:r>
              <a:rPr lang="en-US" sz="1800" b="0" i="0" dirty="0" err="1">
                <a:solidFill>
                  <a:srgbClr val="737373"/>
                </a:solidFill>
                <a:effectLst/>
              </a:rPr>
              <a:t>Warrier</a:t>
            </a:r>
            <a:r>
              <a:rPr lang="en-US" sz="1800" b="0" i="0" dirty="0">
                <a:solidFill>
                  <a:srgbClr val="737373"/>
                </a:solidFill>
                <a:effectLst/>
              </a:rPr>
              <a:t>, Chetan Bansal, Jonathan Stern, Ricardo </a:t>
            </a:r>
            <a:r>
              <a:rPr lang="en-US" sz="1800" b="0" i="0" dirty="0" err="1">
                <a:solidFill>
                  <a:srgbClr val="737373"/>
                </a:solidFill>
                <a:effectLst/>
              </a:rPr>
              <a:t>Bianchini</a:t>
            </a:r>
            <a:r>
              <a:rPr lang="en-US" sz="1800" dirty="0">
                <a:solidFill>
                  <a:srgbClr val="737373"/>
                </a:solidFill>
              </a:rPr>
              <a:t>,</a:t>
            </a:r>
            <a:r>
              <a:rPr lang="en-US" sz="1800" b="0" i="0" dirty="0">
                <a:solidFill>
                  <a:srgbClr val="494E52"/>
                </a:solidFill>
                <a:effectLst/>
              </a:rPr>
              <a:t> </a:t>
            </a:r>
            <a:r>
              <a:rPr lang="en-US" sz="1800" b="0" i="0" dirty="0" err="1">
                <a:solidFill>
                  <a:srgbClr val="AC1E2D"/>
                </a:solidFill>
                <a:effectLst/>
              </a:rPr>
              <a:t>Akshitha</a:t>
            </a:r>
            <a:r>
              <a:rPr lang="en-US" sz="1800" b="0" i="0" dirty="0">
                <a:solidFill>
                  <a:srgbClr val="AC1E2D"/>
                </a:solidFill>
                <a:effectLst/>
              </a:rPr>
              <a:t> </a:t>
            </a:r>
            <a:r>
              <a:rPr lang="en-US" sz="1800" b="0" i="0" dirty="0" err="1">
                <a:solidFill>
                  <a:srgbClr val="AC1E2D"/>
                </a:solidFill>
                <a:effectLst/>
              </a:rPr>
              <a:t>Sriraman</a:t>
            </a:r>
            <a:endParaRPr lang="en-US" sz="1800" dirty="0">
              <a:solidFill>
                <a:srgbClr val="AC1E2D"/>
              </a:solidFill>
            </a:endParaRPr>
          </a:p>
        </p:txBody>
      </p:sp>
      <p:grpSp>
        <p:nvGrpSpPr>
          <p:cNvPr id="4" name="Group 3">
            <a:extLst>
              <a:ext uri="{FF2B5EF4-FFF2-40B4-BE49-F238E27FC236}">
                <a16:creationId xmlns:a16="http://schemas.microsoft.com/office/drawing/2014/main" id="{5CC97105-54C7-DE23-646E-4403B2FB8CDF}"/>
              </a:ext>
            </a:extLst>
          </p:cNvPr>
          <p:cNvGrpSpPr/>
          <p:nvPr/>
        </p:nvGrpSpPr>
        <p:grpSpPr>
          <a:xfrm>
            <a:off x="173736" y="2298984"/>
            <a:ext cx="1685544" cy="1739709"/>
            <a:chOff x="173736" y="2382919"/>
            <a:chExt cx="1685544" cy="1739709"/>
          </a:xfrm>
        </p:grpSpPr>
        <p:pic>
          <p:nvPicPr>
            <p:cNvPr id="5" name="Graphic 4" descr="Server with solid fill">
              <a:extLst>
                <a:ext uri="{FF2B5EF4-FFF2-40B4-BE49-F238E27FC236}">
                  <a16:creationId xmlns:a16="http://schemas.microsoft.com/office/drawing/2014/main" id="{516D1AC3-EC72-8697-3EA4-A4BD14A86D2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6784" y="2440132"/>
              <a:ext cx="1682496" cy="1682496"/>
            </a:xfrm>
            <a:prstGeom prst="rect">
              <a:avLst/>
            </a:prstGeom>
          </p:spPr>
        </p:pic>
        <p:pic>
          <p:nvPicPr>
            <p:cNvPr id="7" name="Graphic 6" descr="Plant with solid fill">
              <a:extLst>
                <a:ext uri="{FF2B5EF4-FFF2-40B4-BE49-F238E27FC236}">
                  <a16:creationId xmlns:a16="http://schemas.microsoft.com/office/drawing/2014/main" id="{D68B0368-B525-CF4C-EA1B-E77D06EBB53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73736" y="2382919"/>
              <a:ext cx="1682496" cy="1682496"/>
            </a:xfrm>
            <a:prstGeom prst="rect">
              <a:avLst/>
            </a:prstGeom>
          </p:spPr>
        </p:pic>
      </p:grpSp>
      <p:grpSp>
        <p:nvGrpSpPr>
          <p:cNvPr id="6" name="Group 5">
            <a:extLst>
              <a:ext uri="{FF2B5EF4-FFF2-40B4-BE49-F238E27FC236}">
                <a16:creationId xmlns:a16="http://schemas.microsoft.com/office/drawing/2014/main" id="{65EB29E4-C525-8491-33E4-0EF758842B41}"/>
              </a:ext>
            </a:extLst>
          </p:cNvPr>
          <p:cNvGrpSpPr/>
          <p:nvPr/>
        </p:nvGrpSpPr>
        <p:grpSpPr>
          <a:xfrm>
            <a:off x="10329672" y="2298984"/>
            <a:ext cx="1685544" cy="1739709"/>
            <a:chOff x="10329672" y="2440132"/>
            <a:chExt cx="1685544" cy="1739709"/>
          </a:xfrm>
        </p:grpSpPr>
        <p:pic>
          <p:nvPicPr>
            <p:cNvPr id="8" name="Graphic 7" descr="Server with solid fill">
              <a:extLst>
                <a:ext uri="{FF2B5EF4-FFF2-40B4-BE49-F238E27FC236}">
                  <a16:creationId xmlns:a16="http://schemas.microsoft.com/office/drawing/2014/main" id="{DECDB2FE-FB40-2085-5FBD-A53C0F6412F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332720" y="2497345"/>
              <a:ext cx="1682496" cy="1682496"/>
            </a:xfrm>
            <a:prstGeom prst="rect">
              <a:avLst/>
            </a:prstGeom>
          </p:spPr>
        </p:pic>
        <p:pic>
          <p:nvPicPr>
            <p:cNvPr id="9" name="Graphic 8" descr="Plant with solid fill">
              <a:extLst>
                <a:ext uri="{FF2B5EF4-FFF2-40B4-BE49-F238E27FC236}">
                  <a16:creationId xmlns:a16="http://schemas.microsoft.com/office/drawing/2014/main" id="{62A7CED3-110C-32CF-2B25-B4CF9DDD344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329672" y="2440132"/>
              <a:ext cx="1682496" cy="1682496"/>
            </a:xfrm>
            <a:prstGeom prst="rect">
              <a:avLst/>
            </a:prstGeom>
          </p:spPr>
        </p:pic>
      </p:grpSp>
      <p:sp>
        <p:nvSpPr>
          <p:cNvPr id="11" name="Slide Number Placeholder 10">
            <a:extLst>
              <a:ext uri="{FF2B5EF4-FFF2-40B4-BE49-F238E27FC236}">
                <a16:creationId xmlns:a16="http://schemas.microsoft.com/office/drawing/2014/main" id="{EE2976D3-EDD0-A5B8-3F9B-7DD39B70DBF5}"/>
              </a:ext>
            </a:extLst>
          </p:cNvPr>
          <p:cNvSpPr>
            <a:spLocks noGrp="1"/>
          </p:cNvSpPr>
          <p:nvPr>
            <p:ph type="sldNum" sz="quarter" idx="12"/>
          </p:nvPr>
        </p:nvSpPr>
        <p:spPr/>
        <p:txBody>
          <a:bodyPr/>
          <a:lstStyle/>
          <a:p>
            <a:fld id="{CA5C1F0B-256B-3243-BFD0-E9259D5AEDE3}" type="slidenum">
              <a:rPr lang="en-US" smtClean="0"/>
              <a:t>1</a:t>
            </a:fld>
            <a:endParaRPr lang="en-US" dirty="0"/>
          </a:p>
        </p:txBody>
      </p:sp>
      <p:pic>
        <p:nvPicPr>
          <p:cNvPr id="1026" name="Picture 2">
            <a:extLst>
              <a:ext uri="{FF2B5EF4-FFF2-40B4-BE49-F238E27FC236}">
                <a16:creationId xmlns:a16="http://schemas.microsoft.com/office/drawing/2014/main" id="{422B2ABB-31DF-0D37-CFC0-0C910FFEEC3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396881" y="5345955"/>
            <a:ext cx="1906046" cy="54501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arnegie Mellon University Logo PNG Vector (EPS) Free Download">
            <a:extLst>
              <a:ext uri="{FF2B5EF4-FFF2-40B4-BE49-F238E27FC236}">
                <a16:creationId xmlns:a16="http://schemas.microsoft.com/office/drawing/2014/main" id="{81F0F42E-E3B8-A20C-1161-626CE149ED4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598529" y="5284386"/>
            <a:ext cx="1027925" cy="668151"/>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18768E2F-B44C-CF1B-1441-BEB06FE8B83D}"/>
              </a:ext>
            </a:extLst>
          </p:cNvPr>
          <p:cNvSpPr txBox="1"/>
          <p:nvPr/>
        </p:nvSpPr>
        <p:spPr>
          <a:xfrm>
            <a:off x="5575665" y="6169580"/>
            <a:ext cx="1040670" cy="369332"/>
          </a:xfrm>
          <a:prstGeom prst="rect">
            <a:avLst/>
          </a:prstGeom>
          <a:noFill/>
        </p:spPr>
        <p:txBody>
          <a:bodyPr wrap="none" rtlCol="0">
            <a:spAutoFit/>
          </a:bodyPr>
          <a:lstStyle/>
          <a:p>
            <a:r>
              <a:rPr lang="en-US" dirty="0">
                <a:solidFill>
                  <a:schemeClr val="tx1">
                    <a:lumMod val="50000"/>
                    <a:lumOff val="50000"/>
                  </a:schemeClr>
                </a:solidFill>
                <a:latin typeface="Poppins" pitchFamily="2" charset="77"/>
                <a:cs typeface="Poppins" pitchFamily="2" charset="77"/>
              </a:rPr>
              <a:t>ISCA’24</a:t>
            </a:r>
          </a:p>
        </p:txBody>
      </p:sp>
    </p:spTree>
    <p:extLst>
      <p:ext uri="{BB962C8B-B14F-4D97-AF65-F5344CB8AC3E}">
        <p14:creationId xmlns:p14="http://schemas.microsoft.com/office/powerpoint/2010/main" val="3294178744"/>
      </p:ext>
    </p:extLst>
  </p:cSld>
  <p:clrMapOvr>
    <a:masterClrMapping/>
  </p:clrMapOvr>
  <mc:AlternateContent xmlns:mc="http://schemas.openxmlformats.org/markup-compatibility/2006" xmlns:p14="http://schemas.microsoft.com/office/powerpoint/2010/main">
    <mc:Choice Requires="p14">
      <p:transition spd="slow" p14:dur="2000" advTm="16451"/>
    </mc:Choice>
    <mc:Fallback xmlns="">
      <p:transition spd="slow" advTm="16451"/>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DEF5368-FE7C-56E7-056D-75311B261F54}"/>
              </a:ext>
            </a:extLst>
          </p:cNvPr>
          <p:cNvSpPr/>
          <p:nvPr/>
        </p:nvSpPr>
        <p:spPr>
          <a:xfrm>
            <a:off x="-268941" y="2963703"/>
            <a:ext cx="12729882" cy="768096"/>
          </a:xfrm>
          <a:prstGeom prst="rect">
            <a:avLst/>
          </a:prstGeom>
          <a:solidFill>
            <a:srgbClr val="E2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Graphic 5" descr="Blueprint with solid fill">
            <a:extLst>
              <a:ext uri="{FF2B5EF4-FFF2-40B4-BE49-F238E27FC236}">
                <a16:creationId xmlns:a16="http://schemas.microsoft.com/office/drawing/2014/main" id="{1827DC65-400E-58EB-E192-D0F9E791010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10380" y="2971081"/>
            <a:ext cx="724881" cy="724881"/>
          </a:xfrm>
          <a:prstGeom prst="rect">
            <a:avLst/>
          </a:prstGeom>
        </p:spPr>
      </p:pic>
      <p:grpSp>
        <p:nvGrpSpPr>
          <p:cNvPr id="11" name="Group 10">
            <a:extLst>
              <a:ext uri="{FF2B5EF4-FFF2-40B4-BE49-F238E27FC236}">
                <a16:creationId xmlns:a16="http://schemas.microsoft.com/office/drawing/2014/main" id="{19DA1B2D-0FA2-610A-C088-E48FE2EEB017}"/>
              </a:ext>
            </a:extLst>
          </p:cNvPr>
          <p:cNvGrpSpPr/>
          <p:nvPr/>
        </p:nvGrpSpPr>
        <p:grpSpPr>
          <a:xfrm>
            <a:off x="210380" y="2143766"/>
            <a:ext cx="724881" cy="724881"/>
            <a:chOff x="972532" y="2644651"/>
            <a:chExt cx="914400" cy="914400"/>
          </a:xfrm>
        </p:grpSpPr>
        <p:pic>
          <p:nvPicPr>
            <p:cNvPr id="8" name="Graphic 7" descr="Server with solid fill">
              <a:extLst>
                <a:ext uri="{FF2B5EF4-FFF2-40B4-BE49-F238E27FC236}">
                  <a16:creationId xmlns:a16="http://schemas.microsoft.com/office/drawing/2014/main" id="{42C1AB05-D1E3-ED41-FA04-14B3BCD2606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72532" y="2644651"/>
              <a:ext cx="914400" cy="914400"/>
            </a:xfrm>
            <a:prstGeom prst="rect">
              <a:avLst/>
            </a:prstGeom>
          </p:spPr>
        </p:pic>
        <p:pic>
          <p:nvPicPr>
            <p:cNvPr id="10" name="Graphic 9" descr="Wrench with solid fill">
              <a:extLst>
                <a:ext uri="{FF2B5EF4-FFF2-40B4-BE49-F238E27FC236}">
                  <a16:creationId xmlns:a16="http://schemas.microsoft.com/office/drawing/2014/main" id="{7F10F66C-D69C-7166-7B70-7345C0AE65D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50087" y="2722206"/>
              <a:ext cx="759290" cy="759290"/>
            </a:xfrm>
            <a:prstGeom prst="rect">
              <a:avLst/>
            </a:prstGeom>
          </p:spPr>
        </p:pic>
      </p:grpSp>
      <p:grpSp>
        <p:nvGrpSpPr>
          <p:cNvPr id="18" name="Group 17">
            <a:extLst>
              <a:ext uri="{FF2B5EF4-FFF2-40B4-BE49-F238E27FC236}">
                <a16:creationId xmlns:a16="http://schemas.microsoft.com/office/drawing/2014/main" id="{023A74DE-DFA9-806B-8608-F22082AB2062}"/>
              </a:ext>
            </a:extLst>
          </p:cNvPr>
          <p:cNvGrpSpPr/>
          <p:nvPr/>
        </p:nvGrpSpPr>
        <p:grpSpPr>
          <a:xfrm>
            <a:off x="218262" y="3769304"/>
            <a:ext cx="745575" cy="854036"/>
            <a:chOff x="941542" y="3798164"/>
            <a:chExt cx="945390" cy="1082919"/>
          </a:xfrm>
        </p:grpSpPr>
        <p:pic>
          <p:nvPicPr>
            <p:cNvPr id="15" name="Graphic 14" descr="Power Plant with solid fill">
              <a:extLst>
                <a:ext uri="{FF2B5EF4-FFF2-40B4-BE49-F238E27FC236}">
                  <a16:creationId xmlns:a16="http://schemas.microsoft.com/office/drawing/2014/main" id="{F6CD4BF1-2B20-CF4E-C642-07EE3478B981}"/>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72532" y="3798164"/>
              <a:ext cx="914400" cy="914400"/>
            </a:xfrm>
            <a:prstGeom prst="rect">
              <a:avLst/>
            </a:prstGeom>
          </p:spPr>
        </p:pic>
        <p:pic>
          <p:nvPicPr>
            <p:cNvPr id="17" name="Graphic 16" descr="Gauge with solid fill">
              <a:extLst>
                <a:ext uri="{FF2B5EF4-FFF2-40B4-BE49-F238E27FC236}">
                  <a16:creationId xmlns:a16="http://schemas.microsoft.com/office/drawing/2014/main" id="{2A67880E-C570-EA37-1B2D-D3FCA4A245E5}"/>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941542" y="3966683"/>
              <a:ext cx="914400" cy="914400"/>
            </a:xfrm>
            <a:prstGeom prst="rect">
              <a:avLst/>
            </a:prstGeom>
          </p:spPr>
        </p:pic>
      </p:grpSp>
      <p:sp>
        <p:nvSpPr>
          <p:cNvPr id="4" name="Slide Number Placeholder 3">
            <a:extLst>
              <a:ext uri="{FF2B5EF4-FFF2-40B4-BE49-F238E27FC236}">
                <a16:creationId xmlns:a16="http://schemas.microsoft.com/office/drawing/2014/main" id="{0BDA9834-4E7D-0ADB-B5D6-EC9956646FA2}"/>
              </a:ext>
            </a:extLst>
          </p:cNvPr>
          <p:cNvSpPr>
            <a:spLocks noGrp="1"/>
          </p:cNvSpPr>
          <p:nvPr>
            <p:ph type="sldNum" sz="quarter" idx="12"/>
          </p:nvPr>
        </p:nvSpPr>
        <p:spPr/>
        <p:txBody>
          <a:bodyPr/>
          <a:lstStyle/>
          <a:p>
            <a:fld id="{CA5C1F0B-256B-3243-BFD0-E9259D5AEDE3}" type="slidenum">
              <a:rPr lang="en-US" smtClean="0"/>
              <a:t>10</a:t>
            </a:fld>
            <a:endParaRPr lang="en-US"/>
          </a:p>
        </p:txBody>
      </p:sp>
      <p:sp>
        <p:nvSpPr>
          <p:cNvPr id="20" name="Title 1">
            <a:extLst>
              <a:ext uri="{FF2B5EF4-FFF2-40B4-BE49-F238E27FC236}">
                <a16:creationId xmlns:a16="http://schemas.microsoft.com/office/drawing/2014/main" id="{C85E779C-8A4B-9A17-7F47-F1257BCB4C6C}"/>
              </a:ext>
            </a:extLst>
          </p:cNvPr>
          <p:cNvSpPr>
            <a:spLocks noGrp="1"/>
          </p:cNvSpPr>
          <p:nvPr>
            <p:ph type="title"/>
          </p:nvPr>
        </p:nvSpPr>
        <p:spPr>
          <a:xfrm>
            <a:off x="210380" y="892592"/>
            <a:ext cx="10515600" cy="1325563"/>
          </a:xfrm>
        </p:spPr>
        <p:txBody>
          <a:bodyPr>
            <a:normAutofit/>
          </a:bodyPr>
          <a:lstStyle/>
          <a:p>
            <a:r>
              <a:rPr lang="en-US" sz="2800" dirty="0"/>
              <a:t>Our contributions</a:t>
            </a:r>
          </a:p>
        </p:txBody>
      </p:sp>
      <p:sp>
        <p:nvSpPr>
          <p:cNvPr id="27" name="Content Placeholder 2">
            <a:extLst>
              <a:ext uri="{FF2B5EF4-FFF2-40B4-BE49-F238E27FC236}">
                <a16:creationId xmlns:a16="http://schemas.microsoft.com/office/drawing/2014/main" id="{D6FC201F-3B40-F439-4EEC-0352B4E23457}"/>
              </a:ext>
            </a:extLst>
          </p:cNvPr>
          <p:cNvSpPr>
            <a:spLocks noGrp="1"/>
          </p:cNvSpPr>
          <p:nvPr>
            <p:ph idx="1"/>
          </p:nvPr>
        </p:nvSpPr>
        <p:spPr>
          <a:xfrm>
            <a:off x="1259762" y="2248420"/>
            <a:ext cx="11248831" cy="2157984"/>
          </a:xfrm>
        </p:spPr>
        <p:txBody>
          <a:bodyPr>
            <a:noAutofit/>
          </a:bodyPr>
          <a:lstStyle/>
          <a:p>
            <a:pPr marL="0" indent="0">
              <a:lnSpc>
                <a:spcPct val="100000"/>
              </a:lnSpc>
              <a:buNone/>
            </a:pPr>
            <a:r>
              <a:rPr lang="en-US" sz="2200" dirty="0"/>
              <a:t>A real </a:t>
            </a:r>
            <a:r>
              <a:rPr lang="en-US" sz="2200" b="1" dirty="0">
                <a:solidFill>
                  <a:srgbClr val="70AD47"/>
                </a:solidFill>
              </a:rPr>
              <a:t>GreenSKU</a:t>
            </a:r>
            <a:r>
              <a:rPr lang="en-US" sz="2200" dirty="0"/>
              <a:t> </a:t>
            </a:r>
            <a:r>
              <a:rPr lang="en-US" sz="2200" b="1" u="sng" dirty="0"/>
              <a:t>server design</a:t>
            </a:r>
            <a:r>
              <a:rPr lang="en-US" sz="2200" b="1" dirty="0"/>
              <a:t> </a:t>
            </a:r>
            <a:r>
              <a:rPr lang="en-US" sz="2200" dirty="0"/>
              <a:t>and implementation</a:t>
            </a:r>
          </a:p>
          <a:p>
            <a:pPr marL="0" indent="0">
              <a:lnSpc>
                <a:spcPct val="100000"/>
              </a:lnSpc>
              <a:buNone/>
            </a:pPr>
            <a:endParaRPr lang="en-US" sz="2200" dirty="0"/>
          </a:p>
          <a:p>
            <a:pPr marL="0" indent="0">
              <a:lnSpc>
                <a:spcPct val="100000"/>
              </a:lnSpc>
              <a:buNone/>
            </a:pPr>
            <a:r>
              <a:rPr lang="en-US" sz="2200" dirty="0"/>
              <a:t>A </a:t>
            </a:r>
            <a:r>
              <a:rPr lang="en-US" sz="2200" b="1" u="sng" dirty="0"/>
              <a:t>framework</a:t>
            </a:r>
            <a:r>
              <a:rPr lang="en-US" sz="2200" dirty="0"/>
              <a:t> to evaluate a </a:t>
            </a:r>
            <a:r>
              <a:rPr lang="en-US" sz="2200" b="1" dirty="0" err="1">
                <a:solidFill>
                  <a:schemeClr val="accent6"/>
                </a:solidFill>
              </a:rPr>
              <a:t>GreenSKU</a:t>
            </a:r>
            <a:r>
              <a:rPr lang="en-US" sz="2200" dirty="0" err="1"/>
              <a:t>’s</a:t>
            </a:r>
            <a:r>
              <a:rPr lang="en-US" sz="2200" dirty="0"/>
              <a:t> carbon-saving potential at scale</a:t>
            </a:r>
          </a:p>
          <a:p>
            <a:pPr marL="0" indent="0">
              <a:lnSpc>
                <a:spcPct val="100000"/>
              </a:lnSpc>
              <a:buNone/>
            </a:pPr>
            <a:endParaRPr lang="en-US" sz="2200" dirty="0"/>
          </a:p>
          <a:p>
            <a:pPr marL="0" indent="0">
              <a:lnSpc>
                <a:spcPct val="100000"/>
              </a:lnSpc>
              <a:buNone/>
            </a:pPr>
            <a:r>
              <a:rPr lang="en-US" sz="2200" dirty="0"/>
              <a:t>A carbon </a:t>
            </a:r>
            <a:r>
              <a:rPr lang="en-US" sz="2200" b="1" u="sng" dirty="0"/>
              <a:t>evaluation</a:t>
            </a:r>
            <a:r>
              <a:rPr lang="en-US" sz="2200" dirty="0"/>
              <a:t> of our </a:t>
            </a:r>
            <a:r>
              <a:rPr lang="en-US" sz="2200" b="1" dirty="0">
                <a:solidFill>
                  <a:srgbClr val="70AD47"/>
                </a:solidFill>
              </a:rPr>
              <a:t>GreenSKU </a:t>
            </a:r>
            <a:r>
              <a:rPr lang="en-US" sz="2200" dirty="0"/>
              <a:t>under Azure’s production constraints</a:t>
            </a:r>
          </a:p>
          <a:p>
            <a:pPr marL="514350" indent="-514350">
              <a:lnSpc>
                <a:spcPct val="100000"/>
              </a:lnSpc>
              <a:buFont typeface="+mj-lt"/>
              <a:buAutoNum type="arabicPeriod"/>
            </a:pPr>
            <a:endParaRPr lang="en-US" sz="2200" dirty="0"/>
          </a:p>
          <a:p>
            <a:pPr marL="514350" indent="-514350">
              <a:lnSpc>
                <a:spcPct val="100000"/>
              </a:lnSpc>
              <a:buFont typeface="+mj-lt"/>
              <a:buAutoNum type="arabicPeriod"/>
            </a:pPr>
            <a:endParaRPr lang="en-US" sz="2200" dirty="0"/>
          </a:p>
        </p:txBody>
      </p:sp>
      <p:sp>
        <p:nvSpPr>
          <p:cNvPr id="28" name="Content Placeholder 2">
            <a:extLst>
              <a:ext uri="{FF2B5EF4-FFF2-40B4-BE49-F238E27FC236}">
                <a16:creationId xmlns:a16="http://schemas.microsoft.com/office/drawing/2014/main" id="{072CF6D7-4C51-F34B-56AC-17CFD52A3F29}"/>
              </a:ext>
            </a:extLst>
          </p:cNvPr>
          <p:cNvSpPr txBox="1">
            <a:spLocks/>
          </p:cNvSpPr>
          <p:nvPr/>
        </p:nvSpPr>
        <p:spPr>
          <a:xfrm>
            <a:off x="959701" y="2248420"/>
            <a:ext cx="576850" cy="215798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Poppins" pitchFamily="2" charset="77"/>
                <a:ea typeface="+mn-ea"/>
                <a:cs typeface="Poppins" pitchFamily="2" charset="77"/>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Poppins" pitchFamily="2" charset="77"/>
                <a:ea typeface="+mn-ea"/>
                <a:cs typeface="Poppins" pitchFamily="2" charset="77"/>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Poppins" pitchFamily="2" charset="77"/>
                <a:ea typeface="+mn-ea"/>
                <a:cs typeface="Poppins" pitchFamily="2" charset="77"/>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oppins" pitchFamily="2" charset="77"/>
                <a:ea typeface="+mn-ea"/>
                <a:cs typeface="Poppins" pitchFamily="2" charset="77"/>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oppins" pitchFamily="2" charset="77"/>
                <a:ea typeface="+mn-ea"/>
                <a:cs typeface="Poppins"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nSpc>
                <a:spcPct val="100000"/>
              </a:lnSpc>
              <a:buFont typeface="+mj-lt"/>
              <a:buAutoNum type="arabicPeriod"/>
            </a:pPr>
            <a:r>
              <a:rPr lang="en-US" sz="2200" dirty="0"/>
              <a:t> </a:t>
            </a:r>
          </a:p>
          <a:p>
            <a:pPr marL="0" indent="0">
              <a:lnSpc>
                <a:spcPct val="100000"/>
              </a:lnSpc>
              <a:buNone/>
            </a:pPr>
            <a:endParaRPr lang="en-US" sz="2200" dirty="0"/>
          </a:p>
          <a:p>
            <a:pPr marL="457200" indent="-457200">
              <a:lnSpc>
                <a:spcPct val="100000"/>
              </a:lnSpc>
              <a:buFont typeface="+mj-lt"/>
              <a:buAutoNum type="arabicPeriod" startAt="2"/>
            </a:pPr>
            <a:r>
              <a:rPr lang="en-US" sz="2200" dirty="0"/>
              <a:t> </a:t>
            </a:r>
          </a:p>
          <a:p>
            <a:pPr marL="0" indent="0">
              <a:lnSpc>
                <a:spcPct val="100000"/>
              </a:lnSpc>
              <a:buNone/>
            </a:pPr>
            <a:r>
              <a:rPr lang="en-US" sz="2200" dirty="0"/>
              <a:t> </a:t>
            </a:r>
          </a:p>
          <a:p>
            <a:pPr marL="457200" indent="-457200">
              <a:lnSpc>
                <a:spcPct val="100000"/>
              </a:lnSpc>
              <a:buFont typeface="+mj-lt"/>
              <a:buAutoNum type="arabicPeriod" startAt="3"/>
            </a:pPr>
            <a:r>
              <a:rPr lang="en-US" sz="2200" dirty="0"/>
              <a:t> </a:t>
            </a:r>
          </a:p>
          <a:p>
            <a:pPr marL="514350" indent="-514350">
              <a:lnSpc>
                <a:spcPct val="100000"/>
              </a:lnSpc>
              <a:buFont typeface="+mj-lt"/>
              <a:buAutoNum type="arabicPeriod" startAt="3"/>
            </a:pPr>
            <a:endParaRPr lang="en-US" sz="2200" dirty="0"/>
          </a:p>
          <a:p>
            <a:pPr marL="514350" indent="-514350">
              <a:lnSpc>
                <a:spcPct val="100000"/>
              </a:lnSpc>
              <a:buFont typeface="+mj-lt"/>
              <a:buAutoNum type="arabicPeriod" startAt="3"/>
            </a:pPr>
            <a:endParaRPr lang="en-US" sz="2200" dirty="0"/>
          </a:p>
        </p:txBody>
      </p:sp>
      <p:sp>
        <p:nvSpPr>
          <p:cNvPr id="5" name="Rectangle 4">
            <a:extLst>
              <a:ext uri="{FF2B5EF4-FFF2-40B4-BE49-F238E27FC236}">
                <a16:creationId xmlns:a16="http://schemas.microsoft.com/office/drawing/2014/main" id="{26DA877F-981F-D67B-5408-28E929A5E3F4}"/>
              </a:ext>
            </a:extLst>
          </p:cNvPr>
          <p:cNvSpPr/>
          <p:nvPr/>
        </p:nvSpPr>
        <p:spPr>
          <a:xfrm>
            <a:off x="-268941" y="3731819"/>
            <a:ext cx="12729882" cy="827348"/>
          </a:xfrm>
          <a:prstGeom prst="rect">
            <a:avLst/>
          </a:prstGeom>
          <a:solidFill>
            <a:schemeClr val="bg1">
              <a:lumMod val="75000"/>
              <a:alpha val="7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1B0451FB-B7DE-7AE7-634C-4E6B4BE9FD88}"/>
              </a:ext>
            </a:extLst>
          </p:cNvPr>
          <p:cNvSpPr/>
          <p:nvPr/>
        </p:nvSpPr>
        <p:spPr>
          <a:xfrm>
            <a:off x="-268941" y="2084832"/>
            <a:ext cx="12729882" cy="877824"/>
          </a:xfrm>
          <a:prstGeom prst="rect">
            <a:avLst/>
          </a:prstGeom>
          <a:solidFill>
            <a:schemeClr val="bg1">
              <a:lumMod val="75000"/>
              <a:alpha val="7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34144708"/>
      </p:ext>
    </p:extLst>
  </p:cSld>
  <p:clrMapOvr>
    <a:masterClrMapping/>
  </p:clrMapOvr>
  <mc:AlternateContent xmlns:mc="http://schemas.openxmlformats.org/markup-compatibility/2006" xmlns:p14="http://schemas.microsoft.com/office/powerpoint/2010/main">
    <mc:Choice Requires="p14">
      <p:transition spd="med" p14:dur="700" advTm="1409">
        <p:fade/>
      </p:transition>
    </mc:Choice>
    <mc:Fallback xmlns="">
      <p:transition spd="med" advTm="1409">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92119C-8870-2368-25E5-310E6D27CC44}"/>
              </a:ext>
            </a:extLst>
          </p:cNvPr>
          <p:cNvSpPr>
            <a:spLocks noGrp="1"/>
          </p:cNvSpPr>
          <p:nvPr>
            <p:ph type="title"/>
          </p:nvPr>
        </p:nvSpPr>
        <p:spPr>
          <a:xfrm>
            <a:off x="508000" y="23241"/>
            <a:ext cx="11234688" cy="1325563"/>
          </a:xfrm>
        </p:spPr>
        <p:txBody>
          <a:bodyPr>
            <a:normAutofit/>
          </a:bodyPr>
          <a:lstStyle/>
          <a:p>
            <a:r>
              <a:rPr lang="en-US" sz="2800" dirty="0"/>
              <a:t>What is the framework’s high-level goal?</a:t>
            </a:r>
          </a:p>
        </p:txBody>
      </p:sp>
      <p:sp>
        <p:nvSpPr>
          <p:cNvPr id="4" name="Slide Number Placeholder 3">
            <a:extLst>
              <a:ext uri="{FF2B5EF4-FFF2-40B4-BE49-F238E27FC236}">
                <a16:creationId xmlns:a16="http://schemas.microsoft.com/office/drawing/2014/main" id="{6A6D8302-4E05-DDAD-A534-DF5F98C23CA6}"/>
              </a:ext>
            </a:extLst>
          </p:cNvPr>
          <p:cNvSpPr>
            <a:spLocks noGrp="1"/>
          </p:cNvSpPr>
          <p:nvPr>
            <p:ph type="sldNum" sz="quarter" idx="12"/>
          </p:nvPr>
        </p:nvSpPr>
        <p:spPr>
          <a:xfrm>
            <a:off x="9124166" y="6431506"/>
            <a:ext cx="2743200" cy="365125"/>
          </a:xfrm>
        </p:spPr>
        <p:txBody>
          <a:bodyPr/>
          <a:lstStyle/>
          <a:p>
            <a:fld id="{CA5C1F0B-256B-3243-BFD0-E9259D5AEDE3}" type="slidenum">
              <a:rPr lang="en-US" smtClean="0"/>
              <a:t>11</a:t>
            </a:fld>
            <a:endParaRPr lang="en-US"/>
          </a:p>
        </p:txBody>
      </p:sp>
      <p:sp>
        <p:nvSpPr>
          <p:cNvPr id="12" name="Rectangle 11">
            <a:extLst>
              <a:ext uri="{FF2B5EF4-FFF2-40B4-BE49-F238E27FC236}">
                <a16:creationId xmlns:a16="http://schemas.microsoft.com/office/drawing/2014/main" id="{04999535-7ADD-D24A-0F6C-7DF2612F0914}"/>
              </a:ext>
            </a:extLst>
          </p:cNvPr>
          <p:cNvSpPr/>
          <p:nvPr/>
        </p:nvSpPr>
        <p:spPr>
          <a:xfrm>
            <a:off x="2057019" y="6221239"/>
            <a:ext cx="2465564" cy="562924"/>
          </a:xfrm>
          <a:prstGeom prst="rect">
            <a:avLst/>
          </a:prstGeom>
          <a:ln w="38100">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accent6">
                    <a:lumMod val="60000"/>
                    <a:lumOff val="40000"/>
                  </a:schemeClr>
                </a:solidFill>
                <a:latin typeface="Poppins" panose="00000500000000000000" pitchFamily="2" charset="0"/>
                <a:cs typeface="Poppins" panose="00000500000000000000" pitchFamily="2" charset="0"/>
              </a:rPr>
              <a:t>GreenSKU</a:t>
            </a:r>
            <a:r>
              <a:rPr lang="en-US" sz="2000" dirty="0">
                <a:latin typeface="Poppins" panose="00000500000000000000" pitchFamily="2" charset="0"/>
                <a:cs typeface="Poppins" panose="00000500000000000000" pitchFamily="2" charset="0"/>
              </a:rPr>
              <a:t> design</a:t>
            </a:r>
          </a:p>
        </p:txBody>
      </p:sp>
      <p:sp>
        <p:nvSpPr>
          <p:cNvPr id="21" name="Rectangle 20">
            <a:extLst>
              <a:ext uri="{FF2B5EF4-FFF2-40B4-BE49-F238E27FC236}">
                <a16:creationId xmlns:a16="http://schemas.microsoft.com/office/drawing/2014/main" id="{3A7568C7-E922-C1C2-45CF-086546127405}"/>
              </a:ext>
            </a:extLst>
          </p:cNvPr>
          <p:cNvSpPr/>
          <p:nvPr/>
        </p:nvSpPr>
        <p:spPr>
          <a:xfrm>
            <a:off x="7747464" y="1517445"/>
            <a:ext cx="3305909" cy="987603"/>
          </a:xfrm>
          <a:prstGeom prst="rect">
            <a:avLst/>
          </a:prstGeom>
          <a:ln w="38100">
            <a:noFill/>
            <a:prstDash val="dash"/>
          </a:ln>
        </p:spPr>
        <p:style>
          <a:lnRef idx="2">
            <a:schemeClr val="accent1">
              <a:shade val="15000"/>
            </a:schemeClr>
          </a:lnRef>
          <a:fillRef idx="1">
            <a:schemeClr val="accent1"/>
          </a:fillRef>
          <a:effectRef idx="0">
            <a:schemeClr val="accent1"/>
          </a:effectRef>
          <a:fontRef idx="minor">
            <a:schemeClr val="lt1"/>
          </a:fontRef>
        </p:style>
        <p:txBody>
          <a:bodyPr lIns="91440" rIns="91440" rtlCol="0" anchor="ctr"/>
          <a:lstStyle/>
          <a:p>
            <a:pPr algn="ctr"/>
            <a:r>
              <a:rPr lang="en-US" sz="2800" dirty="0">
                <a:latin typeface="Poppins" pitchFamily="2" charset="77"/>
                <a:cs typeface="Poppins" pitchFamily="2" charset="77"/>
              </a:rPr>
              <a:t># of </a:t>
            </a:r>
            <a:r>
              <a:rPr lang="en-US" sz="2800" b="1" i="1" dirty="0">
                <a:solidFill>
                  <a:schemeClr val="accent6">
                    <a:lumMod val="60000"/>
                    <a:lumOff val="40000"/>
                  </a:schemeClr>
                </a:solidFill>
                <a:latin typeface="Poppins" pitchFamily="2" charset="77"/>
                <a:cs typeface="Poppins" pitchFamily="2" charset="77"/>
              </a:rPr>
              <a:t>GreenSKUs</a:t>
            </a:r>
            <a:r>
              <a:rPr lang="en-US" sz="2800" dirty="0">
                <a:latin typeface="Poppins" pitchFamily="2" charset="77"/>
                <a:cs typeface="Poppins" pitchFamily="2" charset="77"/>
              </a:rPr>
              <a:t> in data center</a:t>
            </a:r>
          </a:p>
        </p:txBody>
      </p:sp>
      <p:cxnSp>
        <p:nvCxnSpPr>
          <p:cNvPr id="41" name="Straight Arrow Connector 40">
            <a:extLst>
              <a:ext uri="{FF2B5EF4-FFF2-40B4-BE49-F238E27FC236}">
                <a16:creationId xmlns:a16="http://schemas.microsoft.com/office/drawing/2014/main" id="{A6417204-3E98-94ED-D3B5-81B1EE4A2991}"/>
              </a:ext>
            </a:extLst>
          </p:cNvPr>
          <p:cNvCxnSpPr>
            <a:cxnSpLocks/>
            <a:endCxn id="21" idx="1"/>
          </p:cNvCxnSpPr>
          <p:nvPr/>
        </p:nvCxnSpPr>
        <p:spPr>
          <a:xfrm flipV="1">
            <a:off x="6046392" y="2011247"/>
            <a:ext cx="1701072" cy="3614"/>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26" name="Rounded Rectangle 25">
            <a:extLst>
              <a:ext uri="{FF2B5EF4-FFF2-40B4-BE49-F238E27FC236}">
                <a16:creationId xmlns:a16="http://schemas.microsoft.com/office/drawing/2014/main" id="{21A13010-76A7-3A31-0467-5F85747B4B8A}"/>
              </a:ext>
            </a:extLst>
          </p:cNvPr>
          <p:cNvSpPr/>
          <p:nvPr/>
        </p:nvSpPr>
        <p:spPr>
          <a:xfrm>
            <a:off x="45063" y="970798"/>
            <a:ext cx="6001329" cy="5120908"/>
          </a:xfrm>
          <a:prstGeom prst="roundRect">
            <a:avLst>
              <a:gd name="adj" fmla="val 0"/>
            </a:avLst>
          </a:prstGeom>
          <a:pattFill prst="pct40">
            <a:fgClr>
              <a:schemeClr val="tx2">
                <a:lumMod val="40000"/>
                <a:lumOff val="60000"/>
              </a:schemeClr>
            </a:fgClr>
            <a:bgClr>
              <a:schemeClr val="bg1"/>
            </a:bgClr>
          </a:pattFill>
          <a:ln w="28575">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4400" b="1" dirty="0">
              <a:ln w="22225">
                <a:solidFill>
                  <a:schemeClr val="accent6">
                    <a:lumMod val="50000"/>
                  </a:schemeClr>
                </a:solidFill>
                <a:prstDash val="solid"/>
              </a:ln>
              <a:solidFill>
                <a:schemeClr val="accent6"/>
              </a:solidFill>
            </a:endParaRPr>
          </a:p>
        </p:txBody>
      </p:sp>
      <p:sp>
        <p:nvSpPr>
          <p:cNvPr id="27" name="TextBox 26">
            <a:extLst>
              <a:ext uri="{FF2B5EF4-FFF2-40B4-BE49-F238E27FC236}">
                <a16:creationId xmlns:a16="http://schemas.microsoft.com/office/drawing/2014/main" id="{657D0C46-1126-E45A-8DF9-E0B1F9D6481B}"/>
              </a:ext>
            </a:extLst>
          </p:cNvPr>
          <p:cNvSpPr txBox="1"/>
          <p:nvPr/>
        </p:nvSpPr>
        <p:spPr>
          <a:xfrm>
            <a:off x="72485" y="3177309"/>
            <a:ext cx="5946485" cy="707886"/>
          </a:xfrm>
          <a:prstGeom prst="rect">
            <a:avLst/>
          </a:prstGeom>
          <a:noFill/>
        </p:spPr>
        <p:txBody>
          <a:bodyPr wrap="square">
            <a:spAutoFit/>
          </a:bodyPr>
          <a:lstStyle/>
          <a:p>
            <a:pPr algn="ctr"/>
            <a:r>
              <a:rPr lang="en-US" sz="4000" b="1" dirty="0">
                <a:ln w="22225">
                  <a:solidFill>
                    <a:schemeClr val="accent6">
                      <a:lumMod val="50000"/>
                    </a:schemeClr>
                  </a:solidFill>
                  <a:prstDash val="solid"/>
                </a:ln>
                <a:solidFill>
                  <a:schemeClr val="accent6"/>
                </a:solidFill>
                <a:latin typeface="Poppins" pitchFamily="2" charset="77"/>
                <a:cs typeface="Poppins" pitchFamily="2" charset="77"/>
              </a:rPr>
              <a:t>GreenSKU Framework</a:t>
            </a:r>
          </a:p>
        </p:txBody>
      </p:sp>
      <p:cxnSp>
        <p:nvCxnSpPr>
          <p:cNvPr id="28" name="Straight Arrow Connector 27">
            <a:extLst>
              <a:ext uri="{FF2B5EF4-FFF2-40B4-BE49-F238E27FC236}">
                <a16:creationId xmlns:a16="http://schemas.microsoft.com/office/drawing/2014/main" id="{E094D2FD-A788-2DBA-2FFB-7EB79CF7365D}"/>
              </a:ext>
            </a:extLst>
          </p:cNvPr>
          <p:cNvCxnSpPr>
            <a:cxnSpLocks/>
          </p:cNvCxnSpPr>
          <p:nvPr/>
        </p:nvCxnSpPr>
        <p:spPr>
          <a:xfrm flipV="1">
            <a:off x="3289801" y="5768347"/>
            <a:ext cx="1" cy="452892"/>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405724196"/>
      </p:ext>
    </p:extLst>
  </p:cSld>
  <p:clrMapOvr>
    <a:masterClrMapping/>
  </p:clrMapOvr>
  <mc:AlternateContent xmlns:mc="http://schemas.openxmlformats.org/markup-compatibility/2006" xmlns:p14="http://schemas.microsoft.com/office/powerpoint/2010/main">
    <mc:Choice Requires="p14">
      <p:transition spd="med" p14:dur="700" advTm="9124">
        <p:fade/>
      </p:transition>
    </mc:Choice>
    <mc:Fallback xmlns="">
      <p:transition spd="med" advTm="9124">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fade">
                                      <p:cBhvr>
                                        <p:cTn id="10" dur="500"/>
                                        <p:tgtEl>
                                          <p:spTgt spid="26"/>
                                        </p:tgtEl>
                                      </p:cBhvr>
                                    </p:animEffect>
                                  </p:childTnLst>
                                </p:cTn>
                              </p:par>
                              <p:par>
                                <p:cTn id="11" presetID="10" presetClass="entr" presetSubtype="0" fill="hold" nodeType="withEffect">
                                  <p:stCondLst>
                                    <p:cond delay="0"/>
                                  </p:stCondLst>
                                  <p:childTnLst>
                                    <p:set>
                                      <p:cBhvr>
                                        <p:cTn id="12" dur="1" fill="hold">
                                          <p:stCondLst>
                                            <p:cond delay="0"/>
                                          </p:stCondLst>
                                        </p:cTn>
                                        <p:tgtEl>
                                          <p:spTgt spid="28"/>
                                        </p:tgtEl>
                                        <p:attrNameLst>
                                          <p:attrName>style.visibility</p:attrName>
                                        </p:attrNameLst>
                                      </p:cBhvr>
                                      <p:to>
                                        <p:strVal val="visible"/>
                                      </p:to>
                                    </p:set>
                                    <p:animEffect transition="in" filter="fade">
                                      <p:cBhvr>
                                        <p:cTn id="13" dur="500"/>
                                        <p:tgtEl>
                                          <p:spTgt spid="2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7"/>
                                        </p:tgtEl>
                                        <p:attrNameLst>
                                          <p:attrName>style.visibility</p:attrName>
                                        </p:attrNameLst>
                                      </p:cBhvr>
                                      <p:to>
                                        <p:strVal val="visible"/>
                                      </p:to>
                                    </p:set>
                                    <p:animEffect transition="in" filter="fade">
                                      <p:cBhvr>
                                        <p:cTn id="16" dur="500"/>
                                        <p:tgtEl>
                                          <p:spTgt spid="27"/>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21"/>
                                        </p:tgtEl>
                                        <p:attrNameLst>
                                          <p:attrName>style.visibility</p:attrName>
                                        </p:attrNameLst>
                                      </p:cBhvr>
                                      <p:to>
                                        <p:strVal val="visible"/>
                                      </p:to>
                                    </p:set>
                                    <p:animEffect transition="in" filter="fade">
                                      <p:cBhvr>
                                        <p:cTn id="21" dur="500"/>
                                        <p:tgtEl>
                                          <p:spTgt spid="21"/>
                                        </p:tgtEl>
                                      </p:cBhvr>
                                    </p:animEffect>
                                  </p:childTnLst>
                                </p:cTn>
                              </p:par>
                              <p:par>
                                <p:cTn id="22" presetID="10" presetClass="entr" presetSubtype="0" fill="hold" nodeType="withEffect">
                                  <p:stCondLst>
                                    <p:cond delay="0"/>
                                  </p:stCondLst>
                                  <p:childTnLst>
                                    <p:set>
                                      <p:cBhvr>
                                        <p:cTn id="23" dur="1" fill="hold">
                                          <p:stCondLst>
                                            <p:cond delay="0"/>
                                          </p:stCondLst>
                                        </p:cTn>
                                        <p:tgtEl>
                                          <p:spTgt spid="41"/>
                                        </p:tgtEl>
                                        <p:attrNameLst>
                                          <p:attrName>style.visibility</p:attrName>
                                        </p:attrNameLst>
                                      </p:cBhvr>
                                      <p:to>
                                        <p:strVal val="visible"/>
                                      </p:to>
                                    </p:set>
                                    <p:animEffect transition="in" filter="fade">
                                      <p:cBhvr>
                                        <p:cTn id="24"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21" grpId="0" animBg="1"/>
      <p:bldP spid="26" grpId="0" animBg="1"/>
      <p:bldP spid="2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ounded Rectangle 22">
            <a:extLst>
              <a:ext uri="{FF2B5EF4-FFF2-40B4-BE49-F238E27FC236}">
                <a16:creationId xmlns:a16="http://schemas.microsoft.com/office/drawing/2014/main" id="{49EFD3C3-44A8-7B14-C54F-ECD729168E74}"/>
              </a:ext>
            </a:extLst>
          </p:cNvPr>
          <p:cNvSpPr/>
          <p:nvPr/>
        </p:nvSpPr>
        <p:spPr>
          <a:xfrm>
            <a:off x="45063" y="970798"/>
            <a:ext cx="6001329" cy="5120908"/>
          </a:xfrm>
          <a:prstGeom prst="roundRect">
            <a:avLst>
              <a:gd name="adj" fmla="val 0"/>
            </a:avLst>
          </a:prstGeom>
          <a:pattFill prst="pct40">
            <a:fgClr>
              <a:schemeClr val="tx2">
                <a:lumMod val="40000"/>
                <a:lumOff val="60000"/>
              </a:schemeClr>
            </a:fgClr>
            <a:bgClr>
              <a:schemeClr val="bg1"/>
            </a:bgClr>
          </a:pattFill>
          <a:ln w="28575">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4400" b="1" dirty="0">
              <a:ln w="22225">
                <a:solidFill>
                  <a:schemeClr val="accent6">
                    <a:lumMod val="50000"/>
                  </a:schemeClr>
                </a:solidFill>
                <a:prstDash val="solid"/>
              </a:ln>
              <a:solidFill>
                <a:schemeClr val="accent6"/>
              </a:solidFill>
            </a:endParaRPr>
          </a:p>
        </p:txBody>
      </p:sp>
      <p:sp>
        <p:nvSpPr>
          <p:cNvPr id="2061" name="Oval 2060">
            <a:extLst>
              <a:ext uri="{FF2B5EF4-FFF2-40B4-BE49-F238E27FC236}">
                <a16:creationId xmlns:a16="http://schemas.microsoft.com/office/drawing/2014/main" id="{7909E2DA-44B3-894F-817F-C10868AF238D}"/>
              </a:ext>
            </a:extLst>
          </p:cNvPr>
          <p:cNvSpPr/>
          <p:nvPr/>
        </p:nvSpPr>
        <p:spPr>
          <a:xfrm>
            <a:off x="5671411" y="3756022"/>
            <a:ext cx="64514" cy="67389"/>
          </a:xfrm>
          <a:prstGeom prst="ellipse">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65" name="Oval 2064">
            <a:extLst>
              <a:ext uri="{FF2B5EF4-FFF2-40B4-BE49-F238E27FC236}">
                <a16:creationId xmlns:a16="http://schemas.microsoft.com/office/drawing/2014/main" id="{1DEF910A-5A7F-C22C-FFD5-A6C43EA0CCA4}"/>
              </a:ext>
            </a:extLst>
          </p:cNvPr>
          <p:cNvSpPr/>
          <p:nvPr/>
        </p:nvSpPr>
        <p:spPr>
          <a:xfrm>
            <a:off x="5906576" y="2113567"/>
            <a:ext cx="64514" cy="67389"/>
          </a:xfrm>
          <a:prstGeom prst="ellipse">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66" name="Oval 2065">
            <a:extLst>
              <a:ext uri="{FF2B5EF4-FFF2-40B4-BE49-F238E27FC236}">
                <a16:creationId xmlns:a16="http://schemas.microsoft.com/office/drawing/2014/main" id="{7431E05B-E6D2-3D9A-840A-5C651BCD8B27}"/>
              </a:ext>
            </a:extLst>
          </p:cNvPr>
          <p:cNvSpPr/>
          <p:nvPr/>
        </p:nvSpPr>
        <p:spPr>
          <a:xfrm>
            <a:off x="5670781" y="3072194"/>
            <a:ext cx="64514" cy="67389"/>
          </a:xfrm>
          <a:prstGeom prst="ellipse">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6A6D8302-4E05-DDAD-A534-DF5F98C23CA6}"/>
              </a:ext>
            </a:extLst>
          </p:cNvPr>
          <p:cNvSpPr>
            <a:spLocks noGrp="1"/>
          </p:cNvSpPr>
          <p:nvPr>
            <p:ph type="sldNum" sz="quarter" idx="12"/>
          </p:nvPr>
        </p:nvSpPr>
        <p:spPr>
          <a:xfrm>
            <a:off x="9124166" y="6431506"/>
            <a:ext cx="2743200" cy="365125"/>
          </a:xfrm>
        </p:spPr>
        <p:txBody>
          <a:bodyPr/>
          <a:lstStyle/>
          <a:p>
            <a:fld id="{CA5C1F0B-256B-3243-BFD0-E9259D5AEDE3}" type="slidenum">
              <a:rPr lang="en-US" smtClean="0"/>
              <a:t>12</a:t>
            </a:fld>
            <a:endParaRPr lang="en-US"/>
          </a:p>
        </p:txBody>
      </p:sp>
      <p:sp>
        <p:nvSpPr>
          <p:cNvPr id="12" name="Rectangle 11">
            <a:extLst>
              <a:ext uri="{FF2B5EF4-FFF2-40B4-BE49-F238E27FC236}">
                <a16:creationId xmlns:a16="http://schemas.microsoft.com/office/drawing/2014/main" id="{04999535-7ADD-D24A-0F6C-7DF2612F0914}"/>
              </a:ext>
            </a:extLst>
          </p:cNvPr>
          <p:cNvSpPr/>
          <p:nvPr/>
        </p:nvSpPr>
        <p:spPr>
          <a:xfrm>
            <a:off x="2057019" y="6221239"/>
            <a:ext cx="2465564" cy="562924"/>
          </a:xfrm>
          <a:prstGeom prst="rect">
            <a:avLst/>
          </a:prstGeom>
          <a:ln w="38100">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accent6">
                    <a:lumMod val="60000"/>
                    <a:lumOff val="40000"/>
                  </a:schemeClr>
                </a:solidFill>
                <a:latin typeface="Poppins" panose="00000500000000000000" pitchFamily="2" charset="0"/>
                <a:cs typeface="Poppins" panose="00000500000000000000" pitchFamily="2" charset="0"/>
              </a:rPr>
              <a:t>GreenSKU</a:t>
            </a:r>
            <a:r>
              <a:rPr lang="en-US" sz="2000" dirty="0">
                <a:latin typeface="Poppins" panose="00000500000000000000" pitchFamily="2" charset="0"/>
                <a:cs typeface="Poppins" panose="00000500000000000000" pitchFamily="2" charset="0"/>
              </a:rPr>
              <a:t> design</a:t>
            </a:r>
          </a:p>
        </p:txBody>
      </p:sp>
      <p:sp>
        <p:nvSpPr>
          <p:cNvPr id="5" name="Rounded Rectangle 4">
            <a:extLst>
              <a:ext uri="{FF2B5EF4-FFF2-40B4-BE49-F238E27FC236}">
                <a16:creationId xmlns:a16="http://schemas.microsoft.com/office/drawing/2014/main" id="{163B83CB-309E-ACE4-EE84-89ABF8BFDA75}"/>
              </a:ext>
            </a:extLst>
          </p:cNvPr>
          <p:cNvSpPr/>
          <p:nvPr/>
        </p:nvSpPr>
        <p:spPr>
          <a:xfrm>
            <a:off x="1114669" y="4416977"/>
            <a:ext cx="4350265" cy="1351370"/>
          </a:xfrm>
          <a:prstGeom prst="roundRect">
            <a:avLst/>
          </a:prstGeom>
          <a:solidFill>
            <a:schemeClr val="accent1">
              <a:lumMod val="60000"/>
              <a:lumOff val="40000"/>
            </a:schemeClr>
          </a:solidFill>
          <a:ln w="28575">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Rounded Corners 5">
            <a:extLst>
              <a:ext uri="{FF2B5EF4-FFF2-40B4-BE49-F238E27FC236}">
                <a16:creationId xmlns:a16="http://schemas.microsoft.com/office/drawing/2014/main" id="{3BFF63B3-3752-5C20-C523-C9FA284D5291}"/>
              </a:ext>
            </a:extLst>
          </p:cNvPr>
          <p:cNvSpPr/>
          <p:nvPr/>
        </p:nvSpPr>
        <p:spPr>
          <a:xfrm>
            <a:off x="1230592" y="4587940"/>
            <a:ext cx="1986471" cy="1009445"/>
          </a:xfrm>
          <a:prstGeom prst="roundRect">
            <a:avLst/>
          </a:prstGeom>
          <a:noFill/>
          <a:ln w="38100">
            <a:solidFill>
              <a:schemeClr val="accent1">
                <a:lumMod val="50000"/>
              </a:schemeClr>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sz="1900" dirty="0">
                <a:solidFill>
                  <a:schemeClr val="tx1"/>
                </a:solidFill>
                <a:latin typeface="Poppins" panose="00000500000000000000" pitchFamily="2" charset="0"/>
                <a:cs typeface="Poppins" panose="00000500000000000000" pitchFamily="2" charset="0"/>
              </a:rPr>
              <a:t>Performance</a:t>
            </a:r>
          </a:p>
        </p:txBody>
      </p:sp>
      <p:pic>
        <p:nvPicPr>
          <p:cNvPr id="7" name="Graphic 6" descr="Gauge with solid fill">
            <a:extLst>
              <a:ext uri="{FF2B5EF4-FFF2-40B4-BE49-F238E27FC236}">
                <a16:creationId xmlns:a16="http://schemas.microsoft.com/office/drawing/2014/main" id="{124F89DC-A77E-539A-CD92-65B57A2E9F9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856211" y="4838710"/>
            <a:ext cx="735233" cy="735233"/>
          </a:xfrm>
          <a:prstGeom prst="rect">
            <a:avLst/>
          </a:prstGeom>
        </p:spPr>
      </p:pic>
      <p:sp>
        <p:nvSpPr>
          <p:cNvPr id="8" name="Rectangle: Rounded Corners 22">
            <a:extLst>
              <a:ext uri="{FF2B5EF4-FFF2-40B4-BE49-F238E27FC236}">
                <a16:creationId xmlns:a16="http://schemas.microsoft.com/office/drawing/2014/main" id="{FA4AB181-35DB-E1BD-AF64-495C3AA94A8C}"/>
              </a:ext>
            </a:extLst>
          </p:cNvPr>
          <p:cNvSpPr/>
          <p:nvPr/>
        </p:nvSpPr>
        <p:spPr>
          <a:xfrm>
            <a:off x="3362540" y="4583878"/>
            <a:ext cx="1984845" cy="1017568"/>
          </a:xfrm>
          <a:prstGeom prst="roundRect">
            <a:avLst/>
          </a:prstGeom>
          <a:noFill/>
          <a:ln w="38100">
            <a:solidFill>
              <a:schemeClr val="accent1">
                <a:lumMod val="50000"/>
              </a:schemeClr>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sz="1900" dirty="0">
                <a:solidFill>
                  <a:schemeClr val="tx1"/>
                </a:solidFill>
                <a:latin typeface="Poppins" panose="00000500000000000000" pitchFamily="2" charset="0"/>
                <a:cs typeface="Poppins" panose="00000500000000000000" pitchFamily="2" charset="0"/>
              </a:rPr>
              <a:t>Maintenance</a:t>
            </a:r>
          </a:p>
        </p:txBody>
      </p:sp>
      <p:pic>
        <p:nvPicPr>
          <p:cNvPr id="9" name="Graphic 8" descr="Warning with solid fill">
            <a:extLst>
              <a:ext uri="{FF2B5EF4-FFF2-40B4-BE49-F238E27FC236}">
                <a16:creationId xmlns:a16="http://schemas.microsoft.com/office/drawing/2014/main" id="{34D15473-5C53-AAB3-9D4A-3AAF55267855}"/>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104102" y="4961191"/>
            <a:ext cx="501720" cy="501720"/>
          </a:xfrm>
          <a:prstGeom prst="rect">
            <a:avLst/>
          </a:prstGeom>
        </p:spPr>
      </p:pic>
      <p:sp>
        <p:nvSpPr>
          <p:cNvPr id="10" name="Rounded Rectangle 9">
            <a:extLst>
              <a:ext uri="{FF2B5EF4-FFF2-40B4-BE49-F238E27FC236}">
                <a16:creationId xmlns:a16="http://schemas.microsoft.com/office/drawing/2014/main" id="{B58F6664-16E6-4AC7-1AFB-AFEDA0C9C69F}"/>
              </a:ext>
            </a:extLst>
          </p:cNvPr>
          <p:cNvSpPr/>
          <p:nvPr/>
        </p:nvSpPr>
        <p:spPr>
          <a:xfrm>
            <a:off x="629897" y="1057889"/>
            <a:ext cx="5328082" cy="1351370"/>
          </a:xfrm>
          <a:prstGeom prst="roundRect">
            <a:avLst/>
          </a:prstGeom>
          <a:solidFill>
            <a:schemeClr val="accent1">
              <a:lumMod val="60000"/>
              <a:lumOff val="40000"/>
            </a:schemeClr>
          </a:solidFill>
          <a:ln w="28575">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ounded Rectangle 10">
            <a:extLst>
              <a:ext uri="{FF2B5EF4-FFF2-40B4-BE49-F238E27FC236}">
                <a16:creationId xmlns:a16="http://schemas.microsoft.com/office/drawing/2014/main" id="{A0B0EBF3-CA6E-0453-8FFC-F8FCE157352B}"/>
              </a:ext>
            </a:extLst>
          </p:cNvPr>
          <p:cNvSpPr/>
          <p:nvPr/>
        </p:nvSpPr>
        <p:spPr>
          <a:xfrm>
            <a:off x="864082" y="2737433"/>
            <a:ext cx="4850624" cy="1351370"/>
          </a:xfrm>
          <a:prstGeom prst="roundRect">
            <a:avLst/>
          </a:prstGeom>
          <a:solidFill>
            <a:schemeClr val="accent1">
              <a:lumMod val="60000"/>
              <a:lumOff val="40000"/>
            </a:schemeClr>
          </a:solidFill>
          <a:ln w="28575">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Rounded Corners 9">
            <a:extLst>
              <a:ext uri="{FF2B5EF4-FFF2-40B4-BE49-F238E27FC236}">
                <a16:creationId xmlns:a16="http://schemas.microsoft.com/office/drawing/2014/main" id="{A3548E04-2807-64B8-9C5D-B2B2D580E0EA}"/>
              </a:ext>
            </a:extLst>
          </p:cNvPr>
          <p:cNvSpPr/>
          <p:nvPr/>
        </p:nvSpPr>
        <p:spPr>
          <a:xfrm>
            <a:off x="1233011" y="1197635"/>
            <a:ext cx="1981633" cy="1071879"/>
          </a:xfrm>
          <a:prstGeom prst="roundRect">
            <a:avLst/>
          </a:prstGeom>
          <a:noFill/>
          <a:ln w="38100">
            <a:solidFill>
              <a:schemeClr val="accent1">
                <a:lumMod val="50000"/>
              </a:schemeClr>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sz="1900" dirty="0">
                <a:solidFill>
                  <a:schemeClr val="tx1"/>
                </a:solidFill>
                <a:latin typeface="Poppins" pitchFamily="2" charset="77"/>
                <a:cs typeface="Poppins" pitchFamily="2" charset="77"/>
              </a:rPr>
              <a:t>Growth Buffer</a:t>
            </a:r>
          </a:p>
        </p:txBody>
      </p:sp>
      <p:sp>
        <p:nvSpPr>
          <p:cNvPr id="32" name="Rectangle: Rounded Corners 6">
            <a:extLst>
              <a:ext uri="{FF2B5EF4-FFF2-40B4-BE49-F238E27FC236}">
                <a16:creationId xmlns:a16="http://schemas.microsoft.com/office/drawing/2014/main" id="{1AECBD97-18F8-F217-5D7F-A46FD389769A}"/>
              </a:ext>
            </a:extLst>
          </p:cNvPr>
          <p:cNvSpPr/>
          <p:nvPr/>
        </p:nvSpPr>
        <p:spPr>
          <a:xfrm>
            <a:off x="1232749" y="2877178"/>
            <a:ext cx="1982156" cy="1071880"/>
          </a:xfrm>
          <a:prstGeom prst="roundRect">
            <a:avLst/>
          </a:prstGeom>
          <a:noFill/>
          <a:ln w="38100">
            <a:solidFill>
              <a:schemeClr val="accent1">
                <a:lumMod val="50000"/>
              </a:schemeClr>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sz="1900" dirty="0">
                <a:solidFill>
                  <a:schemeClr val="tx1"/>
                </a:solidFill>
                <a:latin typeface="Poppins" pitchFamily="2" charset="77"/>
                <a:cs typeface="Poppins" pitchFamily="2" charset="77"/>
              </a:rPr>
              <a:t>Adoption</a:t>
            </a:r>
          </a:p>
          <a:p>
            <a:pPr algn="r"/>
            <a:endParaRPr lang="en-US" sz="1900" dirty="0">
              <a:solidFill>
                <a:schemeClr val="tx1"/>
              </a:solidFill>
              <a:latin typeface="Poppins" pitchFamily="2" charset="77"/>
              <a:cs typeface="Poppins" pitchFamily="2" charset="77"/>
            </a:endParaRPr>
          </a:p>
        </p:txBody>
      </p:sp>
      <p:grpSp>
        <p:nvGrpSpPr>
          <p:cNvPr id="18" name="Group 17">
            <a:extLst>
              <a:ext uri="{FF2B5EF4-FFF2-40B4-BE49-F238E27FC236}">
                <a16:creationId xmlns:a16="http://schemas.microsoft.com/office/drawing/2014/main" id="{92E64B5D-27F3-1AEC-EC88-DD2257EDF2FD}"/>
              </a:ext>
            </a:extLst>
          </p:cNvPr>
          <p:cNvGrpSpPr/>
          <p:nvPr/>
        </p:nvGrpSpPr>
        <p:grpSpPr>
          <a:xfrm>
            <a:off x="1811104" y="3260121"/>
            <a:ext cx="825446" cy="632471"/>
            <a:chOff x="2107707" y="3401478"/>
            <a:chExt cx="825446" cy="632471"/>
          </a:xfrm>
        </p:grpSpPr>
        <p:pic>
          <p:nvPicPr>
            <p:cNvPr id="33" name="Graphic 32" descr="Programmer female with solid fill">
              <a:extLst>
                <a:ext uri="{FF2B5EF4-FFF2-40B4-BE49-F238E27FC236}">
                  <a16:creationId xmlns:a16="http://schemas.microsoft.com/office/drawing/2014/main" id="{0EDE0E44-5E68-BE48-D6C7-2A3F4296A5A5}"/>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300682" y="3401478"/>
              <a:ext cx="632471" cy="632471"/>
            </a:xfrm>
            <a:prstGeom prst="rect">
              <a:avLst/>
            </a:prstGeom>
          </p:spPr>
        </p:pic>
        <p:pic>
          <p:nvPicPr>
            <p:cNvPr id="34" name="Graphic 33" descr="Thumbs up sign with solid fill">
              <a:extLst>
                <a:ext uri="{FF2B5EF4-FFF2-40B4-BE49-F238E27FC236}">
                  <a16:creationId xmlns:a16="http://schemas.microsoft.com/office/drawing/2014/main" id="{8010501F-B0D0-36E2-9AD5-F1BAC179421A}"/>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2107707" y="3433888"/>
              <a:ext cx="254118" cy="254118"/>
            </a:xfrm>
            <a:prstGeom prst="rect">
              <a:avLst/>
            </a:prstGeom>
          </p:spPr>
        </p:pic>
        <p:pic>
          <p:nvPicPr>
            <p:cNvPr id="35" name="Graphic 34" descr="Thumbs Down with solid fill">
              <a:extLst>
                <a:ext uri="{FF2B5EF4-FFF2-40B4-BE49-F238E27FC236}">
                  <a16:creationId xmlns:a16="http://schemas.microsoft.com/office/drawing/2014/main" id="{4FD4D731-33FF-CA57-58B4-B53FC5187AB8}"/>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108034" y="3717541"/>
              <a:ext cx="254118" cy="254118"/>
            </a:xfrm>
            <a:prstGeom prst="rect">
              <a:avLst/>
            </a:prstGeom>
          </p:spPr>
        </p:pic>
      </p:grpSp>
      <p:sp>
        <p:nvSpPr>
          <p:cNvPr id="37" name="Rectangle: Rounded Corners 7">
            <a:extLst>
              <a:ext uri="{FF2B5EF4-FFF2-40B4-BE49-F238E27FC236}">
                <a16:creationId xmlns:a16="http://schemas.microsoft.com/office/drawing/2014/main" id="{AD9BC03F-CB10-6D38-93CD-A0B41CBB972B}"/>
              </a:ext>
            </a:extLst>
          </p:cNvPr>
          <p:cNvSpPr/>
          <p:nvPr/>
        </p:nvSpPr>
        <p:spPr>
          <a:xfrm>
            <a:off x="3363884" y="2877178"/>
            <a:ext cx="1982156" cy="1071880"/>
          </a:xfrm>
          <a:prstGeom prst="roundRect">
            <a:avLst/>
          </a:prstGeom>
          <a:noFill/>
          <a:ln w="38100">
            <a:solidFill>
              <a:schemeClr val="accent1">
                <a:lumMod val="50000"/>
              </a:schemeClr>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sz="1900" dirty="0">
                <a:solidFill>
                  <a:schemeClr val="tx1"/>
                </a:solidFill>
                <a:latin typeface="Poppins" pitchFamily="2" charset="77"/>
                <a:cs typeface="Poppins" pitchFamily="2" charset="77"/>
              </a:rPr>
              <a:t>VM Allocation</a:t>
            </a:r>
          </a:p>
          <a:p>
            <a:pPr algn="r"/>
            <a:endParaRPr lang="en-US" sz="1900" dirty="0">
              <a:solidFill>
                <a:schemeClr val="tx1"/>
              </a:solidFill>
              <a:latin typeface="Poppins" pitchFamily="2" charset="77"/>
              <a:cs typeface="Poppins" pitchFamily="2" charset="77"/>
            </a:endParaRPr>
          </a:p>
        </p:txBody>
      </p:sp>
      <p:sp>
        <p:nvSpPr>
          <p:cNvPr id="38" name="Rectangle: Rounded Corners 8">
            <a:extLst>
              <a:ext uri="{FF2B5EF4-FFF2-40B4-BE49-F238E27FC236}">
                <a16:creationId xmlns:a16="http://schemas.microsoft.com/office/drawing/2014/main" id="{CCB32C3B-44B8-9114-40C4-BA118D2C7A7A}"/>
              </a:ext>
            </a:extLst>
          </p:cNvPr>
          <p:cNvSpPr/>
          <p:nvPr/>
        </p:nvSpPr>
        <p:spPr>
          <a:xfrm>
            <a:off x="3373232" y="1189360"/>
            <a:ext cx="1963460" cy="1088428"/>
          </a:xfrm>
          <a:prstGeom prst="roundRect">
            <a:avLst/>
          </a:prstGeom>
          <a:noFill/>
          <a:ln w="38100">
            <a:solidFill>
              <a:schemeClr val="accent1">
                <a:lumMod val="50000"/>
              </a:schemeClr>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sz="1900" dirty="0">
                <a:solidFill>
                  <a:schemeClr val="tx1"/>
                </a:solidFill>
                <a:latin typeface="Poppins" pitchFamily="2" charset="77"/>
                <a:cs typeface="Poppins" pitchFamily="2" charset="77"/>
              </a:rPr>
              <a:t>Cluster Sizing</a:t>
            </a:r>
          </a:p>
          <a:p>
            <a:pPr algn="ctr"/>
            <a:endParaRPr lang="en-US" sz="1900" dirty="0">
              <a:solidFill>
                <a:schemeClr val="tx1"/>
              </a:solidFill>
              <a:latin typeface="Poppins" pitchFamily="2" charset="77"/>
              <a:cs typeface="Poppins" pitchFamily="2" charset="77"/>
            </a:endParaRPr>
          </a:p>
        </p:txBody>
      </p:sp>
      <p:pic>
        <p:nvPicPr>
          <p:cNvPr id="39" name="Graphic 38" descr="Packing Box Open with solid fill">
            <a:extLst>
              <a:ext uri="{FF2B5EF4-FFF2-40B4-BE49-F238E27FC236}">
                <a16:creationId xmlns:a16="http://schemas.microsoft.com/office/drawing/2014/main" id="{C1CA637E-B51A-E94F-9808-5BB521342DCB}"/>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4059781" y="3291153"/>
            <a:ext cx="590362" cy="590362"/>
          </a:xfrm>
          <a:prstGeom prst="rect">
            <a:avLst/>
          </a:prstGeom>
        </p:spPr>
      </p:pic>
      <p:pic>
        <p:nvPicPr>
          <p:cNvPr id="40" name="Graphic 39" descr="Decision chart with solid fill">
            <a:extLst>
              <a:ext uri="{FF2B5EF4-FFF2-40B4-BE49-F238E27FC236}">
                <a16:creationId xmlns:a16="http://schemas.microsoft.com/office/drawing/2014/main" id="{B6332AAA-6B9F-C5AD-0C95-F269B5E86B7F}"/>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4078628" y="1632520"/>
            <a:ext cx="552669" cy="552669"/>
          </a:xfrm>
          <a:prstGeom prst="rect">
            <a:avLst/>
          </a:prstGeom>
        </p:spPr>
      </p:pic>
      <p:pic>
        <p:nvPicPr>
          <p:cNvPr id="45" name="Picture 44" descr="A black and white outline of a computer server&#10;&#10;Description automatically generated">
            <a:extLst>
              <a:ext uri="{FF2B5EF4-FFF2-40B4-BE49-F238E27FC236}">
                <a16:creationId xmlns:a16="http://schemas.microsoft.com/office/drawing/2014/main" id="{9E91ABF2-C9FE-95C2-6C57-E7D0942E0691}"/>
              </a:ext>
            </a:extLst>
          </p:cNvPr>
          <p:cNvPicPr>
            <a:picLocks noChangeAspect="1"/>
          </p:cNvPicPr>
          <p:nvPr/>
        </p:nvPicPr>
        <p:blipFill>
          <a:blip r:embed="rId17"/>
          <a:stretch>
            <a:fillRect/>
          </a:stretch>
        </p:blipFill>
        <p:spPr>
          <a:xfrm>
            <a:off x="55483" y="3095744"/>
            <a:ext cx="1179146" cy="958201"/>
          </a:xfrm>
          <a:prstGeom prst="rect">
            <a:avLst/>
          </a:prstGeom>
        </p:spPr>
      </p:pic>
      <p:pic>
        <p:nvPicPr>
          <p:cNvPr id="47" name="Graphic 46" descr="Server with solid fill">
            <a:extLst>
              <a:ext uri="{FF2B5EF4-FFF2-40B4-BE49-F238E27FC236}">
                <a16:creationId xmlns:a16="http://schemas.microsoft.com/office/drawing/2014/main" id="{A7375A11-A244-B162-DE46-15D7615A0D53}"/>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55483" y="4833256"/>
            <a:ext cx="914400" cy="914400"/>
          </a:xfrm>
          <a:prstGeom prst="rect">
            <a:avLst/>
          </a:prstGeom>
        </p:spPr>
      </p:pic>
      <p:pic>
        <p:nvPicPr>
          <p:cNvPr id="2052" name="Picture 4" descr="Free Data center Icon - Download in Line Style">
            <a:extLst>
              <a:ext uri="{FF2B5EF4-FFF2-40B4-BE49-F238E27FC236}">
                <a16:creationId xmlns:a16="http://schemas.microsoft.com/office/drawing/2014/main" id="{ACAAA215-FBF1-B147-A235-3AA08AD0432F}"/>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55483" y="1336224"/>
            <a:ext cx="996587" cy="996587"/>
          </a:xfrm>
          <a:prstGeom prst="rect">
            <a:avLst/>
          </a:prstGeom>
          <a:noFill/>
          <a:extLst>
            <a:ext uri="{909E8E84-426E-40DD-AFC4-6F175D3DCCD1}">
              <a14:hiddenFill xmlns:a14="http://schemas.microsoft.com/office/drawing/2010/main">
                <a:solidFill>
                  <a:srgbClr val="FFFFFF"/>
                </a:solidFill>
              </a14:hiddenFill>
            </a:ext>
          </a:extLst>
        </p:spPr>
      </p:pic>
      <p:sp>
        <p:nvSpPr>
          <p:cNvPr id="55" name="TextBox 54">
            <a:extLst>
              <a:ext uri="{FF2B5EF4-FFF2-40B4-BE49-F238E27FC236}">
                <a16:creationId xmlns:a16="http://schemas.microsoft.com/office/drawing/2014/main" id="{229DF85E-FDA9-60AB-1CDB-E607311680BD}"/>
              </a:ext>
            </a:extLst>
          </p:cNvPr>
          <p:cNvSpPr txBox="1"/>
          <p:nvPr/>
        </p:nvSpPr>
        <p:spPr>
          <a:xfrm>
            <a:off x="-10038" y="5753152"/>
            <a:ext cx="1409360" cy="338554"/>
          </a:xfrm>
          <a:prstGeom prst="rect">
            <a:avLst/>
          </a:prstGeom>
          <a:noFill/>
        </p:spPr>
        <p:txBody>
          <a:bodyPr wrap="none" rtlCol="0">
            <a:spAutoFit/>
          </a:bodyPr>
          <a:lstStyle/>
          <a:p>
            <a:r>
              <a:rPr lang="en-US" sz="1600" dirty="0">
                <a:latin typeface="Poppins" pitchFamily="2" charset="77"/>
                <a:cs typeface="Poppins" pitchFamily="2" charset="77"/>
              </a:rPr>
              <a:t>Server-level</a:t>
            </a:r>
          </a:p>
        </p:txBody>
      </p:sp>
      <p:sp>
        <p:nvSpPr>
          <p:cNvPr id="56" name="TextBox 55">
            <a:extLst>
              <a:ext uri="{FF2B5EF4-FFF2-40B4-BE49-F238E27FC236}">
                <a16:creationId xmlns:a16="http://schemas.microsoft.com/office/drawing/2014/main" id="{D743C349-9577-6B20-9969-55E5EB04B3C7}"/>
              </a:ext>
            </a:extLst>
          </p:cNvPr>
          <p:cNvSpPr txBox="1"/>
          <p:nvPr/>
        </p:nvSpPr>
        <p:spPr>
          <a:xfrm>
            <a:off x="-10038" y="4087698"/>
            <a:ext cx="1492716" cy="338554"/>
          </a:xfrm>
          <a:prstGeom prst="rect">
            <a:avLst/>
          </a:prstGeom>
          <a:noFill/>
        </p:spPr>
        <p:txBody>
          <a:bodyPr wrap="none" rtlCol="0">
            <a:spAutoFit/>
          </a:bodyPr>
          <a:lstStyle/>
          <a:p>
            <a:r>
              <a:rPr lang="en-US" sz="1600" dirty="0">
                <a:latin typeface="Poppins" pitchFamily="2" charset="77"/>
                <a:cs typeface="Poppins" pitchFamily="2" charset="77"/>
              </a:rPr>
              <a:t>Cluster-level</a:t>
            </a:r>
          </a:p>
        </p:txBody>
      </p:sp>
      <p:sp>
        <p:nvSpPr>
          <p:cNvPr id="57" name="TextBox 56">
            <a:extLst>
              <a:ext uri="{FF2B5EF4-FFF2-40B4-BE49-F238E27FC236}">
                <a16:creationId xmlns:a16="http://schemas.microsoft.com/office/drawing/2014/main" id="{FF8895B5-A015-6CBB-C092-A9834B903F66}"/>
              </a:ext>
            </a:extLst>
          </p:cNvPr>
          <p:cNvSpPr txBox="1"/>
          <p:nvPr/>
        </p:nvSpPr>
        <p:spPr>
          <a:xfrm>
            <a:off x="-10038" y="2386512"/>
            <a:ext cx="1981633" cy="338554"/>
          </a:xfrm>
          <a:prstGeom prst="rect">
            <a:avLst/>
          </a:prstGeom>
          <a:noFill/>
        </p:spPr>
        <p:txBody>
          <a:bodyPr wrap="none" rtlCol="0">
            <a:spAutoFit/>
          </a:bodyPr>
          <a:lstStyle/>
          <a:p>
            <a:r>
              <a:rPr lang="en-US" sz="1600" dirty="0">
                <a:latin typeface="Poppins" pitchFamily="2" charset="77"/>
                <a:cs typeface="Poppins" pitchFamily="2" charset="77"/>
              </a:rPr>
              <a:t>Data center-level</a:t>
            </a:r>
          </a:p>
        </p:txBody>
      </p:sp>
      <p:pic>
        <p:nvPicPr>
          <p:cNvPr id="16" name="Graphic 15" descr="Upward trend with solid fill">
            <a:extLst>
              <a:ext uri="{FF2B5EF4-FFF2-40B4-BE49-F238E27FC236}">
                <a16:creationId xmlns:a16="http://schemas.microsoft.com/office/drawing/2014/main" id="{301A12C4-2CD1-51D0-C872-851097960619}"/>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1911979" y="1559229"/>
            <a:ext cx="623696" cy="623696"/>
          </a:xfrm>
          <a:prstGeom prst="rect">
            <a:avLst/>
          </a:prstGeom>
        </p:spPr>
      </p:pic>
      <p:sp>
        <p:nvSpPr>
          <p:cNvPr id="21" name="Rectangle 20">
            <a:extLst>
              <a:ext uri="{FF2B5EF4-FFF2-40B4-BE49-F238E27FC236}">
                <a16:creationId xmlns:a16="http://schemas.microsoft.com/office/drawing/2014/main" id="{3A7568C7-E922-C1C2-45CF-086546127405}"/>
              </a:ext>
            </a:extLst>
          </p:cNvPr>
          <p:cNvSpPr/>
          <p:nvPr/>
        </p:nvSpPr>
        <p:spPr>
          <a:xfrm>
            <a:off x="7747464" y="1517445"/>
            <a:ext cx="3305909" cy="987603"/>
          </a:xfrm>
          <a:prstGeom prst="rect">
            <a:avLst/>
          </a:prstGeom>
          <a:ln w="38100">
            <a:noFill/>
            <a:prstDash val="dash"/>
          </a:ln>
        </p:spPr>
        <p:style>
          <a:lnRef idx="2">
            <a:schemeClr val="accent1">
              <a:shade val="15000"/>
            </a:schemeClr>
          </a:lnRef>
          <a:fillRef idx="1">
            <a:schemeClr val="accent1"/>
          </a:fillRef>
          <a:effectRef idx="0">
            <a:schemeClr val="accent1"/>
          </a:effectRef>
          <a:fontRef idx="minor">
            <a:schemeClr val="lt1"/>
          </a:fontRef>
        </p:style>
        <p:txBody>
          <a:bodyPr lIns="91440" rIns="91440" rtlCol="0" anchor="ctr"/>
          <a:lstStyle/>
          <a:p>
            <a:pPr algn="ctr"/>
            <a:r>
              <a:rPr lang="en-US" sz="2800" dirty="0">
                <a:latin typeface="Poppins" pitchFamily="2" charset="77"/>
                <a:cs typeface="Poppins" pitchFamily="2" charset="77"/>
              </a:rPr>
              <a:t># of </a:t>
            </a:r>
            <a:r>
              <a:rPr lang="en-US" sz="2800" b="1" i="1" dirty="0">
                <a:solidFill>
                  <a:schemeClr val="accent6">
                    <a:lumMod val="60000"/>
                    <a:lumOff val="40000"/>
                  </a:schemeClr>
                </a:solidFill>
                <a:latin typeface="Poppins" pitchFamily="2" charset="77"/>
                <a:cs typeface="Poppins" pitchFamily="2" charset="77"/>
              </a:rPr>
              <a:t>GreenSKUs</a:t>
            </a:r>
            <a:r>
              <a:rPr lang="en-US" sz="2800" dirty="0">
                <a:latin typeface="Poppins" pitchFamily="2" charset="77"/>
                <a:cs typeface="Poppins" pitchFamily="2" charset="77"/>
              </a:rPr>
              <a:t> in data center</a:t>
            </a:r>
          </a:p>
        </p:txBody>
      </p:sp>
      <p:cxnSp>
        <p:nvCxnSpPr>
          <p:cNvPr id="19" name="Straight Arrow Connector 18">
            <a:extLst>
              <a:ext uri="{FF2B5EF4-FFF2-40B4-BE49-F238E27FC236}">
                <a16:creationId xmlns:a16="http://schemas.microsoft.com/office/drawing/2014/main" id="{E2AEDBC7-3F13-D4CA-8866-9E6FB58DFE80}"/>
              </a:ext>
            </a:extLst>
          </p:cNvPr>
          <p:cNvCxnSpPr>
            <a:cxnSpLocks/>
          </p:cNvCxnSpPr>
          <p:nvPr/>
        </p:nvCxnSpPr>
        <p:spPr>
          <a:xfrm flipV="1">
            <a:off x="3289801" y="5768347"/>
            <a:ext cx="1" cy="452892"/>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578167DB-7E65-F8CB-BA0D-1FC964875085}"/>
              </a:ext>
            </a:extLst>
          </p:cNvPr>
          <p:cNvSpPr txBox="1"/>
          <p:nvPr/>
        </p:nvSpPr>
        <p:spPr>
          <a:xfrm>
            <a:off x="1842084" y="5800667"/>
            <a:ext cx="5946485" cy="338554"/>
          </a:xfrm>
          <a:prstGeom prst="rect">
            <a:avLst/>
          </a:prstGeom>
          <a:noFill/>
        </p:spPr>
        <p:txBody>
          <a:bodyPr wrap="square">
            <a:spAutoFit/>
          </a:bodyPr>
          <a:lstStyle/>
          <a:p>
            <a:pPr algn="ctr"/>
            <a:r>
              <a:rPr lang="en-US" sz="1600" b="1" dirty="0">
                <a:ln w="1270">
                  <a:solidFill>
                    <a:schemeClr val="accent6">
                      <a:lumMod val="50000"/>
                    </a:schemeClr>
                  </a:solidFill>
                  <a:prstDash val="solid"/>
                </a:ln>
                <a:solidFill>
                  <a:schemeClr val="accent6"/>
                </a:solidFill>
                <a:latin typeface="Poppins" pitchFamily="2" charset="77"/>
                <a:cs typeface="Poppins" pitchFamily="2" charset="77"/>
              </a:rPr>
              <a:t>GreenSKU Framework</a:t>
            </a:r>
          </a:p>
        </p:txBody>
      </p:sp>
      <p:cxnSp>
        <p:nvCxnSpPr>
          <p:cNvPr id="41" name="Straight Arrow Connector 40">
            <a:extLst>
              <a:ext uri="{FF2B5EF4-FFF2-40B4-BE49-F238E27FC236}">
                <a16:creationId xmlns:a16="http://schemas.microsoft.com/office/drawing/2014/main" id="{A6417204-3E98-94ED-D3B5-81B1EE4A2991}"/>
              </a:ext>
            </a:extLst>
          </p:cNvPr>
          <p:cNvCxnSpPr>
            <a:cxnSpLocks/>
            <a:endCxn id="21" idx="1"/>
          </p:cNvCxnSpPr>
          <p:nvPr/>
        </p:nvCxnSpPr>
        <p:spPr>
          <a:xfrm flipV="1">
            <a:off x="6046392" y="2011247"/>
            <a:ext cx="1701072" cy="3614"/>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22" name="Title 1">
            <a:extLst>
              <a:ext uri="{FF2B5EF4-FFF2-40B4-BE49-F238E27FC236}">
                <a16:creationId xmlns:a16="http://schemas.microsoft.com/office/drawing/2014/main" id="{D86AFBB9-D241-A58A-BD8D-41C84C77E55E}"/>
              </a:ext>
            </a:extLst>
          </p:cNvPr>
          <p:cNvSpPr>
            <a:spLocks noGrp="1"/>
          </p:cNvSpPr>
          <p:nvPr>
            <p:ph type="title"/>
          </p:nvPr>
        </p:nvSpPr>
        <p:spPr>
          <a:xfrm>
            <a:off x="508000" y="23241"/>
            <a:ext cx="11234688" cy="1325563"/>
          </a:xfrm>
        </p:spPr>
        <p:txBody>
          <a:bodyPr>
            <a:normAutofit/>
          </a:bodyPr>
          <a:lstStyle/>
          <a:p>
            <a:r>
              <a:rPr lang="en-US" sz="2800" dirty="0"/>
              <a:t>What is the framework’s high-level goal?</a:t>
            </a:r>
          </a:p>
        </p:txBody>
      </p:sp>
    </p:spTree>
    <p:extLst>
      <p:ext uri="{BB962C8B-B14F-4D97-AF65-F5344CB8AC3E}">
        <p14:creationId xmlns:p14="http://schemas.microsoft.com/office/powerpoint/2010/main" val="207806700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advTm="21671">
        <p159:morph option="byObject"/>
      </p:transition>
    </mc:Choice>
    <mc:Fallback xmlns="">
      <p:transition spd="slow" advTm="21671">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ounded Rectangle 22">
            <a:extLst>
              <a:ext uri="{FF2B5EF4-FFF2-40B4-BE49-F238E27FC236}">
                <a16:creationId xmlns:a16="http://schemas.microsoft.com/office/drawing/2014/main" id="{49EFD3C3-44A8-7B14-C54F-ECD729168E74}"/>
              </a:ext>
            </a:extLst>
          </p:cNvPr>
          <p:cNvSpPr/>
          <p:nvPr/>
        </p:nvSpPr>
        <p:spPr>
          <a:xfrm>
            <a:off x="45063" y="970798"/>
            <a:ext cx="6001329" cy="5120908"/>
          </a:xfrm>
          <a:prstGeom prst="roundRect">
            <a:avLst>
              <a:gd name="adj" fmla="val 0"/>
            </a:avLst>
          </a:prstGeom>
          <a:pattFill prst="pct40">
            <a:fgClr>
              <a:schemeClr val="tx2">
                <a:lumMod val="40000"/>
                <a:lumOff val="60000"/>
              </a:schemeClr>
            </a:fgClr>
            <a:bgClr>
              <a:schemeClr val="bg1"/>
            </a:bgClr>
          </a:pattFill>
          <a:ln w="28575">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4400" b="1" dirty="0">
              <a:ln w="22225">
                <a:solidFill>
                  <a:schemeClr val="accent6">
                    <a:lumMod val="50000"/>
                  </a:schemeClr>
                </a:solidFill>
                <a:prstDash val="solid"/>
              </a:ln>
              <a:solidFill>
                <a:schemeClr val="accent6"/>
              </a:solidFill>
            </a:endParaRPr>
          </a:p>
        </p:txBody>
      </p:sp>
      <p:sp>
        <p:nvSpPr>
          <p:cNvPr id="2061" name="Oval 2060">
            <a:extLst>
              <a:ext uri="{FF2B5EF4-FFF2-40B4-BE49-F238E27FC236}">
                <a16:creationId xmlns:a16="http://schemas.microsoft.com/office/drawing/2014/main" id="{7909E2DA-44B3-894F-817F-C10868AF238D}"/>
              </a:ext>
            </a:extLst>
          </p:cNvPr>
          <p:cNvSpPr/>
          <p:nvPr/>
        </p:nvSpPr>
        <p:spPr>
          <a:xfrm>
            <a:off x="5671411" y="3756022"/>
            <a:ext cx="64514" cy="67389"/>
          </a:xfrm>
          <a:prstGeom prst="ellipse">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65" name="Oval 2064">
            <a:extLst>
              <a:ext uri="{FF2B5EF4-FFF2-40B4-BE49-F238E27FC236}">
                <a16:creationId xmlns:a16="http://schemas.microsoft.com/office/drawing/2014/main" id="{1DEF910A-5A7F-C22C-FFD5-A6C43EA0CCA4}"/>
              </a:ext>
            </a:extLst>
          </p:cNvPr>
          <p:cNvSpPr/>
          <p:nvPr/>
        </p:nvSpPr>
        <p:spPr>
          <a:xfrm>
            <a:off x="5906576" y="2113567"/>
            <a:ext cx="64514" cy="67389"/>
          </a:xfrm>
          <a:prstGeom prst="ellipse">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66" name="Oval 2065">
            <a:extLst>
              <a:ext uri="{FF2B5EF4-FFF2-40B4-BE49-F238E27FC236}">
                <a16:creationId xmlns:a16="http://schemas.microsoft.com/office/drawing/2014/main" id="{7431E05B-E6D2-3D9A-840A-5C651BCD8B27}"/>
              </a:ext>
            </a:extLst>
          </p:cNvPr>
          <p:cNvSpPr/>
          <p:nvPr/>
        </p:nvSpPr>
        <p:spPr>
          <a:xfrm>
            <a:off x="5670781" y="3072194"/>
            <a:ext cx="64514" cy="67389"/>
          </a:xfrm>
          <a:prstGeom prst="ellipse">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A92119C-8870-2368-25E5-310E6D27CC44}"/>
              </a:ext>
            </a:extLst>
          </p:cNvPr>
          <p:cNvSpPr>
            <a:spLocks noGrp="1"/>
          </p:cNvSpPr>
          <p:nvPr>
            <p:ph type="title"/>
          </p:nvPr>
        </p:nvSpPr>
        <p:spPr>
          <a:xfrm>
            <a:off x="508000" y="23241"/>
            <a:ext cx="12068748" cy="1325563"/>
          </a:xfrm>
        </p:spPr>
        <p:txBody>
          <a:bodyPr>
            <a:normAutofit/>
          </a:bodyPr>
          <a:lstStyle/>
          <a:p>
            <a:r>
              <a:rPr lang="en-US" sz="2800" dirty="0"/>
              <a:t>How do we determine a </a:t>
            </a:r>
            <a:r>
              <a:rPr lang="en-US" sz="2800" b="1" dirty="0" err="1">
                <a:solidFill>
                  <a:schemeClr val="accent6"/>
                </a:solidFill>
              </a:rPr>
              <a:t>GreenSKU</a:t>
            </a:r>
            <a:r>
              <a:rPr lang="en-US" sz="2800" dirty="0" err="1"/>
              <a:t>’s</a:t>
            </a:r>
            <a:r>
              <a:rPr lang="en-US" sz="2800" dirty="0"/>
              <a:t> carbon savings?</a:t>
            </a:r>
          </a:p>
        </p:txBody>
      </p:sp>
      <p:sp>
        <p:nvSpPr>
          <p:cNvPr id="4" name="Slide Number Placeholder 3">
            <a:extLst>
              <a:ext uri="{FF2B5EF4-FFF2-40B4-BE49-F238E27FC236}">
                <a16:creationId xmlns:a16="http://schemas.microsoft.com/office/drawing/2014/main" id="{6A6D8302-4E05-DDAD-A534-DF5F98C23CA6}"/>
              </a:ext>
            </a:extLst>
          </p:cNvPr>
          <p:cNvSpPr>
            <a:spLocks noGrp="1"/>
          </p:cNvSpPr>
          <p:nvPr>
            <p:ph type="sldNum" sz="quarter" idx="12"/>
          </p:nvPr>
        </p:nvSpPr>
        <p:spPr>
          <a:xfrm>
            <a:off x="9124166" y="6431506"/>
            <a:ext cx="2743200" cy="365125"/>
          </a:xfrm>
        </p:spPr>
        <p:txBody>
          <a:bodyPr/>
          <a:lstStyle/>
          <a:p>
            <a:fld id="{CA5C1F0B-256B-3243-BFD0-E9259D5AEDE3}" type="slidenum">
              <a:rPr lang="en-US" smtClean="0"/>
              <a:t>13</a:t>
            </a:fld>
            <a:endParaRPr lang="en-US"/>
          </a:p>
        </p:txBody>
      </p:sp>
      <p:sp>
        <p:nvSpPr>
          <p:cNvPr id="12" name="Rectangle 11">
            <a:extLst>
              <a:ext uri="{FF2B5EF4-FFF2-40B4-BE49-F238E27FC236}">
                <a16:creationId xmlns:a16="http://schemas.microsoft.com/office/drawing/2014/main" id="{04999535-7ADD-D24A-0F6C-7DF2612F0914}"/>
              </a:ext>
            </a:extLst>
          </p:cNvPr>
          <p:cNvSpPr/>
          <p:nvPr/>
        </p:nvSpPr>
        <p:spPr>
          <a:xfrm>
            <a:off x="2057019" y="6221239"/>
            <a:ext cx="2465564" cy="562924"/>
          </a:xfrm>
          <a:prstGeom prst="rect">
            <a:avLst/>
          </a:prstGeom>
          <a:ln w="38100">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accent6">
                    <a:lumMod val="60000"/>
                    <a:lumOff val="40000"/>
                  </a:schemeClr>
                </a:solidFill>
                <a:latin typeface="Poppins" panose="00000500000000000000" pitchFamily="2" charset="0"/>
                <a:cs typeface="Poppins" panose="00000500000000000000" pitchFamily="2" charset="0"/>
              </a:rPr>
              <a:t>GreenSKU</a:t>
            </a:r>
            <a:r>
              <a:rPr lang="en-US" sz="2000" dirty="0">
                <a:latin typeface="Poppins" panose="00000500000000000000" pitchFamily="2" charset="0"/>
                <a:cs typeface="Poppins" panose="00000500000000000000" pitchFamily="2" charset="0"/>
              </a:rPr>
              <a:t> design</a:t>
            </a:r>
          </a:p>
        </p:txBody>
      </p:sp>
      <p:sp>
        <p:nvSpPr>
          <p:cNvPr id="2084" name="Rectangle 2083">
            <a:extLst>
              <a:ext uri="{FF2B5EF4-FFF2-40B4-BE49-F238E27FC236}">
                <a16:creationId xmlns:a16="http://schemas.microsoft.com/office/drawing/2014/main" id="{4C10E65F-AFAD-2A81-4C4E-2A238036ABF2}"/>
              </a:ext>
            </a:extLst>
          </p:cNvPr>
          <p:cNvSpPr/>
          <p:nvPr/>
        </p:nvSpPr>
        <p:spPr>
          <a:xfrm>
            <a:off x="7747462" y="5032256"/>
            <a:ext cx="3305911" cy="987602"/>
          </a:xfrm>
          <a:prstGeom prst="rect">
            <a:avLst/>
          </a:prstGeom>
          <a:solidFill>
            <a:schemeClr val="accent6"/>
          </a:solidFill>
          <a:ln w="38100">
            <a:solidFill>
              <a:schemeClr val="accent6">
                <a:lumMod val="50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latin typeface="Poppins" panose="00000500000000000000" pitchFamily="2" charset="0"/>
                <a:cs typeface="Poppins" panose="00000500000000000000" pitchFamily="2" charset="0"/>
              </a:rPr>
              <a:t>Data center carbon savings</a:t>
            </a:r>
          </a:p>
        </p:txBody>
      </p:sp>
      <p:sp>
        <p:nvSpPr>
          <p:cNvPr id="5" name="Rounded Rectangle 4">
            <a:extLst>
              <a:ext uri="{FF2B5EF4-FFF2-40B4-BE49-F238E27FC236}">
                <a16:creationId xmlns:a16="http://schemas.microsoft.com/office/drawing/2014/main" id="{163B83CB-309E-ACE4-EE84-89ABF8BFDA75}"/>
              </a:ext>
            </a:extLst>
          </p:cNvPr>
          <p:cNvSpPr/>
          <p:nvPr/>
        </p:nvSpPr>
        <p:spPr>
          <a:xfrm>
            <a:off x="1114669" y="4416977"/>
            <a:ext cx="4350265" cy="1351370"/>
          </a:xfrm>
          <a:prstGeom prst="roundRect">
            <a:avLst/>
          </a:prstGeom>
          <a:solidFill>
            <a:schemeClr val="accent1">
              <a:lumMod val="60000"/>
              <a:lumOff val="40000"/>
            </a:schemeClr>
          </a:solidFill>
          <a:ln w="28575">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Rounded Corners 5">
            <a:extLst>
              <a:ext uri="{FF2B5EF4-FFF2-40B4-BE49-F238E27FC236}">
                <a16:creationId xmlns:a16="http://schemas.microsoft.com/office/drawing/2014/main" id="{3BFF63B3-3752-5C20-C523-C9FA284D5291}"/>
              </a:ext>
            </a:extLst>
          </p:cNvPr>
          <p:cNvSpPr/>
          <p:nvPr/>
        </p:nvSpPr>
        <p:spPr>
          <a:xfrm>
            <a:off x="1230592" y="4587940"/>
            <a:ext cx="1986471" cy="1009445"/>
          </a:xfrm>
          <a:prstGeom prst="roundRect">
            <a:avLst/>
          </a:prstGeom>
          <a:noFill/>
          <a:ln w="38100">
            <a:solidFill>
              <a:schemeClr val="accent1">
                <a:lumMod val="50000"/>
              </a:schemeClr>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sz="1900" dirty="0">
                <a:solidFill>
                  <a:schemeClr val="tx1"/>
                </a:solidFill>
                <a:latin typeface="Poppins" panose="00000500000000000000" pitchFamily="2" charset="0"/>
                <a:cs typeface="Poppins" panose="00000500000000000000" pitchFamily="2" charset="0"/>
              </a:rPr>
              <a:t>Performance</a:t>
            </a:r>
          </a:p>
        </p:txBody>
      </p:sp>
      <p:pic>
        <p:nvPicPr>
          <p:cNvPr id="7" name="Graphic 6" descr="Gauge with solid fill">
            <a:extLst>
              <a:ext uri="{FF2B5EF4-FFF2-40B4-BE49-F238E27FC236}">
                <a16:creationId xmlns:a16="http://schemas.microsoft.com/office/drawing/2014/main" id="{124F89DC-A77E-539A-CD92-65B57A2E9F9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856211" y="4838710"/>
            <a:ext cx="735233" cy="735233"/>
          </a:xfrm>
          <a:prstGeom prst="rect">
            <a:avLst/>
          </a:prstGeom>
        </p:spPr>
      </p:pic>
      <p:sp>
        <p:nvSpPr>
          <p:cNvPr id="8" name="Rectangle: Rounded Corners 22">
            <a:extLst>
              <a:ext uri="{FF2B5EF4-FFF2-40B4-BE49-F238E27FC236}">
                <a16:creationId xmlns:a16="http://schemas.microsoft.com/office/drawing/2014/main" id="{FA4AB181-35DB-E1BD-AF64-495C3AA94A8C}"/>
              </a:ext>
            </a:extLst>
          </p:cNvPr>
          <p:cNvSpPr/>
          <p:nvPr/>
        </p:nvSpPr>
        <p:spPr>
          <a:xfrm>
            <a:off x="3362540" y="4583878"/>
            <a:ext cx="1984845" cy="1017568"/>
          </a:xfrm>
          <a:prstGeom prst="roundRect">
            <a:avLst/>
          </a:prstGeom>
          <a:noFill/>
          <a:ln w="38100">
            <a:solidFill>
              <a:schemeClr val="accent1">
                <a:lumMod val="50000"/>
              </a:schemeClr>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sz="1900" dirty="0">
                <a:solidFill>
                  <a:schemeClr val="tx1"/>
                </a:solidFill>
                <a:latin typeface="Poppins" panose="00000500000000000000" pitchFamily="2" charset="0"/>
                <a:cs typeface="Poppins" panose="00000500000000000000" pitchFamily="2" charset="0"/>
              </a:rPr>
              <a:t>Maintenance</a:t>
            </a:r>
          </a:p>
        </p:txBody>
      </p:sp>
      <p:pic>
        <p:nvPicPr>
          <p:cNvPr id="9" name="Graphic 8" descr="Warning with solid fill">
            <a:extLst>
              <a:ext uri="{FF2B5EF4-FFF2-40B4-BE49-F238E27FC236}">
                <a16:creationId xmlns:a16="http://schemas.microsoft.com/office/drawing/2014/main" id="{34D15473-5C53-AAB3-9D4A-3AAF55267855}"/>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104102" y="4961191"/>
            <a:ext cx="501720" cy="501720"/>
          </a:xfrm>
          <a:prstGeom prst="rect">
            <a:avLst/>
          </a:prstGeom>
        </p:spPr>
      </p:pic>
      <p:sp>
        <p:nvSpPr>
          <p:cNvPr id="10" name="Rounded Rectangle 9">
            <a:extLst>
              <a:ext uri="{FF2B5EF4-FFF2-40B4-BE49-F238E27FC236}">
                <a16:creationId xmlns:a16="http://schemas.microsoft.com/office/drawing/2014/main" id="{B58F6664-16E6-4AC7-1AFB-AFEDA0C9C69F}"/>
              </a:ext>
            </a:extLst>
          </p:cNvPr>
          <p:cNvSpPr/>
          <p:nvPr/>
        </p:nvSpPr>
        <p:spPr>
          <a:xfrm>
            <a:off x="629897" y="1057889"/>
            <a:ext cx="5328082" cy="1351370"/>
          </a:xfrm>
          <a:prstGeom prst="roundRect">
            <a:avLst/>
          </a:prstGeom>
          <a:solidFill>
            <a:schemeClr val="accent1">
              <a:lumMod val="60000"/>
              <a:lumOff val="40000"/>
            </a:schemeClr>
          </a:solidFill>
          <a:ln w="28575">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ounded Rectangle 10">
            <a:extLst>
              <a:ext uri="{FF2B5EF4-FFF2-40B4-BE49-F238E27FC236}">
                <a16:creationId xmlns:a16="http://schemas.microsoft.com/office/drawing/2014/main" id="{A0B0EBF3-CA6E-0453-8FFC-F8FCE157352B}"/>
              </a:ext>
            </a:extLst>
          </p:cNvPr>
          <p:cNvSpPr/>
          <p:nvPr/>
        </p:nvSpPr>
        <p:spPr>
          <a:xfrm>
            <a:off x="864082" y="2737433"/>
            <a:ext cx="4850624" cy="1351370"/>
          </a:xfrm>
          <a:prstGeom prst="roundRect">
            <a:avLst/>
          </a:prstGeom>
          <a:solidFill>
            <a:schemeClr val="accent1">
              <a:lumMod val="60000"/>
              <a:lumOff val="40000"/>
            </a:schemeClr>
          </a:solidFill>
          <a:ln w="28575">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Rounded Corners 9">
            <a:extLst>
              <a:ext uri="{FF2B5EF4-FFF2-40B4-BE49-F238E27FC236}">
                <a16:creationId xmlns:a16="http://schemas.microsoft.com/office/drawing/2014/main" id="{A3548E04-2807-64B8-9C5D-B2B2D580E0EA}"/>
              </a:ext>
            </a:extLst>
          </p:cNvPr>
          <p:cNvSpPr/>
          <p:nvPr/>
        </p:nvSpPr>
        <p:spPr>
          <a:xfrm>
            <a:off x="1233011" y="1197635"/>
            <a:ext cx="1981633" cy="1071879"/>
          </a:xfrm>
          <a:prstGeom prst="roundRect">
            <a:avLst/>
          </a:prstGeom>
          <a:noFill/>
          <a:ln w="38100">
            <a:solidFill>
              <a:schemeClr val="accent1">
                <a:lumMod val="50000"/>
              </a:schemeClr>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sz="1900" dirty="0">
                <a:solidFill>
                  <a:schemeClr val="tx1"/>
                </a:solidFill>
                <a:latin typeface="Poppins" pitchFamily="2" charset="77"/>
                <a:cs typeface="Poppins" pitchFamily="2" charset="77"/>
              </a:rPr>
              <a:t>Growth Buffer</a:t>
            </a:r>
          </a:p>
        </p:txBody>
      </p:sp>
      <p:sp>
        <p:nvSpPr>
          <p:cNvPr id="32" name="Rectangle: Rounded Corners 6">
            <a:extLst>
              <a:ext uri="{FF2B5EF4-FFF2-40B4-BE49-F238E27FC236}">
                <a16:creationId xmlns:a16="http://schemas.microsoft.com/office/drawing/2014/main" id="{1AECBD97-18F8-F217-5D7F-A46FD389769A}"/>
              </a:ext>
            </a:extLst>
          </p:cNvPr>
          <p:cNvSpPr/>
          <p:nvPr/>
        </p:nvSpPr>
        <p:spPr>
          <a:xfrm>
            <a:off x="1232749" y="2877178"/>
            <a:ext cx="1982156" cy="1071880"/>
          </a:xfrm>
          <a:prstGeom prst="roundRect">
            <a:avLst/>
          </a:prstGeom>
          <a:noFill/>
          <a:ln w="38100">
            <a:solidFill>
              <a:schemeClr val="accent1">
                <a:lumMod val="50000"/>
              </a:schemeClr>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sz="1900" dirty="0">
                <a:solidFill>
                  <a:schemeClr val="tx1"/>
                </a:solidFill>
                <a:latin typeface="Poppins" pitchFamily="2" charset="77"/>
                <a:cs typeface="Poppins" pitchFamily="2" charset="77"/>
              </a:rPr>
              <a:t>Adoption</a:t>
            </a:r>
          </a:p>
          <a:p>
            <a:pPr algn="r"/>
            <a:endParaRPr lang="en-US" sz="1900" dirty="0">
              <a:solidFill>
                <a:schemeClr val="tx1"/>
              </a:solidFill>
              <a:latin typeface="Poppins" pitchFamily="2" charset="77"/>
              <a:cs typeface="Poppins" pitchFamily="2" charset="77"/>
            </a:endParaRPr>
          </a:p>
        </p:txBody>
      </p:sp>
      <p:grpSp>
        <p:nvGrpSpPr>
          <p:cNvPr id="18" name="Group 17">
            <a:extLst>
              <a:ext uri="{FF2B5EF4-FFF2-40B4-BE49-F238E27FC236}">
                <a16:creationId xmlns:a16="http://schemas.microsoft.com/office/drawing/2014/main" id="{92E64B5D-27F3-1AEC-EC88-DD2257EDF2FD}"/>
              </a:ext>
            </a:extLst>
          </p:cNvPr>
          <p:cNvGrpSpPr/>
          <p:nvPr/>
        </p:nvGrpSpPr>
        <p:grpSpPr>
          <a:xfrm>
            <a:off x="1811104" y="3260121"/>
            <a:ext cx="825446" cy="632471"/>
            <a:chOff x="2107707" y="3401478"/>
            <a:chExt cx="825446" cy="632471"/>
          </a:xfrm>
        </p:grpSpPr>
        <p:pic>
          <p:nvPicPr>
            <p:cNvPr id="33" name="Graphic 32" descr="Programmer female with solid fill">
              <a:extLst>
                <a:ext uri="{FF2B5EF4-FFF2-40B4-BE49-F238E27FC236}">
                  <a16:creationId xmlns:a16="http://schemas.microsoft.com/office/drawing/2014/main" id="{0EDE0E44-5E68-BE48-D6C7-2A3F4296A5A5}"/>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300682" y="3401478"/>
              <a:ext cx="632471" cy="632471"/>
            </a:xfrm>
            <a:prstGeom prst="rect">
              <a:avLst/>
            </a:prstGeom>
          </p:spPr>
        </p:pic>
        <p:pic>
          <p:nvPicPr>
            <p:cNvPr id="34" name="Graphic 33" descr="Thumbs up sign with solid fill">
              <a:extLst>
                <a:ext uri="{FF2B5EF4-FFF2-40B4-BE49-F238E27FC236}">
                  <a16:creationId xmlns:a16="http://schemas.microsoft.com/office/drawing/2014/main" id="{8010501F-B0D0-36E2-9AD5-F1BAC179421A}"/>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2107707" y="3433888"/>
              <a:ext cx="254118" cy="254118"/>
            </a:xfrm>
            <a:prstGeom prst="rect">
              <a:avLst/>
            </a:prstGeom>
          </p:spPr>
        </p:pic>
        <p:pic>
          <p:nvPicPr>
            <p:cNvPr id="35" name="Graphic 34" descr="Thumbs Down with solid fill">
              <a:extLst>
                <a:ext uri="{FF2B5EF4-FFF2-40B4-BE49-F238E27FC236}">
                  <a16:creationId xmlns:a16="http://schemas.microsoft.com/office/drawing/2014/main" id="{4FD4D731-33FF-CA57-58B4-B53FC5187AB8}"/>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2108034" y="3717541"/>
              <a:ext cx="254118" cy="254118"/>
            </a:xfrm>
            <a:prstGeom prst="rect">
              <a:avLst/>
            </a:prstGeom>
          </p:spPr>
        </p:pic>
      </p:grpSp>
      <p:sp>
        <p:nvSpPr>
          <p:cNvPr id="37" name="Rectangle: Rounded Corners 7">
            <a:extLst>
              <a:ext uri="{FF2B5EF4-FFF2-40B4-BE49-F238E27FC236}">
                <a16:creationId xmlns:a16="http://schemas.microsoft.com/office/drawing/2014/main" id="{AD9BC03F-CB10-6D38-93CD-A0B41CBB972B}"/>
              </a:ext>
            </a:extLst>
          </p:cNvPr>
          <p:cNvSpPr/>
          <p:nvPr/>
        </p:nvSpPr>
        <p:spPr>
          <a:xfrm>
            <a:off x="3363884" y="2877178"/>
            <a:ext cx="1982156" cy="1071880"/>
          </a:xfrm>
          <a:prstGeom prst="roundRect">
            <a:avLst/>
          </a:prstGeom>
          <a:noFill/>
          <a:ln w="38100">
            <a:solidFill>
              <a:schemeClr val="accent1">
                <a:lumMod val="50000"/>
              </a:schemeClr>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sz="1900" dirty="0">
                <a:solidFill>
                  <a:schemeClr val="tx1"/>
                </a:solidFill>
                <a:latin typeface="Poppins" pitchFamily="2" charset="77"/>
                <a:cs typeface="Poppins" pitchFamily="2" charset="77"/>
              </a:rPr>
              <a:t>VM Allocation</a:t>
            </a:r>
          </a:p>
          <a:p>
            <a:pPr algn="r"/>
            <a:endParaRPr lang="en-US" sz="1900" dirty="0">
              <a:solidFill>
                <a:schemeClr val="tx1"/>
              </a:solidFill>
              <a:latin typeface="Poppins" pitchFamily="2" charset="77"/>
              <a:cs typeface="Poppins" pitchFamily="2" charset="77"/>
            </a:endParaRPr>
          </a:p>
        </p:txBody>
      </p:sp>
      <p:sp>
        <p:nvSpPr>
          <p:cNvPr id="38" name="Rectangle: Rounded Corners 8">
            <a:extLst>
              <a:ext uri="{FF2B5EF4-FFF2-40B4-BE49-F238E27FC236}">
                <a16:creationId xmlns:a16="http://schemas.microsoft.com/office/drawing/2014/main" id="{CCB32C3B-44B8-9114-40C4-BA118D2C7A7A}"/>
              </a:ext>
            </a:extLst>
          </p:cNvPr>
          <p:cNvSpPr/>
          <p:nvPr/>
        </p:nvSpPr>
        <p:spPr>
          <a:xfrm>
            <a:off x="3373232" y="1189360"/>
            <a:ext cx="1963460" cy="1088428"/>
          </a:xfrm>
          <a:prstGeom prst="roundRect">
            <a:avLst/>
          </a:prstGeom>
          <a:noFill/>
          <a:ln w="38100">
            <a:solidFill>
              <a:schemeClr val="accent1">
                <a:lumMod val="50000"/>
              </a:schemeClr>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sz="1900" dirty="0">
                <a:solidFill>
                  <a:schemeClr val="tx1"/>
                </a:solidFill>
                <a:latin typeface="Poppins" pitchFamily="2" charset="77"/>
                <a:cs typeface="Poppins" pitchFamily="2" charset="77"/>
              </a:rPr>
              <a:t>Cluster Sizing</a:t>
            </a:r>
          </a:p>
          <a:p>
            <a:pPr algn="ctr"/>
            <a:endParaRPr lang="en-US" sz="1900" dirty="0">
              <a:solidFill>
                <a:schemeClr val="tx1"/>
              </a:solidFill>
              <a:latin typeface="Poppins" pitchFamily="2" charset="77"/>
              <a:cs typeface="Poppins" pitchFamily="2" charset="77"/>
            </a:endParaRPr>
          </a:p>
        </p:txBody>
      </p:sp>
      <p:pic>
        <p:nvPicPr>
          <p:cNvPr id="39" name="Graphic 38" descr="Packing Box Open with solid fill">
            <a:extLst>
              <a:ext uri="{FF2B5EF4-FFF2-40B4-BE49-F238E27FC236}">
                <a16:creationId xmlns:a16="http://schemas.microsoft.com/office/drawing/2014/main" id="{C1CA637E-B51A-E94F-9808-5BB521342DCB}"/>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4059781" y="3291153"/>
            <a:ext cx="590362" cy="590362"/>
          </a:xfrm>
          <a:prstGeom prst="rect">
            <a:avLst/>
          </a:prstGeom>
        </p:spPr>
      </p:pic>
      <p:pic>
        <p:nvPicPr>
          <p:cNvPr id="40" name="Graphic 39" descr="Decision chart with solid fill">
            <a:extLst>
              <a:ext uri="{FF2B5EF4-FFF2-40B4-BE49-F238E27FC236}">
                <a16:creationId xmlns:a16="http://schemas.microsoft.com/office/drawing/2014/main" id="{B6332AAA-6B9F-C5AD-0C95-F269B5E86B7F}"/>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4078628" y="1632520"/>
            <a:ext cx="552669" cy="552669"/>
          </a:xfrm>
          <a:prstGeom prst="rect">
            <a:avLst/>
          </a:prstGeom>
        </p:spPr>
      </p:pic>
      <p:pic>
        <p:nvPicPr>
          <p:cNvPr id="45" name="Picture 44" descr="A black and white outline of a computer server&#10;&#10;Description automatically generated">
            <a:extLst>
              <a:ext uri="{FF2B5EF4-FFF2-40B4-BE49-F238E27FC236}">
                <a16:creationId xmlns:a16="http://schemas.microsoft.com/office/drawing/2014/main" id="{9E91ABF2-C9FE-95C2-6C57-E7D0942E0691}"/>
              </a:ext>
            </a:extLst>
          </p:cNvPr>
          <p:cNvPicPr>
            <a:picLocks noChangeAspect="1"/>
          </p:cNvPicPr>
          <p:nvPr/>
        </p:nvPicPr>
        <p:blipFill>
          <a:blip r:embed="rId18"/>
          <a:stretch>
            <a:fillRect/>
          </a:stretch>
        </p:blipFill>
        <p:spPr>
          <a:xfrm>
            <a:off x="55483" y="3095744"/>
            <a:ext cx="1179146" cy="958201"/>
          </a:xfrm>
          <a:prstGeom prst="rect">
            <a:avLst/>
          </a:prstGeom>
        </p:spPr>
      </p:pic>
      <p:pic>
        <p:nvPicPr>
          <p:cNvPr id="47" name="Graphic 46" descr="Server with solid fill">
            <a:extLst>
              <a:ext uri="{FF2B5EF4-FFF2-40B4-BE49-F238E27FC236}">
                <a16:creationId xmlns:a16="http://schemas.microsoft.com/office/drawing/2014/main" id="{A7375A11-A244-B162-DE46-15D7615A0D53}"/>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55483" y="4833256"/>
            <a:ext cx="914400" cy="914400"/>
          </a:xfrm>
          <a:prstGeom prst="rect">
            <a:avLst/>
          </a:prstGeom>
        </p:spPr>
      </p:pic>
      <p:pic>
        <p:nvPicPr>
          <p:cNvPr id="2052" name="Picture 4" descr="Free Data center Icon - Download in Line Style">
            <a:extLst>
              <a:ext uri="{FF2B5EF4-FFF2-40B4-BE49-F238E27FC236}">
                <a16:creationId xmlns:a16="http://schemas.microsoft.com/office/drawing/2014/main" id="{ACAAA215-FBF1-B147-A235-3AA08AD0432F}"/>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55483" y="1336224"/>
            <a:ext cx="996587" cy="996587"/>
          </a:xfrm>
          <a:prstGeom prst="rect">
            <a:avLst/>
          </a:prstGeom>
          <a:noFill/>
          <a:extLst>
            <a:ext uri="{909E8E84-426E-40DD-AFC4-6F175D3DCCD1}">
              <a14:hiddenFill xmlns:a14="http://schemas.microsoft.com/office/drawing/2010/main">
                <a:solidFill>
                  <a:srgbClr val="FFFFFF"/>
                </a:solidFill>
              </a14:hiddenFill>
            </a:ext>
          </a:extLst>
        </p:spPr>
      </p:pic>
      <p:sp>
        <p:nvSpPr>
          <p:cNvPr id="55" name="TextBox 54">
            <a:extLst>
              <a:ext uri="{FF2B5EF4-FFF2-40B4-BE49-F238E27FC236}">
                <a16:creationId xmlns:a16="http://schemas.microsoft.com/office/drawing/2014/main" id="{229DF85E-FDA9-60AB-1CDB-E607311680BD}"/>
              </a:ext>
            </a:extLst>
          </p:cNvPr>
          <p:cNvSpPr txBox="1"/>
          <p:nvPr/>
        </p:nvSpPr>
        <p:spPr>
          <a:xfrm>
            <a:off x="-10038" y="5753152"/>
            <a:ext cx="1409360" cy="338554"/>
          </a:xfrm>
          <a:prstGeom prst="rect">
            <a:avLst/>
          </a:prstGeom>
          <a:noFill/>
        </p:spPr>
        <p:txBody>
          <a:bodyPr wrap="none" rtlCol="0">
            <a:spAutoFit/>
          </a:bodyPr>
          <a:lstStyle/>
          <a:p>
            <a:r>
              <a:rPr lang="en-US" sz="1600" dirty="0">
                <a:latin typeface="Poppins" pitchFamily="2" charset="77"/>
                <a:cs typeface="Poppins" pitchFamily="2" charset="77"/>
              </a:rPr>
              <a:t>Server-level</a:t>
            </a:r>
          </a:p>
        </p:txBody>
      </p:sp>
      <p:sp>
        <p:nvSpPr>
          <p:cNvPr id="56" name="TextBox 55">
            <a:extLst>
              <a:ext uri="{FF2B5EF4-FFF2-40B4-BE49-F238E27FC236}">
                <a16:creationId xmlns:a16="http://schemas.microsoft.com/office/drawing/2014/main" id="{D743C349-9577-6B20-9969-55E5EB04B3C7}"/>
              </a:ext>
            </a:extLst>
          </p:cNvPr>
          <p:cNvSpPr txBox="1"/>
          <p:nvPr/>
        </p:nvSpPr>
        <p:spPr>
          <a:xfrm>
            <a:off x="-10038" y="4087698"/>
            <a:ext cx="1492716" cy="338554"/>
          </a:xfrm>
          <a:prstGeom prst="rect">
            <a:avLst/>
          </a:prstGeom>
          <a:noFill/>
        </p:spPr>
        <p:txBody>
          <a:bodyPr wrap="none" rtlCol="0">
            <a:spAutoFit/>
          </a:bodyPr>
          <a:lstStyle/>
          <a:p>
            <a:r>
              <a:rPr lang="en-US" sz="1600" dirty="0">
                <a:latin typeface="Poppins" pitchFamily="2" charset="77"/>
                <a:cs typeface="Poppins" pitchFamily="2" charset="77"/>
              </a:rPr>
              <a:t>Cluster-level</a:t>
            </a:r>
          </a:p>
        </p:txBody>
      </p:sp>
      <p:sp>
        <p:nvSpPr>
          <p:cNvPr id="57" name="TextBox 56">
            <a:extLst>
              <a:ext uri="{FF2B5EF4-FFF2-40B4-BE49-F238E27FC236}">
                <a16:creationId xmlns:a16="http://schemas.microsoft.com/office/drawing/2014/main" id="{FF8895B5-A015-6CBB-C092-A9834B903F66}"/>
              </a:ext>
            </a:extLst>
          </p:cNvPr>
          <p:cNvSpPr txBox="1"/>
          <p:nvPr/>
        </p:nvSpPr>
        <p:spPr>
          <a:xfrm>
            <a:off x="-10038" y="2386512"/>
            <a:ext cx="1981633" cy="338554"/>
          </a:xfrm>
          <a:prstGeom prst="rect">
            <a:avLst/>
          </a:prstGeom>
          <a:noFill/>
        </p:spPr>
        <p:txBody>
          <a:bodyPr wrap="none" rtlCol="0">
            <a:spAutoFit/>
          </a:bodyPr>
          <a:lstStyle/>
          <a:p>
            <a:r>
              <a:rPr lang="en-US" sz="1600" dirty="0">
                <a:latin typeface="Poppins" pitchFamily="2" charset="77"/>
                <a:cs typeface="Poppins" pitchFamily="2" charset="77"/>
              </a:rPr>
              <a:t>Data center-level</a:t>
            </a:r>
          </a:p>
        </p:txBody>
      </p:sp>
      <p:pic>
        <p:nvPicPr>
          <p:cNvPr id="16" name="Graphic 15" descr="Upward trend with solid fill">
            <a:extLst>
              <a:ext uri="{FF2B5EF4-FFF2-40B4-BE49-F238E27FC236}">
                <a16:creationId xmlns:a16="http://schemas.microsoft.com/office/drawing/2014/main" id="{301A12C4-2CD1-51D0-C872-851097960619}"/>
              </a:ext>
            </a:extLst>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1911979" y="1559229"/>
            <a:ext cx="623696" cy="623696"/>
          </a:xfrm>
          <a:prstGeom prst="rect">
            <a:avLst/>
          </a:prstGeom>
        </p:spPr>
      </p:pic>
      <p:sp>
        <p:nvSpPr>
          <p:cNvPr id="21" name="Rectangle 20">
            <a:extLst>
              <a:ext uri="{FF2B5EF4-FFF2-40B4-BE49-F238E27FC236}">
                <a16:creationId xmlns:a16="http://schemas.microsoft.com/office/drawing/2014/main" id="{3A7568C7-E922-C1C2-45CF-086546127405}"/>
              </a:ext>
            </a:extLst>
          </p:cNvPr>
          <p:cNvSpPr/>
          <p:nvPr/>
        </p:nvSpPr>
        <p:spPr>
          <a:xfrm>
            <a:off x="7747464" y="1517445"/>
            <a:ext cx="3305909" cy="987603"/>
          </a:xfrm>
          <a:prstGeom prst="rect">
            <a:avLst/>
          </a:prstGeom>
          <a:ln w="38100">
            <a:noFill/>
            <a:prstDash val="dash"/>
          </a:ln>
        </p:spPr>
        <p:style>
          <a:lnRef idx="2">
            <a:schemeClr val="accent1">
              <a:shade val="15000"/>
            </a:schemeClr>
          </a:lnRef>
          <a:fillRef idx="1">
            <a:schemeClr val="accent1"/>
          </a:fillRef>
          <a:effectRef idx="0">
            <a:schemeClr val="accent1"/>
          </a:effectRef>
          <a:fontRef idx="minor">
            <a:schemeClr val="lt1"/>
          </a:fontRef>
        </p:style>
        <p:txBody>
          <a:bodyPr lIns="91440" rIns="91440" rtlCol="0" anchor="ctr"/>
          <a:lstStyle/>
          <a:p>
            <a:pPr algn="ctr"/>
            <a:r>
              <a:rPr lang="en-US" sz="2800" dirty="0">
                <a:latin typeface="Poppins" pitchFamily="2" charset="77"/>
                <a:cs typeface="Poppins" pitchFamily="2" charset="77"/>
              </a:rPr>
              <a:t># of </a:t>
            </a:r>
            <a:r>
              <a:rPr lang="en-US" sz="2800" b="1" i="1" dirty="0">
                <a:solidFill>
                  <a:schemeClr val="accent6">
                    <a:lumMod val="60000"/>
                    <a:lumOff val="40000"/>
                  </a:schemeClr>
                </a:solidFill>
                <a:latin typeface="Poppins" pitchFamily="2" charset="77"/>
                <a:cs typeface="Poppins" pitchFamily="2" charset="77"/>
              </a:rPr>
              <a:t>GreenSKUs</a:t>
            </a:r>
            <a:r>
              <a:rPr lang="en-US" sz="2800" dirty="0">
                <a:latin typeface="Poppins" pitchFamily="2" charset="77"/>
                <a:cs typeface="Poppins" pitchFamily="2" charset="77"/>
              </a:rPr>
              <a:t> in data center</a:t>
            </a:r>
          </a:p>
        </p:txBody>
      </p:sp>
      <p:cxnSp>
        <p:nvCxnSpPr>
          <p:cNvPr id="19" name="Straight Arrow Connector 18">
            <a:extLst>
              <a:ext uri="{FF2B5EF4-FFF2-40B4-BE49-F238E27FC236}">
                <a16:creationId xmlns:a16="http://schemas.microsoft.com/office/drawing/2014/main" id="{E2AEDBC7-3F13-D4CA-8866-9E6FB58DFE80}"/>
              </a:ext>
            </a:extLst>
          </p:cNvPr>
          <p:cNvCxnSpPr>
            <a:cxnSpLocks/>
          </p:cNvCxnSpPr>
          <p:nvPr/>
        </p:nvCxnSpPr>
        <p:spPr>
          <a:xfrm flipV="1">
            <a:off x="3289801" y="5768347"/>
            <a:ext cx="1" cy="452892"/>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578167DB-7E65-F8CB-BA0D-1FC964875085}"/>
              </a:ext>
            </a:extLst>
          </p:cNvPr>
          <p:cNvSpPr txBox="1"/>
          <p:nvPr/>
        </p:nvSpPr>
        <p:spPr>
          <a:xfrm>
            <a:off x="1842084" y="5800667"/>
            <a:ext cx="5946485" cy="338554"/>
          </a:xfrm>
          <a:prstGeom prst="rect">
            <a:avLst/>
          </a:prstGeom>
          <a:noFill/>
        </p:spPr>
        <p:txBody>
          <a:bodyPr wrap="square">
            <a:spAutoFit/>
          </a:bodyPr>
          <a:lstStyle/>
          <a:p>
            <a:pPr algn="ctr"/>
            <a:r>
              <a:rPr lang="en-US" sz="1600" b="1" dirty="0">
                <a:ln w="1270">
                  <a:solidFill>
                    <a:schemeClr val="accent6">
                      <a:lumMod val="50000"/>
                    </a:schemeClr>
                  </a:solidFill>
                  <a:prstDash val="solid"/>
                </a:ln>
                <a:solidFill>
                  <a:schemeClr val="accent6"/>
                </a:solidFill>
                <a:latin typeface="Poppins" pitchFamily="2" charset="77"/>
                <a:cs typeface="Poppins" pitchFamily="2" charset="77"/>
              </a:rPr>
              <a:t>GreenSKU Framework</a:t>
            </a:r>
          </a:p>
        </p:txBody>
      </p:sp>
      <p:cxnSp>
        <p:nvCxnSpPr>
          <p:cNvPr id="41" name="Straight Arrow Connector 40">
            <a:extLst>
              <a:ext uri="{FF2B5EF4-FFF2-40B4-BE49-F238E27FC236}">
                <a16:creationId xmlns:a16="http://schemas.microsoft.com/office/drawing/2014/main" id="{A6417204-3E98-94ED-D3B5-81B1EE4A2991}"/>
              </a:ext>
            </a:extLst>
          </p:cNvPr>
          <p:cNvCxnSpPr>
            <a:cxnSpLocks/>
            <a:endCxn id="21" idx="1"/>
          </p:cNvCxnSpPr>
          <p:nvPr/>
        </p:nvCxnSpPr>
        <p:spPr>
          <a:xfrm flipV="1">
            <a:off x="6046392" y="2011247"/>
            <a:ext cx="1701072" cy="3614"/>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grpSp>
        <p:nvGrpSpPr>
          <p:cNvPr id="15" name="Group 14">
            <a:extLst>
              <a:ext uri="{FF2B5EF4-FFF2-40B4-BE49-F238E27FC236}">
                <a16:creationId xmlns:a16="http://schemas.microsoft.com/office/drawing/2014/main" id="{A9FAB38A-2452-901B-AF5F-7E2735F9657F}"/>
              </a:ext>
            </a:extLst>
          </p:cNvPr>
          <p:cNvGrpSpPr/>
          <p:nvPr/>
        </p:nvGrpSpPr>
        <p:grpSpPr>
          <a:xfrm>
            <a:off x="7858702" y="3105870"/>
            <a:ext cx="3083430" cy="1325563"/>
            <a:chOff x="6262448" y="4825730"/>
            <a:chExt cx="2226189" cy="957036"/>
          </a:xfrm>
        </p:grpSpPr>
        <p:sp>
          <p:nvSpPr>
            <p:cNvPr id="24" name="Rectangle: Rounded Corners 22">
              <a:extLst>
                <a:ext uri="{FF2B5EF4-FFF2-40B4-BE49-F238E27FC236}">
                  <a16:creationId xmlns:a16="http://schemas.microsoft.com/office/drawing/2014/main" id="{B0687390-69F0-C1D3-18C7-38E801DD41E0}"/>
                </a:ext>
              </a:extLst>
            </p:cNvPr>
            <p:cNvSpPr/>
            <p:nvPr/>
          </p:nvSpPr>
          <p:spPr>
            <a:xfrm>
              <a:off x="6262448" y="4825730"/>
              <a:ext cx="2226189" cy="957036"/>
            </a:xfrm>
            <a:prstGeom prst="roundRect">
              <a:avLst/>
            </a:prstGeom>
            <a:solidFill>
              <a:schemeClr val="accent3">
                <a:lumMod val="20000"/>
                <a:lumOff val="80000"/>
              </a:schemeClr>
            </a:solidFill>
            <a:ln w="38100">
              <a:solidFill>
                <a:schemeClr val="tx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sz="2400" dirty="0">
                  <a:solidFill>
                    <a:schemeClr val="tx1"/>
                  </a:solidFill>
                  <a:latin typeface="Poppins" panose="00000500000000000000" pitchFamily="2" charset="0"/>
                  <a:cs typeface="Poppins" panose="00000500000000000000" pitchFamily="2" charset="0"/>
                </a:rPr>
                <a:t>Carbon Model</a:t>
              </a:r>
            </a:p>
          </p:txBody>
        </p:sp>
        <p:grpSp>
          <p:nvGrpSpPr>
            <p:cNvPr id="25" name="Group 24">
              <a:extLst>
                <a:ext uri="{FF2B5EF4-FFF2-40B4-BE49-F238E27FC236}">
                  <a16:creationId xmlns:a16="http://schemas.microsoft.com/office/drawing/2014/main" id="{6649011B-7BE3-A6DC-3F7B-404EA7FB18F1}"/>
                </a:ext>
              </a:extLst>
            </p:cNvPr>
            <p:cNvGrpSpPr/>
            <p:nvPr/>
          </p:nvGrpSpPr>
          <p:grpSpPr>
            <a:xfrm>
              <a:off x="6945281" y="5180766"/>
              <a:ext cx="860522" cy="525986"/>
              <a:chOff x="11126864" y="4893661"/>
              <a:chExt cx="860522" cy="525986"/>
            </a:xfrm>
          </p:grpSpPr>
          <p:pic>
            <p:nvPicPr>
              <p:cNvPr id="26" name="Graphic 25" descr="Power Plant with solid fill">
                <a:extLst>
                  <a:ext uri="{FF2B5EF4-FFF2-40B4-BE49-F238E27FC236}">
                    <a16:creationId xmlns:a16="http://schemas.microsoft.com/office/drawing/2014/main" id="{BB5F7BB5-9E9B-C468-1E49-97886CCA3D68}"/>
                  </a:ext>
                </a:extLst>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11461652" y="4893913"/>
                <a:ext cx="525734" cy="525734"/>
              </a:xfrm>
              <a:prstGeom prst="rect">
                <a:avLst/>
              </a:prstGeom>
            </p:spPr>
          </p:pic>
          <p:pic>
            <p:nvPicPr>
              <p:cNvPr id="28" name="Graphic 27" descr="Ruler with solid fill">
                <a:extLst>
                  <a:ext uri="{FF2B5EF4-FFF2-40B4-BE49-F238E27FC236}">
                    <a16:creationId xmlns:a16="http://schemas.microsoft.com/office/drawing/2014/main" id="{176D3099-6175-17BE-BB48-2DE6580533C1}"/>
                  </a:ext>
                </a:extLst>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11126864" y="4893661"/>
                <a:ext cx="514621" cy="514621"/>
              </a:xfrm>
              <a:prstGeom prst="rect">
                <a:avLst/>
              </a:prstGeom>
            </p:spPr>
          </p:pic>
        </p:grpSp>
      </p:grpSp>
      <p:cxnSp>
        <p:nvCxnSpPr>
          <p:cNvPr id="29" name="Straight Arrow Connector 28">
            <a:extLst>
              <a:ext uri="{FF2B5EF4-FFF2-40B4-BE49-F238E27FC236}">
                <a16:creationId xmlns:a16="http://schemas.microsoft.com/office/drawing/2014/main" id="{E29BDEDE-E425-ECB4-F5C8-8B7DFFB8E37D}"/>
              </a:ext>
            </a:extLst>
          </p:cNvPr>
          <p:cNvCxnSpPr>
            <a:cxnSpLocks/>
            <a:stCxn id="21" idx="2"/>
            <a:endCxn id="24" idx="0"/>
          </p:cNvCxnSpPr>
          <p:nvPr/>
        </p:nvCxnSpPr>
        <p:spPr>
          <a:xfrm flipH="1">
            <a:off x="9400417" y="2505048"/>
            <a:ext cx="2" cy="600822"/>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C5EA1C18-05CA-BB14-AB6A-9362078694E7}"/>
              </a:ext>
            </a:extLst>
          </p:cNvPr>
          <p:cNvCxnSpPr>
            <a:cxnSpLocks/>
            <a:stCxn id="24" idx="2"/>
            <a:endCxn id="2084" idx="0"/>
          </p:cNvCxnSpPr>
          <p:nvPr/>
        </p:nvCxnSpPr>
        <p:spPr>
          <a:xfrm>
            <a:off x="9400417" y="4431433"/>
            <a:ext cx="1" cy="600823"/>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953968780"/>
      </p:ext>
    </p:extLst>
  </p:cSld>
  <p:clrMapOvr>
    <a:masterClrMapping/>
  </p:clrMapOvr>
  <mc:AlternateContent xmlns:mc="http://schemas.openxmlformats.org/markup-compatibility/2006" xmlns:p14="http://schemas.microsoft.com/office/powerpoint/2010/main">
    <mc:Choice Requires="p14">
      <p:transition spd="med" p14:dur="700" advTm="17115">
        <p:fade/>
      </p:transition>
    </mc:Choice>
    <mc:Fallback xmlns="">
      <p:transition spd="med" advTm="17115">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84"/>
                                        </p:tgtEl>
                                        <p:attrNameLst>
                                          <p:attrName>style.visibility</p:attrName>
                                        </p:attrNameLst>
                                      </p:cBhvr>
                                      <p:to>
                                        <p:strVal val="visible"/>
                                      </p:to>
                                    </p:set>
                                    <p:animEffect transition="in" filter="fade">
                                      <p:cBhvr>
                                        <p:cTn id="7" dur="500"/>
                                        <p:tgtEl>
                                          <p:spTgt spid="2084"/>
                                        </p:tgtEl>
                                      </p:cBhvr>
                                    </p:animEffect>
                                  </p:childTnLst>
                                </p:cTn>
                              </p:par>
                              <p:par>
                                <p:cTn id="8" presetID="10" presetClass="entr" presetSubtype="0" fill="hold" nodeType="withEffect">
                                  <p:stCondLst>
                                    <p:cond delay="0"/>
                                  </p:stCondLst>
                                  <p:childTnLst>
                                    <p:set>
                                      <p:cBhvr>
                                        <p:cTn id="9" dur="1" fill="hold">
                                          <p:stCondLst>
                                            <p:cond delay="0"/>
                                          </p:stCondLst>
                                        </p:cTn>
                                        <p:tgtEl>
                                          <p:spTgt spid="44"/>
                                        </p:tgtEl>
                                        <p:attrNameLst>
                                          <p:attrName>style.visibility</p:attrName>
                                        </p:attrNameLst>
                                      </p:cBhvr>
                                      <p:to>
                                        <p:strVal val="visible"/>
                                      </p:to>
                                    </p:set>
                                    <p:animEffect transition="in" filter="fade">
                                      <p:cBhvr>
                                        <p:cTn id="10"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8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ounded Rectangle 22">
            <a:extLst>
              <a:ext uri="{FF2B5EF4-FFF2-40B4-BE49-F238E27FC236}">
                <a16:creationId xmlns:a16="http://schemas.microsoft.com/office/drawing/2014/main" id="{49EFD3C3-44A8-7B14-C54F-ECD729168E74}"/>
              </a:ext>
            </a:extLst>
          </p:cNvPr>
          <p:cNvSpPr/>
          <p:nvPr/>
        </p:nvSpPr>
        <p:spPr>
          <a:xfrm>
            <a:off x="45063" y="970798"/>
            <a:ext cx="6001329" cy="5120908"/>
          </a:xfrm>
          <a:prstGeom prst="roundRect">
            <a:avLst>
              <a:gd name="adj" fmla="val 0"/>
            </a:avLst>
          </a:prstGeom>
          <a:pattFill prst="pct40">
            <a:fgClr>
              <a:schemeClr val="tx2">
                <a:lumMod val="40000"/>
                <a:lumOff val="60000"/>
              </a:schemeClr>
            </a:fgClr>
            <a:bgClr>
              <a:schemeClr val="bg1"/>
            </a:bgClr>
          </a:pattFill>
          <a:ln w="28575">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4400" b="1" dirty="0">
              <a:ln w="22225">
                <a:solidFill>
                  <a:schemeClr val="accent6">
                    <a:lumMod val="50000"/>
                  </a:schemeClr>
                </a:solidFill>
                <a:prstDash val="solid"/>
              </a:ln>
              <a:solidFill>
                <a:schemeClr val="accent6"/>
              </a:solidFill>
            </a:endParaRPr>
          </a:p>
        </p:txBody>
      </p:sp>
      <p:sp>
        <p:nvSpPr>
          <p:cNvPr id="2061" name="Oval 2060">
            <a:extLst>
              <a:ext uri="{FF2B5EF4-FFF2-40B4-BE49-F238E27FC236}">
                <a16:creationId xmlns:a16="http://schemas.microsoft.com/office/drawing/2014/main" id="{7909E2DA-44B3-894F-817F-C10868AF238D}"/>
              </a:ext>
            </a:extLst>
          </p:cNvPr>
          <p:cNvSpPr/>
          <p:nvPr/>
        </p:nvSpPr>
        <p:spPr>
          <a:xfrm>
            <a:off x="5671411" y="3756022"/>
            <a:ext cx="64514" cy="67389"/>
          </a:xfrm>
          <a:prstGeom prst="ellipse">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65" name="Oval 2064">
            <a:extLst>
              <a:ext uri="{FF2B5EF4-FFF2-40B4-BE49-F238E27FC236}">
                <a16:creationId xmlns:a16="http://schemas.microsoft.com/office/drawing/2014/main" id="{1DEF910A-5A7F-C22C-FFD5-A6C43EA0CCA4}"/>
              </a:ext>
            </a:extLst>
          </p:cNvPr>
          <p:cNvSpPr/>
          <p:nvPr/>
        </p:nvSpPr>
        <p:spPr>
          <a:xfrm>
            <a:off x="5906576" y="2113567"/>
            <a:ext cx="64514" cy="67389"/>
          </a:xfrm>
          <a:prstGeom prst="ellipse">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66" name="Oval 2065">
            <a:extLst>
              <a:ext uri="{FF2B5EF4-FFF2-40B4-BE49-F238E27FC236}">
                <a16:creationId xmlns:a16="http://schemas.microsoft.com/office/drawing/2014/main" id="{7431E05B-E6D2-3D9A-840A-5C651BCD8B27}"/>
              </a:ext>
            </a:extLst>
          </p:cNvPr>
          <p:cNvSpPr/>
          <p:nvPr/>
        </p:nvSpPr>
        <p:spPr>
          <a:xfrm>
            <a:off x="5670781" y="3072194"/>
            <a:ext cx="64514" cy="67389"/>
          </a:xfrm>
          <a:prstGeom prst="ellipse">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6A6D8302-4E05-DDAD-A534-DF5F98C23CA6}"/>
              </a:ext>
            </a:extLst>
          </p:cNvPr>
          <p:cNvSpPr>
            <a:spLocks noGrp="1"/>
          </p:cNvSpPr>
          <p:nvPr>
            <p:ph type="sldNum" sz="quarter" idx="12"/>
          </p:nvPr>
        </p:nvSpPr>
        <p:spPr>
          <a:xfrm>
            <a:off x="9124166" y="6431506"/>
            <a:ext cx="2743200" cy="365125"/>
          </a:xfrm>
        </p:spPr>
        <p:txBody>
          <a:bodyPr/>
          <a:lstStyle/>
          <a:p>
            <a:fld id="{CA5C1F0B-256B-3243-BFD0-E9259D5AEDE3}" type="slidenum">
              <a:rPr lang="en-US" smtClean="0"/>
              <a:t>14</a:t>
            </a:fld>
            <a:endParaRPr lang="en-US"/>
          </a:p>
        </p:txBody>
      </p:sp>
      <p:sp>
        <p:nvSpPr>
          <p:cNvPr id="12" name="Rectangle 11">
            <a:extLst>
              <a:ext uri="{FF2B5EF4-FFF2-40B4-BE49-F238E27FC236}">
                <a16:creationId xmlns:a16="http://schemas.microsoft.com/office/drawing/2014/main" id="{04999535-7ADD-D24A-0F6C-7DF2612F0914}"/>
              </a:ext>
            </a:extLst>
          </p:cNvPr>
          <p:cNvSpPr/>
          <p:nvPr/>
        </p:nvSpPr>
        <p:spPr>
          <a:xfrm>
            <a:off x="2057019" y="6221239"/>
            <a:ext cx="2465564" cy="562924"/>
          </a:xfrm>
          <a:prstGeom prst="rect">
            <a:avLst/>
          </a:prstGeom>
          <a:ln w="38100">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accent6">
                    <a:lumMod val="60000"/>
                    <a:lumOff val="40000"/>
                  </a:schemeClr>
                </a:solidFill>
                <a:latin typeface="Poppins" panose="00000500000000000000" pitchFamily="2" charset="0"/>
                <a:cs typeface="Poppins" panose="00000500000000000000" pitchFamily="2" charset="0"/>
              </a:rPr>
              <a:t>GreenSKU</a:t>
            </a:r>
            <a:r>
              <a:rPr lang="en-US" sz="2000" dirty="0">
                <a:latin typeface="Poppins" panose="00000500000000000000" pitchFamily="2" charset="0"/>
                <a:cs typeface="Poppins" panose="00000500000000000000" pitchFamily="2" charset="0"/>
              </a:rPr>
              <a:t> design</a:t>
            </a:r>
          </a:p>
        </p:txBody>
      </p:sp>
      <p:sp>
        <p:nvSpPr>
          <p:cNvPr id="5" name="Rounded Rectangle 4">
            <a:extLst>
              <a:ext uri="{FF2B5EF4-FFF2-40B4-BE49-F238E27FC236}">
                <a16:creationId xmlns:a16="http://schemas.microsoft.com/office/drawing/2014/main" id="{163B83CB-309E-ACE4-EE84-89ABF8BFDA75}"/>
              </a:ext>
            </a:extLst>
          </p:cNvPr>
          <p:cNvSpPr/>
          <p:nvPr/>
        </p:nvSpPr>
        <p:spPr>
          <a:xfrm>
            <a:off x="1114669" y="4416977"/>
            <a:ext cx="4350265" cy="1351370"/>
          </a:xfrm>
          <a:prstGeom prst="roundRect">
            <a:avLst/>
          </a:prstGeom>
          <a:solidFill>
            <a:schemeClr val="bg1">
              <a:lumMod val="85000"/>
            </a:schemeClr>
          </a:solidFill>
          <a:ln w="28575">
            <a:solidFill>
              <a:schemeClr val="bg1">
                <a:lumMod val="50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Rounded Corners 5">
            <a:extLst>
              <a:ext uri="{FF2B5EF4-FFF2-40B4-BE49-F238E27FC236}">
                <a16:creationId xmlns:a16="http://schemas.microsoft.com/office/drawing/2014/main" id="{3BFF63B3-3752-5C20-C523-C9FA284D5291}"/>
              </a:ext>
            </a:extLst>
          </p:cNvPr>
          <p:cNvSpPr/>
          <p:nvPr/>
        </p:nvSpPr>
        <p:spPr>
          <a:xfrm>
            <a:off x="1230592" y="4587940"/>
            <a:ext cx="1986471" cy="1009445"/>
          </a:xfrm>
          <a:prstGeom prst="roundRect">
            <a:avLst/>
          </a:prstGeom>
          <a:solidFill>
            <a:schemeClr val="accent1">
              <a:lumMod val="60000"/>
              <a:lumOff val="40000"/>
            </a:schemeClr>
          </a:solidFill>
          <a:ln w="38100">
            <a:solidFill>
              <a:schemeClr val="accent1">
                <a:lumMod val="50000"/>
              </a:schemeClr>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sz="1900" dirty="0">
                <a:solidFill>
                  <a:schemeClr val="tx1"/>
                </a:solidFill>
                <a:latin typeface="Poppins" panose="00000500000000000000" pitchFamily="2" charset="0"/>
                <a:cs typeface="Poppins" panose="00000500000000000000" pitchFamily="2" charset="0"/>
              </a:rPr>
              <a:t>Performance</a:t>
            </a:r>
          </a:p>
        </p:txBody>
      </p:sp>
      <p:pic>
        <p:nvPicPr>
          <p:cNvPr id="7" name="Graphic 6" descr="Gauge with solid fill">
            <a:extLst>
              <a:ext uri="{FF2B5EF4-FFF2-40B4-BE49-F238E27FC236}">
                <a16:creationId xmlns:a16="http://schemas.microsoft.com/office/drawing/2014/main" id="{124F89DC-A77E-539A-CD92-65B57A2E9F9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856211" y="4838710"/>
            <a:ext cx="735233" cy="735233"/>
          </a:xfrm>
          <a:prstGeom prst="rect">
            <a:avLst/>
          </a:prstGeom>
        </p:spPr>
      </p:pic>
      <p:sp>
        <p:nvSpPr>
          <p:cNvPr id="8" name="Rectangle: Rounded Corners 22">
            <a:extLst>
              <a:ext uri="{FF2B5EF4-FFF2-40B4-BE49-F238E27FC236}">
                <a16:creationId xmlns:a16="http://schemas.microsoft.com/office/drawing/2014/main" id="{FA4AB181-35DB-E1BD-AF64-495C3AA94A8C}"/>
              </a:ext>
            </a:extLst>
          </p:cNvPr>
          <p:cNvSpPr/>
          <p:nvPr/>
        </p:nvSpPr>
        <p:spPr>
          <a:xfrm>
            <a:off x="3362540" y="4583878"/>
            <a:ext cx="1984845" cy="1017568"/>
          </a:xfrm>
          <a:prstGeom prst="roundRect">
            <a:avLst/>
          </a:prstGeom>
          <a:noFill/>
          <a:ln w="38100">
            <a:solidFill>
              <a:schemeClr val="bg1">
                <a:lumMod val="50000"/>
              </a:schemeClr>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sz="1900" dirty="0">
                <a:solidFill>
                  <a:schemeClr val="tx1">
                    <a:lumMod val="50000"/>
                    <a:lumOff val="50000"/>
                  </a:schemeClr>
                </a:solidFill>
                <a:latin typeface="Poppins" panose="00000500000000000000" pitchFamily="2" charset="0"/>
                <a:cs typeface="Poppins" panose="00000500000000000000" pitchFamily="2" charset="0"/>
              </a:rPr>
              <a:t>Maintenance</a:t>
            </a:r>
          </a:p>
        </p:txBody>
      </p:sp>
      <p:pic>
        <p:nvPicPr>
          <p:cNvPr id="9" name="Graphic 8" descr="Warning with solid fill">
            <a:extLst>
              <a:ext uri="{FF2B5EF4-FFF2-40B4-BE49-F238E27FC236}">
                <a16:creationId xmlns:a16="http://schemas.microsoft.com/office/drawing/2014/main" id="{34D15473-5C53-AAB3-9D4A-3AAF55267855}"/>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104102" y="4961191"/>
            <a:ext cx="501720" cy="501720"/>
          </a:xfrm>
          <a:prstGeom prst="rect">
            <a:avLst/>
          </a:prstGeom>
        </p:spPr>
      </p:pic>
      <p:sp>
        <p:nvSpPr>
          <p:cNvPr id="10" name="Rounded Rectangle 9">
            <a:extLst>
              <a:ext uri="{FF2B5EF4-FFF2-40B4-BE49-F238E27FC236}">
                <a16:creationId xmlns:a16="http://schemas.microsoft.com/office/drawing/2014/main" id="{B58F6664-16E6-4AC7-1AFB-AFEDA0C9C69F}"/>
              </a:ext>
            </a:extLst>
          </p:cNvPr>
          <p:cNvSpPr/>
          <p:nvPr/>
        </p:nvSpPr>
        <p:spPr>
          <a:xfrm>
            <a:off x="629897" y="1057889"/>
            <a:ext cx="5328082" cy="1351370"/>
          </a:xfrm>
          <a:prstGeom prst="roundRect">
            <a:avLst/>
          </a:prstGeom>
          <a:solidFill>
            <a:schemeClr val="bg1">
              <a:lumMod val="85000"/>
            </a:schemeClr>
          </a:solidFill>
          <a:ln w="28575">
            <a:solidFill>
              <a:schemeClr val="bg1">
                <a:lumMod val="50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ounded Rectangle 10">
            <a:extLst>
              <a:ext uri="{FF2B5EF4-FFF2-40B4-BE49-F238E27FC236}">
                <a16:creationId xmlns:a16="http://schemas.microsoft.com/office/drawing/2014/main" id="{A0B0EBF3-CA6E-0453-8FFC-F8FCE157352B}"/>
              </a:ext>
            </a:extLst>
          </p:cNvPr>
          <p:cNvSpPr/>
          <p:nvPr/>
        </p:nvSpPr>
        <p:spPr>
          <a:xfrm>
            <a:off x="864082" y="2737433"/>
            <a:ext cx="4850624" cy="1351370"/>
          </a:xfrm>
          <a:prstGeom prst="roundRect">
            <a:avLst/>
          </a:prstGeom>
          <a:solidFill>
            <a:schemeClr val="bg1">
              <a:lumMod val="85000"/>
            </a:schemeClr>
          </a:solidFill>
          <a:ln w="28575">
            <a:solidFill>
              <a:schemeClr val="bg1">
                <a:lumMod val="50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Rounded Corners 9">
            <a:extLst>
              <a:ext uri="{FF2B5EF4-FFF2-40B4-BE49-F238E27FC236}">
                <a16:creationId xmlns:a16="http://schemas.microsoft.com/office/drawing/2014/main" id="{A3548E04-2807-64B8-9C5D-B2B2D580E0EA}"/>
              </a:ext>
            </a:extLst>
          </p:cNvPr>
          <p:cNvSpPr/>
          <p:nvPr/>
        </p:nvSpPr>
        <p:spPr>
          <a:xfrm>
            <a:off x="1233011" y="1197635"/>
            <a:ext cx="1981633" cy="1071879"/>
          </a:xfrm>
          <a:prstGeom prst="roundRect">
            <a:avLst/>
          </a:prstGeom>
          <a:noFill/>
          <a:ln w="38100">
            <a:solidFill>
              <a:schemeClr val="bg1">
                <a:lumMod val="50000"/>
              </a:schemeClr>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sz="1900" dirty="0">
                <a:solidFill>
                  <a:schemeClr val="tx1">
                    <a:lumMod val="50000"/>
                    <a:lumOff val="50000"/>
                  </a:schemeClr>
                </a:solidFill>
                <a:latin typeface="Poppins" pitchFamily="2" charset="77"/>
                <a:cs typeface="Poppins" pitchFamily="2" charset="77"/>
              </a:rPr>
              <a:t>Growth Buffer</a:t>
            </a:r>
          </a:p>
        </p:txBody>
      </p:sp>
      <p:sp>
        <p:nvSpPr>
          <p:cNvPr id="32" name="Rectangle: Rounded Corners 6">
            <a:extLst>
              <a:ext uri="{FF2B5EF4-FFF2-40B4-BE49-F238E27FC236}">
                <a16:creationId xmlns:a16="http://schemas.microsoft.com/office/drawing/2014/main" id="{1AECBD97-18F8-F217-5D7F-A46FD389769A}"/>
              </a:ext>
            </a:extLst>
          </p:cNvPr>
          <p:cNvSpPr/>
          <p:nvPr/>
        </p:nvSpPr>
        <p:spPr>
          <a:xfrm>
            <a:off x="1232749" y="2877178"/>
            <a:ext cx="1982156" cy="1071880"/>
          </a:xfrm>
          <a:prstGeom prst="roundRect">
            <a:avLst/>
          </a:prstGeom>
          <a:solidFill>
            <a:schemeClr val="accent1">
              <a:lumMod val="60000"/>
              <a:lumOff val="40000"/>
            </a:schemeClr>
          </a:solidFill>
          <a:ln w="38100">
            <a:solidFill>
              <a:schemeClr val="accent1">
                <a:lumMod val="50000"/>
              </a:schemeClr>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sz="1900" dirty="0">
                <a:solidFill>
                  <a:schemeClr val="tx1"/>
                </a:solidFill>
                <a:latin typeface="Poppins" pitchFamily="2" charset="77"/>
                <a:cs typeface="Poppins" pitchFamily="2" charset="77"/>
              </a:rPr>
              <a:t>Adoption</a:t>
            </a:r>
          </a:p>
          <a:p>
            <a:pPr algn="r"/>
            <a:endParaRPr lang="en-US" sz="1900" dirty="0">
              <a:solidFill>
                <a:schemeClr val="tx1"/>
              </a:solidFill>
              <a:latin typeface="Poppins" pitchFamily="2" charset="77"/>
              <a:cs typeface="Poppins" pitchFamily="2" charset="77"/>
            </a:endParaRPr>
          </a:p>
        </p:txBody>
      </p:sp>
      <p:grpSp>
        <p:nvGrpSpPr>
          <p:cNvPr id="18" name="Group 17">
            <a:extLst>
              <a:ext uri="{FF2B5EF4-FFF2-40B4-BE49-F238E27FC236}">
                <a16:creationId xmlns:a16="http://schemas.microsoft.com/office/drawing/2014/main" id="{92E64B5D-27F3-1AEC-EC88-DD2257EDF2FD}"/>
              </a:ext>
            </a:extLst>
          </p:cNvPr>
          <p:cNvGrpSpPr/>
          <p:nvPr/>
        </p:nvGrpSpPr>
        <p:grpSpPr>
          <a:xfrm>
            <a:off x="1811104" y="3260121"/>
            <a:ext cx="825446" cy="632471"/>
            <a:chOff x="2107707" y="3401478"/>
            <a:chExt cx="825446" cy="632471"/>
          </a:xfrm>
        </p:grpSpPr>
        <p:pic>
          <p:nvPicPr>
            <p:cNvPr id="33" name="Graphic 32" descr="Programmer female with solid fill">
              <a:extLst>
                <a:ext uri="{FF2B5EF4-FFF2-40B4-BE49-F238E27FC236}">
                  <a16:creationId xmlns:a16="http://schemas.microsoft.com/office/drawing/2014/main" id="{0EDE0E44-5E68-BE48-D6C7-2A3F4296A5A5}"/>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300682" y="3401478"/>
              <a:ext cx="632471" cy="632471"/>
            </a:xfrm>
            <a:prstGeom prst="rect">
              <a:avLst/>
            </a:prstGeom>
          </p:spPr>
        </p:pic>
        <p:pic>
          <p:nvPicPr>
            <p:cNvPr id="34" name="Graphic 33" descr="Thumbs up sign with solid fill">
              <a:extLst>
                <a:ext uri="{FF2B5EF4-FFF2-40B4-BE49-F238E27FC236}">
                  <a16:creationId xmlns:a16="http://schemas.microsoft.com/office/drawing/2014/main" id="{8010501F-B0D0-36E2-9AD5-F1BAC179421A}"/>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2107707" y="3433888"/>
              <a:ext cx="254118" cy="254118"/>
            </a:xfrm>
            <a:prstGeom prst="rect">
              <a:avLst/>
            </a:prstGeom>
          </p:spPr>
        </p:pic>
        <p:pic>
          <p:nvPicPr>
            <p:cNvPr id="35" name="Graphic 34" descr="Thumbs Down with solid fill">
              <a:extLst>
                <a:ext uri="{FF2B5EF4-FFF2-40B4-BE49-F238E27FC236}">
                  <a16:creationId xmlns:a16="http://schemas.microsoft.com/office/drawing/2014/main" id="{4FD4D731-33FF-CA57-58B4-B53FC5187AB8}"/>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108034" y="3717541"/>
              <a:ext cx="254118" cy="254118"/>
            </a:xfrm>
            <a:prstGeom prst="rect">
              <a:avLst/>
            </a:prstGeom>
          </p:spPr>
        </p:pic>
      </p:grpSp>
      <p:sp>
        <p:nvSpPr>
          <p:cNvPr id="37" name="Rectangle: Rounded Corners 7">
            <a:extLst>
              <a:ext uri="{FF2B5EF4-FFF2-40B4-BE49-F238E27FC236}">
                <a16:creationId xmlns:a16="http://schemas.microsoft.com/office/drawing/2014/main" id="{AD9BC03F-CB10-6D38-93CD-A0B41CBB972B}"/>
              </a:ext>
            </a:extLst>
          </p:cNvPr>
          <p:cNvSpPr/>
          <p:nvPr/>
        </p:nvSpPr>
        <p:spPr>
          <a:xfrm>
            <a:off x="3363884" y="2877178"/>
            <a:ext cx="1982156" cy="1071880"/>
          </a:xfrm>
          <a:prstGeom prst="roundRect">
            <a:avLst/>
          </a:prstGeom>
          <a:noFill/>
          <a:ln w="38100">
            <a:solidFill>
              <a:schemeClr val="bg1">
                <a:lumMod val="50000"/>
              </a:schemeClr>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sz="1900" dirty="0">
                <a:solidFill>
                  <a:schemeClr val="tx1">
                    <a:lumMod val="50000"/>
                    <a:lumOff val="50000"/>
                  </a:schemeClr>
                </a:solidFill>
                <a:latin typeface="Poppins" pitchFamily="2" charset="77"/>
                <a:cs typeface="Poppins" pitchFamily="2" charset="77"/>
              </a:rPr>
              <a:t>VM Allocation</a:t>
            </a:r>
          </a:p>
          <a:p>
            <a:pPr algn="r"/>
            <a:endParaRPr lang="en-US" sz="1900" dirty="0">
              <a:solidFill>
                <a:schemeClr val="tx1">
                  <a:lumMod val="50000"/>
                  <a:lumOff val="50000"/>
                </a:schemeClr>
              </a:solidFill>
              <a:latin typeface="Poppins" pitchFamily="2" charset="77"/>
              <a:cs typeface="Poppins" pitchFamily="2" charset="77"/>
            </a:endParaRPr>
          </a:p>
        </p:txBody>
      </p:sp>
      <p:sp>
        <p:nvSpPr>
          <p:cNvPr id="38" name="Rectangle: Rounded Corners 8">
            <a:extLst>
              <a:ext uri="{FF2B5EF4-FFF2-40B4-BE49-F238E27FC236}">
                <a16:creationId xmlns:a16="http://schemas.microsoft.com/office/drawing/2014/main" id="{CCB32C3B-44B8-9114-40C4-BA118D2C7A7A}"/>
              </a:ext>
            </a:extLst>
          </p:cNvPr>
          <p:cNvSpPr/>
          <p:nvPr/>
        </p:nvSpPr>
        <p:spPr>
          <a:xfrm>
            <a:off x="3373232" y="1189360"/>
            <a:ext cx="1963460" cy="1088428"/>
          </a:xfrm>
          <a:prstGeom prst="roundRect">
            <a:avLst/>
          </a:prstGeom>
          <a:noFill/>
          <a:ln w="38100">
            <a:solidFill>
              <a:schemeClr val="bg1">
                <a:lumMod val="50000"/>
              </a:schemeClr>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sz="1900" dirty="0">
                <a:solidFill>
                  <a:schemeClr val="tx1">
                    <a:lumMod val="50000"/>
                    <a:lumOff val="50000"/>
                  </a:schemeClr>
                </a:solidFill>
                <a:latin typeface="Poppins" pitchFamily="2" charset="77"/>
                <a:cs typeface="Poppins" pitchFamily="2" charset="77"/>
              </a:rPr>
              <a:t>Cluster Sizing</a:t>
            </a:r>
          </a:p>
          <a:p>
            <a:pPr algn="ctr"/>
            <a:endParaRPr lang="en-US" sz="1900" dirty="0">
              <a:solidFill>
                <a:schemeClr val="tx1">
                  <a:lumMod val="50000"/>
                  <a:lumOff val="50000"/>
                </a:schemeClr>
              </a:solidFill>
              <a:latin typeface="Poppins" pitchFamily="2" charset="77"/>
              <a:cs typeface="Poppins" pitchFamily="2" charset="77"/>
            </a:endParaRPr>
          </a:p>
        </p:txBody>
      </p:sp>
      <p:pic>
        <p:nvPicPr>
          <p:cNvPr id="39" name="Graphic 38" descr="Packing Box Open with solid fill">
            <a:extLst>
              <a:ext uri="{FF2B5EF4-FFF2-40B4-BE49-F238E27FC236}">
                <a16:creationId xmlns:a16="http://schemas.microsoft.com/office/drawing/2014/main" id="{C1CA637E-B51A-E94F-9808-5BB521342DCB}"/>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4059781" y="3291153"/>
            <a:ext cx="590362" cy="590362"/>
          </a:xfrm>
          <a:prstGeom prst="rect">
            <a:avLst/>
          </a:prstGeom>
        </p:spPr>
      </p:pic>
      <p:pic>
        <p:nvPicPr>
          <p:cNvPr id="40" name="Graphic 39" descr="Decision chart with solid fill">
            <a:extLst>
              <a:ext uri="{FF2B5EF4-FFF2-40B4-BE49-F238E27FC236}">
                <a16:creationId xmlns:a16="http://schemas.microsoft.com/office/drawing/2014/main" id="{B6332AAA-6B9F-C5AD-0C95-F269B5E86B7F}"/>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4078628" y="1632520"/>
            <a:ext cx="552669" cy="552669"/>
          </a:xfrm>
          <a:prstGeom prst="rect">
            <a:avLst/>
          </a:prstGeom>
        </p:spPr>
      </p:pic>
      <p:pic>
        <p:nvPicPr>
          <p:cNvPr id="45" name="Picture 44" descr="A black and white outline of a computer server&#10;&#10;Description automatically generated">
            <a:extLst>
              <a:ext uri="{FF2B5EF4-FFF2-40B4-BE49-F238E27FC236}">
                <a16:creationId xmlns:a16="http://schemas.microsoft.com/office/drawing/2014/main" id="{9E91ABF2-C9FE-95C2-6C57-E7D0942E0691}"/>
              </a:ext>
            </a:extLst>
          </p:cNvPr>
          <p:cNvPicPr>
            <a:picLocks noChangeAspect="1"/>
          </p:cNvPicPr>
          <p:nvPr/>
        </p:nvPicPr>
        <p:blipFill>
          <a:blip r:embed="rId17"/>
          <a:stretch>
            <a:fillRect/>
          </a:stretch>
        </p:blipFill>
        <p:spPr>
          <a:xfrm>
            <a:off x="55483" y="3095744"/>
            <a:ext cx="1179146" cy="958201"/>
          </a:xfrm>
          <a:prstGeom prst="rect">
            <a:avLst/>
          </a:prstGeom>
        </p:spPr>
      </p:pic>
      <p:pic>
        <p:nvPicPr>
          <p:cNvPr id="47" name="Graphic 46" descr="Server with solid fill">
            <a:extLst>
              <a:ext uri="{FF2B5EF4-FFF2-40B4-BE49-F238E27FC236}">
                <a16:creationId xmlns:a16="http://schemas.microsoft.com/office/drawing/2014/main" id="{A7375A11-A244-B162-DE46-15D7615A0D53}"/>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55483" y="4833256"/>
            <a:ext cx="914400" cy="914400"/>
          </a:xfrm>
          <a:prstGeom prst="rect">
            <a:avLst/>
          </a:prstGeom>
        </p:spPr>
      </p:pic>
      <p:pic>
        <p:nvPicPr>
          <p:cNvPr id="2052" name="Picture 4" descr="Free Data center Icon - Download in Line Style">
            <a:extLst>
              <a:ext uri="{FF2B5EF4-FFF2-40B4-BE49-F238E27FC236}">
                <a16:creationId xmlns:a16="http://schemas.microsoft.com/office/drawing/2014/main" id="{ACAAA215-FBF1-B147-A235-3AA08AD0432F}"/>
              </a:ext>
            </a:extLst>
          </p:cNvPr>
          <p:cNvPicPr>
            <a:picLocks noChangeAspect="1" noChangeArrowheads="1"/>
          </p:cNvPicPr>
          <p:nvPr/>
        </p:nvPicPr>
        <p:blipFill rotWithShape="1">
          <a:blip r:embed="rId20">
            <a:alphaModFix amt="38000"/>
            <a:extLst>
              <a:ext uri="{28A0092B-C50C-407E-A947-70E740481C1C}">
                <a14:useLocalDpi xmlns:a14="http://schemas.microsoft.com/office/drawing/2010/main" val="0"/>
              </a:ext>
            </a:extLst>
          </a:blip>
          <a:srcRect/>
          <a:stretch/>
        </p:blipFill>
        <p:spPr bwMode="auto">
          <a:xfrm>
            <a:off x="55483" y="1336224"/>
            <a:ext cx="996587" cy="996587"/>
          </a:xfrm>
          <a:prstGeom prst="rect">
            <a:avLst/>
          </a:prstGeom>
          <a:noFill/>
          <a:extLst>
            <a:ext uri="{909E8E84-426E-40DD-AFC4-6F175D3DCCD1}">
              <a14:hiddenFill xmlns:a14="http://schemas.microsoft.com/office/drawing/2010/main">
                <a:solidFill>
                  <a:srgbClr val="FFFFFF"/>
                </a:solidFill>
              </a14:hiddenFill>
            </a:ext>
          </a:extLst>
        </p:spPr>
      </p:pic>
      <p:sp>
        <p:nvSpPr>
          <p:cNvPr id="55" name="TextBox 54">
            <a:extLst>
              <a:ext uri="{FF2B5EF4-FFF2-40B4-BE49-F238E27FC236}">
                <a16:creationId xmlns:a16="http://schemas.microsoft.com/office/drawing/2014/main" id="{229DF85E-FDA9-60AB-1CDB-E607311680BD}"/>
              </a:ext>
            </a:extLst>
          </p:cNvPr>
          <p:cNvSpPr txBox="1"/>
          <p:nvPr/>
        </p:nvSpPr>
        <p:spPr>
          <a:xfrm>
            <a:off x="-10038" y="5753152"/>
            <a:ext cx="1409360" cy="338554"/>
          </a:xfrm>
          <a:prstGeom prst="rect">
            <a:avLst/>
          </a:prstGeom>
          <a:noFill/>
        </p:spPr>
        <p:txBody>
          <a:bodyPr wrap="none" rtlCol="0">
            <a:spAutoFit/>
          </a:bodyPr>
          <a:lstStyle/>
          <a:p>
            <a:r>
              <a:rPr lang="en-US" sz="1600" dirty="0">
                <a:latin typeface="Poppins" pitchFamily="2" charset="77"/>
                <a:cs typeface="Poppins" pitchFamily="2" charset="77"/>
              </a:rPr>
              <a:t>Server-level</a:t>
            </a:r>
          </a:p>
        </p:txBody>
      </p:sp>
      <p:sp>
        <p:nvSpPr>
          <p:cNvPr id="56" name="TextBox 55">
            <a:extLst>
              <a:ext uri="{FF2B5EF4-FFF2-40B4-BE49-F238E27FC236}">
                <a16:creationId xmlns:a16="http://schemas.microsoft.com/office/drawing/2014/main" id="{D743C349-9577-6B20-9969-55E5EB04B3C7}"/>
              </a:ext>
            </a:extLst>
          </p:cNvPr>
          <p:cNvSpPr txBox="1"/>
          <p:nvPr/>
        </p:nvSpPr>
        <p:spPr>
          <a:xfrm>
            <a:off x="-10038" y="4087698"/>
            <a:ext cx="1492716" cy="338554"/>
          </a:xfrm>
          <a:prstGeom prst="rect">
            <a:avLst/>
          </a:prstGeom>
          <a:noFill/>
        </p:spPr>
        <p:txBody>
          <a:bodyPr wrap="none" rtlCol="0">
            <a:spAutoFit/>
          </a:bodyPr>
          <a:lstStyle/>
          <a:p>
            <a:r>
              <a:rPr lang="en-US" sz="1600" dirty="0">
                <a:latin typeface="Poppins" pitchFamily="2" charset="77"/>
                <a:cs typeface="Poppins" pitchFamily="2" charset="77"/>
              </a:rPr>
              <a:t>Cluster-level</a:t>
            </a:r>
          </a:p>
        </p:txBody>
      </p:sp>
      <p:sp>
        <p:nvSpPr>
          <p:cNvPr id="57" name="TextBox 56">
            <a:extLst>
              <a:ext uri="{FF2B5EF4-FFF2-40B4-BE49-F238E27FC236}">
                <a16:creationId xmlns:a16="http://schemas.microsoft.com/office/drawing/2014/main" id="{FF8895B5-A015-6CBB-C092-A9834B903F66}"/>
              </a:ext>
            </a:extLst>
          </p:cNvPr>
          <p:cNvSpPr txBox="1"/>
          <p:nvPr/>
        </p:nvSpPr>
        <p:spPr>
          <a:xfrm>
            <a:off x="-10038" y="2386512"/>
            <a:ext cx="1981633" cy="338554"/>
          </a:xfrm>
          <a:prstGeom prst="rect">
            <a:avLst/>
          </a:prstGeom>
          <a:noFill/>
        </p:spPr>
        <p:txBody>
          <a:bodyPr wrap="none" rtlCol="0">
            <a:spAutoFit/>
          </a:bodyPr>
          <a:lstStyle/>
          <a:p>
            <a:r>
              <a:rPr lang="en-US" sz="1600" dirty="0">
                <a:solidFill>
                  <a:schemeClr val="tx1">
                    <a:lumMod val="50000"/>
                    <a:lumOff val="50000"/>
                  </a:schemeClr>
                </a:solidFill>
                <a:latin typeface="Poppins" pitchFamily="2" charset="77"/>
                <a:cs typeface="Poppins" pitchFamily="2" charset="77"/>
              </a:rPr>
              <a:t>Data center-level</a:t>
            </a:r>
          </a:p>
        </p:txBody>
      </p:sp>
      <p:pic>
        <p:nvPicPr>
          <p:cNvPr id="16" name="Graphic 15" descr="Upward trend with solid fill">
            <a:extLst>
              <a:ext uri="{FF2B5EF4-FFF2-40B4-BE49-F238E27FC236}">
                <a16:creationId xmlns:a16="http://schemas.microsoft.com/office/drawing/2014/main" id="{301A12C4-2CD1-51D0-C872-851097960619}"/>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1911979" y="1559229"/>
            <a:ext cx="623696" cy="623696"/>
          </a:xfrm>
          <a:prstGeom prst="rect">
            <a:avLst/>
          </a:prstGeom>
        </p:spPr>
      </p:pic>
      <p:cxnSp>
        <p:nvCxnSpPr>
          <p:cNvPr id="19" name="Straight Arrow Connector 18">
            <a:extLst>
              <a:ext uri="{FF2B5EF4-FFF2-40B4-BE49-F238E27FC236}">
                <a16:creationId xmlns:a16="http://schemas.microsoft.com/office/drawing/2014/main" id="{E2AEDBC7-3F13-D4CA-8866-9E6FB58DFE80}"/>
              </a:ext>
            </a:extLst>
          </p:cNvPr>
          <p:cNvCxnSpPr>
            <a:cxnSpLocks/>
          </p:cNvCxnSpPr>
          <p:nvPr/>
        </p:nvCxnSpPr>
        <p:spPr>
          <a:xfrm flipV="1">
            <a:off x="3289801" y="5768347"/>
            <a:ext cx="1" cy="452892"/>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578167DB-7E65-F8CB-BA0D-1FC964875085}"/>
              </a:ext>
            </a:extLst>
          </p:cNvPr>
          <p:cNvSpPr txBox="1"/>
          <p:nvPr/>
        </p:nvSpPr>
        <p:spPr>
          <a:xfrm>
            <a:off x="1842084" y="5800667"/>
            <a:ext cx="5946485" cy="338554"/>
          </a:xfrm>
          <a:prstGeom prst="rect">
            <a:avLst/>
          </a:prstGeom>
          <a:noFill/>
        </p:spPr>
        <p:txBody>
          <a:bodyPr wrap="square">
            <a:spAutoFit/>
          </a:bodyPr>
          <a:lstStyle/>
          <a:p>
            <a:pPr algn="ctr"/>
            <a:r>
              <a:rPr lang="en-US" sz="1600" b="1" dirty="0">
                <a:ln w="1270">
                  <a:solidFill>
                    <a:schemeClr val="accent6">
                      <a:lumMod val="50000"/>
                    </a:schemeClr>
                  </a:solidFill>
                  <a:prstDash val="solid"/>
                </a:ln>
                <a:solidFill>
                  <a:schemeClr val="accent6"/>
                </a:solidFill>
                <a:latin typeface="Poppins" pitchFamily="2" charset="77"/>
                <a:cs typeface="Poppins" pitchFamily="2" charset="77"/>
              </a:rPr>
              <a:t>GreenSKU Framework</a:t>
            </a:r>
          </a:p>
        </p:txBody>
      </p:sp>
      <p:sp>
        <p:nvSpPr>
          <p:cNvPr id="22" name="Title 1">
            <a:extLst>
              <a:ext uri="{FF2B5EF4-FFF2-40B4-BE49-F238E27FC236}">
                <a16:creationId xmlns:a16="http://schemas.microsoft.com/office/drawing/2014/main" id="{040E47BF-CF2F-75B5-BF37-4E6E7656A98F}"/>
              </a:ext>
            </a:extLst>
          </p:cNvPr>
          <p:cNvSpPr>
            <a:spLocks noGrp="1"/>
          </p:cNvSpPr>
          <p:nvPr>
            <p:ph type="title"/>
          </p:nvPr>
        </p:nvSpPr>
        <p:spPr>
          <a:xfrm>
            <a:off x="437367" y="27322"/>
            <a:ext cx="11252372" cy="1325563"/>
          </a:xfrm>
        </p:spPr>
        <p:txBody>
          <a:bodyPr>
            <a:normAutofit/>
          </a:bodyPr>
          <a:lstStyle/>
          <a:p>
            <a:r>
              <a:rPr lang="en-US" sz="2800" dirty="0"/>
              <a:t>How does a </a:t>
            </a:r>
            <a:r>
              <a:rPr lang="en-US" sz="2800" b="1" dirty="0" err="1">
                <a:solidFill>
                  <a:schemeClr val="accent6"/>
                </a:solidFill>
              </a:rPr>
              <a:t>GreenSKU</a:t>
            </a:r>
            <a:r>
              <a:rPr lang="en-US" sz="2800" dirty="0" err="1"/>
              <a:t>’s</a:t>
            </a:r>
            <a:r>
              <a:rPr lang="en-US" sz="2800" dirty="0"/>
              <a:t> </a:t>
            </a:r>
            <a:r>
              <a:rPr lang="en-US" sz="2800" b="1" dirty="0"/>
              <a:t>performance</a:t>
            </a:r>
            <a:r>
              <a:rPr lang="en-US" sz="2800" dirty="0"/>
              <a:t> impact its </a:t>
            </a:r>
            <a:r>
              <a:rPr lang="en-US" sz="2800" b="1" dirty="0"/>
              <a:t>adoption</a:t>
            </a:r>
            <a:r>
              <a:rPr lang="en-US" sz="2800" dirty="0"/>
              <a:t>?</a:t>
            </a:r>
          </a:p>
        </p:txBody>
      </p:sp>
    </p:spTree>
    <p:extLst>
      <p:ext uri="{BB962C8B-B14F-4D97-AF65-F5344CB8AC3E}">
        <p14:creationId xmlns:p14="http://schemas.microsoft.com/office/powerpoint/2010/main" val="1503125943"/>
      </p:ext>
    </p:extLst>
  </p:cSld>
  <p:clrMapOvr>
    <a:masterClrMapping/>
  </p:clrMapOvr>
  <mc:AlternateContent xmlns:mc="http://schemas.openxmlformats.org/markup-compatibility/2006" xmlns:p14="http://schemas.microsoft.com/office/powerpoint/2010/main">
    <mc:Choice Requires="p14">
      <p:transition spd="med" p14:dur="700" advTm="18217">
        <p:fade/>
      </p:transition>
    </mc:Choice>
    <mc:Fallback xmlns="">
      <p:transition spd="med" advTm="18217">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Rectangle 59">
            <a:extLst>
              <a:ext uri="{FF2B5EF4-FFF2-40B4-BE49-F238E27FC236}">
                <a16:creationId xmlns:a16="http://schemas.microsoft.com/office/drawing/2014/main" id="{69BAFBDA-0488-C143-E9AA-F8C53B5568AB}"/>
              </a:ext>
            </a:extLst>
          </p:cNvPr>
          <p:cNvSpPr/>
          <p:nvPr/>
        </p:nvSpPr>
        <p:spPr>
          <a:xfrm>
            <a:off x="130155" y="2397226"/>
            <a:ext cx="5674477" cy="2403943"/>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805E67E0-BCB6-C360-014D-21BC45107DE3}"/>
              </a:ext>
            </a:extLst>
          </p:cNvPr>
          <p:cNvSpPr>
            <a:spLocks noGrp="1"/>
          </p:cNvSpPr>
          <p:nvPr>
            <p:ph type="sldNum" sz="quarter" idx="12"/>
          </p:nvPr>
        </p:nvSpPr>
        <p:spPr/>
        <p:txBody>
          <a:bodyPr/>
          <a:lstStyle/>
          <a:p>
            <a:fld id="{CA5C1F0B-256B-3243-BFD0-E9259D5AEDE3}" type="slidenum">
              <a:rPr lang="en-US" smtClean="0"/>
              <a:t>15</a:t>
            </a:fld>
            <a:endParaRPr lang="en-US"/>
          </a:p>
        </p:txBody>
      </p:sp>
      <p:sp>
        <p:nvSpPr>
          <p:cNvPr id="16" name="Title 1">
            <a:extLst>
              <a:ext uri="{FF2B5EF4-FFF2-40B4-BE49-F238E27FC236}">
                <a16:creationId xmlns:a16="http://schemas.microsoft.com/office/drawing/2014/main" id="{557153F2-6F31-2163-8087-231F6918DBA1}"/>
              </a:ext>
            </a:extLst>
          </p:cNvPr>
          <p:cNvSpPr>
            <a:spLocks noGrp="1"/>
          </p:cNvSpPr>
          <p:nvPr>
            <p:ph type="title"/>
          </p:nvPr>
        </p:nvSpPr>
        <p:spPr>
          <a:xfrm>
            <a:off x="437367" y="27322"/>
            <a:ext cx="11252372" cy="1325563"/>
          </a:xfrm>
        </p:spPr>
        <p:txBody>
          <a:bodyPr>
            <a:normAutofit/>
          </a:bodyPr>
          <a:lstStyle/>
          <a:p>
            <a:r>
              <a:rPr lang="en-US" sz="2800" dirty="0"/>
              <a:t>How do we measure a </a:t>
            </a:r>
            <a:r>
              <a:rPr lang="en-US" sz="2800" b="1" dirty="0" err="1">
                <a:solidFill>
                  <a:schemeClr val="accent6"/>
                </a:solidFill>
              </a:rPr>
              <a:t>GreenSKU</a:t>
            </a:r>
            <a:r>
              <a:rPr lang="en-US" sz="2800" dirty="0" err="1"/>
              <a:t>’s</a:t>
            </a:r>
            <a:r>
              <a:rPr lang="en-US" sz="2800" dirty="0"/>
              <a:t> </a:t>
            </a:r>
            <a:r>
              <a:rPr lang="en-US" sz="2800" b="1" dirty="0"/>
              <a:t>performance</a:t>
            </a:r>
            <a:r>
              <a:rPr lang="en-US" sz="2800" dirty="0"/>
              <a:t>?</a:t>
            </a:r>
          </a:p>
        </p:txBody>
      </p:sp>
      <p:sp>
        <p:nvSpPr>
          <p:cNvPr id="12" name="TextBox 11">
            <a:extLst>
              <a:ext uri="{FF2B5EF4-FFF2-40B4-BE49-F238E27FC236}">
                <a16:creationId xmlns:a16="http://schemas.microsoft.com/office/drawing/2014/main" id="{750A9DDE-1930-D63E-8450-992C2C2B3858}"/>
              </a:ext>
            </a:extLst>
          </p:cNvPr>
          <p:cNvSpPr txBox="1"/>
          <p:nvPr/>
        </p:nvSpPr>
        <p:spPr>
          <a:xfrm>
            <a:off x="3476891" y="4240141"/>
            <a:ext cx="2247731" cy="338554"/>
          </a:xfrm>
          <a:prstGeom prst="rect">
            <a:avLst/>
          </a:prstGeom>
          <a:noFill/>
        </p:spPr>
        <p:txBody>
          <a:bodyPr wrap="none" rtlCol="0">
            <a:spAutoFit/>
          </a:bodyPr>
          <a:lstStyle/>
          <a:p>
            <a:r>
              <a:rPr lang="en-US" sz="1600" dirty="0">
                <a:latin typeface="Poppins" pitchFamily="2" charset="77"/>
                <a:cs typeface="Poppins" pitchFamily="2" charset="77"/>
              </a:rPr>
              <a:t>Meeting perf. goals?</a:t>
            </a:r>
          </a:p>
        </p:txBody>
      </p:sp>
      <p:pic>
        <p:nvPicPr>
          <p:cNvPr id="48" name="Graphic 47" descr="Programmer female with solid fill">
            <a:extLst>
              <a:ext uri="{FF2B5EF4-FFF2-40B4-BE49-F238E27FC236}">
                <a16:creationId xmlns:a16="http://schemas.microsoft.com/office/drawing/2014/main" id="{5DB12B1C-E850-AC6E-EE85-99EC1AB0074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142151" y="2728634"/>
            <a:ext cx="1482068" cy="1482068"/>
          </a:xfrm>
          <a:prstGeom prst="rect">
            <a:avLst/>
          </a:prstGeom>
        </p:spPr>
      </p:pic>
      <p:pic>
        <p:nvPicPr>
          <p:cNvPr id="27" name="Graphic 26" descr="Speedometer Low with solid fill">
            <a:extLst>
              <a:ext uri="{FF2B5EF4-FFF2-40B4-BE49-F238E27FC236}">
                <a16:creationId xmlns:a16="http://schemas.microsoft.com/office/drawing/2014/main" id="{D4383F91-2F6A-7D44-D123-D3099A58F0F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243056" y="2883798"/>
            <a:ext cx="715400" cy="715400"/>
          </a:xfrm>
          <a:prstGeom prst="rect">
            <a:avLst/>
          </a:prstGeom>
        </p:spPr>
      </p:pic>
      <p:pic>
        <p:nvPicPr>
          <p:cNvPr id="29" name="Graphic 28" descr="Gauge with solid fill">
            <a:extLst>
              <a:ext uri="{FF2B5EF4-FFF2-40B4-BE49-F238E27FC236}">
                <a16:creationId xmlns:a16="http://schemas.microsoft.com/office/drawing/2014/main" id="{56053BF1-B878-5F5C-49A5-998C40F09976}"/>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885073" y="2883798"/>
            <a:ext cx="715400" cy="715400"/>
          </a:xfrm>
          <a:prstGeom prst="rect">
            <a:avLst/>
          </a:prstGeom>
        </p:spPr>
      </p:pic>
      <p:sp>
        <p:nvSpPr>
          <p:cNvPr id="3" name="TextBox 2">
            <a:extLst>
              <a:ext uri="{FF2B5EF4-FFF2-40B4-BE49-F238E27FC236}">
                <a16:creationId xmlns:a16="http://schemas.microsoft.com/office/drawing/2014/main" id="{8979297D-0087-DDC5-6E3B-7B501E286B6B}"/>
              </a:ext>
            </a:extLst>
          </p:cNvPr>
          <p:cNvSpPr txBox="1"/>
          <p:nvPr/>
        </p:nvSpPr>
        <p:spPr>
          <a:xfrm>
            <a:off x="3702514" y="2483589"/>
            <a:ext cx="1807036" cy="461665"/>
          </a:xfrm>
          <a:prstGeom prst="rect">
            <a:avLst/>
          </a:prstGeom>
          <a:noFill/>
        </p:spPr>
        <p:txBody>
          <a:bodyPr wrap="square" rtlCol="0">
            <a:spAutoFit/>
          </a:bodyPr>
          <a:lstStyle/>
          <a:p>
            <a:r>
              <a:rPr lang="en-US" sz="2400" b="1" dirty="0">
                <a:solidFill>
                  <a:schemeClr val="accent6"/>
                </a:solidFill>
                <a:latin typeface="Poppins" pitchFamily="2" charset="77"/>
                <a:cs typeface="Poppins" pitchFamily="2" charset="77"/>
              </a:rPr>
              <a:t>GreenSKU</a:t>
            </a:r>
          </a:p>
        </p:txBody>
      </p:sp>
      <p:sp>
        <p:nvSpPr>
          <p:cNvPr id="5" name="TextBox 4">
            <a:extLst>
              <a:ext uri="{FF2B5EF4-FFF2-40B4-BE49-F238E27FC236}">
                <a16:creationId xmlns:a16="http://schemas.microsoft.com/office/drawing/2014/main" id="{8E989BB7-F7F8-16B6-FAAD-70D7006DF8F2}"/>
              </a:ext>
            </a:extLst>
          </p:cNvPr>
          <p:cNvSpPr txBox="1"/>
          <p:nvPr/>
        </p:nvSpPr>
        <p:spPr>
          <a:xfrm>
            <a:off x="94320" y="2490519"/>
            <a:ext cx="2283285" cy="461665"/>
          </a:xfrm>
          <a:prstGeom prst="rect">
            <a:avLst/>
          </a:prstGeom>
          <a:noFill/>
        </p:spPr>
        <p:txBody>
          <a:bodyPr wrap="square" rtlCol="0">
            <a:spAutoFit/>
          </a:bodyPr>
          <a:lstStyle/>
          <a:p>
            <a:r>
              <a:rPr lang="en-US" sz="2400" dirty="0">
                <a:solidFill>
                  <a:schemeClr val="accent2"/>
                </a:solidFill>
                <a:latin typeface="Poppins" pitchFamily="2" charset="77"/>
                <a:cs typeface="Poppins" pitchFamily="2" charset="77"/>
              </a:rPr>
              <a:t>Baseline SKU*</a:t>
            </a:r>
          </a:p>
        </p:txBody>
      </p:sp>
      <p:sp>
        <p:nvSpPr>
          <p:cNvPr id="11" name="TextBox 10">
            <a:extLst>
              <a:ext uri="{FF2B5EF4-FFF2-40B4-BE49-F238E27FC236}">
                <a16:creationId xmlns:a16="http://schemas.microsoft.com/office/drawing/2014/main" id="{74E684A3-7683-1A47-F7D9-9A74DFF82C1D}"/>
              </a:ext>
            </a:extLst>
          </p:cNvPr>
          <p:cNvSpPr txBox="1"/>
          <p:nvPr/>
        </p:nvSpPr>
        <p:spPr>
          <a:xfrm>
            <a:off x="157308" y="4240141"/>
            <a:ext cx="2170931" cy="338554"/>
          </a:xfrm>
          <a:prstGeom prst="rect">
            <a:avLst/>
          </a:prstGeom>
          <a:noFill/>
        </p:spPr>
        <p:txBody>
          <a:bodyPr wrap="square" rtlCol="0">
            <a:spAutoFit/>
          </a:bodyPr>
          <a:lstStyle/>
          <a:p>
            <a:r>
              <a:rPr lang="en-US" sz="1600" dirty="0">
                <a:latin typeface="Poppins" pitchFamily="2" charset="77"/>
                <a:cs typeface="Poppins" pitchFamily="2" charset="77"/>
              </a:rPr>
              <a:t>Meeting perf. goals</a:t>
            </a:r>
          </a:p>
        </p:txBody>
      </p:sp>
      <p:sp>
        <p:nvSpPr>
          <p:cNvPr id="59" name="TextBox 58">
            <a:extLst>
              <a:ext uri="{FF2B5EF4-FFF2-40B4-BE49-F238E27FC236}">
                <a16:creationId xmlns:a16="http://schemas.microsoft.com/office/drawing/2014/main" id="{70D601C0-5986-781A-331F-0FD047B6F6CE}"/>
              </a:ext>
            </a:extLst>
          </p:cNvPr>
          <p:cNvSpPr txBox="1"/>
          <p:nvPr/>
        </p:nvSpPr>
        <p:spPr>
          <a:xfrm>
            <a:off x="2377605" y="4182434"/>
            <a:ext cx="1011161" cy="369332"/>
          </a:xfrm>
          <a:prstGeom prst="rect">
            <a:avLst/>
          </a:prstGeom>
          <a:noFill/>
        </p:spPr>
        <p:txBody>
          <a:bodyPr wrap="square">
            <a:spAutoFit/>
          </a:bodyPr>
          <a:lstStyle/>
          <a:p>
            <a:r>
              <a:rPr lang="en-US" sz="1800" dirty="0" err="1">
                <a:latin typeface="Courier New" panose="02070309020205020404" pitchFamily="49" charset="0"/>
                <a:cs typeface="Courier New" panose="02070309020205020404" pitchFamily="49" charset="0"/>
              </a:rPr>
              <a:t>xapian</a:t>
            </a:r>
            <a:endParaRPr lang="en-US" dirty="0"/>
          </a:p>
        </p:txBody>
      </p:sp>
      <p:sp>
        <p:nvSpPr>
          <p:cNvPr id="64" name="TextBox 63">
            <a:extLst>
              <a:ext uri="{FF2B5EF4-FFF2-40B4-BE49-F238E27FC236}">
                <a16:creationId xmlns:a16="http://schemas.microsoft.com/office/drawing/2014/main" id="{EC498583-2FD4-A856-1992-C33A848FC355}"/>
              </a:ext>
            </a:extLst>
          </p:cNvPr>
          <p:cNvSpPr txBox="1"/>
          <p:nvPr/>
        </p:nvSpPr>
        <p:spPr>
          <a:xfrm>
            <a:off x="185719" y="1572022"/>
            <a:ext cx="4180605" cy="646331"/>
          </a:xfrm>
          <a:prstGeom prst="rect">
            <a:avLst/>
          </a:prstGeom>
          <a:noFill/>
        </p:spPr>
        <p:txBody>
          <a:bodyPr wrap="square" rtlCol="0">
            <a:spAutoFit/>
          </a:bodyPr>
          <a:lstStyle/>
          <a:p>
            <a:r>
              <a:rPr lang="en-US" sz="2000" i="1" dirty="0">
                <a:solidFill>
                  <a:schemeClr val="accent2"/>
                </a:solidFill>
                <a:latin typeface="Poppins" pitchFamily="2" charset="77"/>
                <a:cs typeface="Poppins" pitchFamily="2" charset="77"/>
              </a:rPr>
              <a:t>*</a:t>
            </a:r>
            <a:r>
              <a:rPr lang="en-US" sz="1600" i="1" dirty="0">
                <a:solidFill>
                  <a:schemeClr val="tx1">
                    <a:lumMod val="65000"/>
                    <a:lumOff val="35000"/>
                  </a:schemeClr>
                </a:solidFill>
                <a:latin typeface="Poppins" pitchFamily="2" charset="77"/>
                <a:cs typeface="Poppins" pitchFamily="2" charset="77"/>
              </a:rPr>
              <a:t>a high-performance deployed SKU without any </a:t>
            </a:r>
            <a:r>
              <a:rPr lang="en-US" sz="1600" b="1" i="1" dirty="0">
                <a:solidFill>
                  <a:schemeClr val="accent6"/>
                </a:solidFill>
                <a:latin typeface="Poppins" pitchFamily="2" charset="77"/>
                <a:cs typeface="Poppins" pitchFamily="2" charset="77"/>
              </a:rPr>
              <a:t>GreenSKU</a:t>
            </a:r>
            <a:r>
              <a:rPr lang="en-US" sz="1600" i="1" dirty="0">
                <a:solidFill>
                  <a:schemeClr val="tx1">
                    <a:lumMod val="65000"/>
                    <a:lumOff val="35000"/>
                  </a:schemeClr>
                </a:solidFill>
                <a:latin typeface="Poppins" pitchFamily="2" charset="77"/>
                <a:cs typeface="Poppins" pitchFamily="2" charset="77"/>
              </a:rPr>
              <a:t> optimizations</a:t>
            </a:r>
          </a:p>
        </p:txBody>
      </p:sp>
      <p:sp>
        <p:nvSpPr>
          <p:cNvPr id="65" name="TextBox 64">
            <a:extLst>
              <a:ext uri="{FF2B5EF4-FFF2-40B4-BE49-F238E27FC236}">
                <a16:creationId xmlns:a16="http://schemas.microsoft.com/office/drawing/2014/main" id="{C58A7246-5533-68A6-0DDD-DA7EF64585F3}"/>
              </a:ext>
            </a:extLst>
          </p:cNvPr>
          <p:cNvSpPr txBox="1"/>
          <p:nvPr/>
        </p:nvSpPr>
        <p:spPr>
          <a:xfrm>
            <a:off x="4417510" y="3575116"/>
            <a:ext cx="273894" cy="584775"/>
          </a:xfrm>
          <a:prstGeom prst="rect">
            <a:avLst/>
          </a:prstGeom>
          <a:noFill/>
        </p:spPr>
        <p:txBody>
          <a:bodyPr wrap="square" rtlCol="0">
            <a:spAutoFit/>
          </a:bodyPr>
          <a:lstStyle/>
          <a:p>
            <a:r>
              <a:rPr lang="en-US" sz="3200" dirty="0">
                <a:solidFill>
                  <a:schemeClr val="tx1">
                    <a:lumMod val="65000"/>
                    <a:lumOff val="35000"/>
                  </a:schemeClr>
                </a:solidFill>
                <a:latin typeface="Poppins" pitchFamily="2" charset="77"/>
                <a:cs typeface="Poppins" pitchFamily="2" charset="77"/>
              </a:rPr>
              <a:t>?</a:t>
            </a:r>
          </a:p>
        </p:txBody>
      </p:sp>
      <p:pic>
        <p:nvPicPr>
          <p:cNvPr id="66" name="Graphic 65" descr="Thumbs up sign with solid fill">
            <a:extLst>
              <a:ext uri="{FF2B5EF4-FFF2-40B4-BE49-F238E27FC236}">
                <a16:creationId xmlns:a16="http://schemas.microsoft.com/office/drawing/2014/main" id="{4FB1A2C4-8E83-44DC-52E4-11EBC82D4781}"/>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flipH="1">
            <a:off x="885073" y="3431264"/>
            <a:ext cx="715400" cy="715400"/>
          </a:xfrm>
          <a:prstGeom prst="rect">
            <a:avLst/>
          </a:prstGeom>
        </p:spPr>
      </p:pic>
      <p:pic>
        <p:nvPicPr>
          <p:cNvPr id="67" name="Graphic 66" descr="Thumbs Down with solid fill">
            <a:extLst>
              <a:ext uri="{FF2B5EF4-FFF2-40B4-BE49-F238E27FC236}">
                <a16:creationId xmlns:a16="http://schemas.microsoft.com/office/drawing/2014/main" id="{4E3B356C-2EBA-7859-9457-1F3CB3D03F53}"/>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4735265" y="3599593"/>
            <a:ext cx="715400" cy="715400"/>
          </a:xfrm>
          <a:prstGeom prst="rect">
            <a:avLst/>
          </a:prstGeom>
        </p:spPr>
      </p:pic>
      <p:pic>
        <p:nvPicPr>
          <p:cNvPr id="68" name="Graphic 67" descr="Thumbs up sign with solid fill">
            <a:extLst>
              <a:ext uri="{FF2B5EF4-FFF2-40B4-BE49-F238E27FC236}">
                <a16:creationId xmlns:a16="http://schemas.microsoft.com/office/drawing/2014/main" id="{41334CEF-13C2-BB98-F852-68EA81F322E3}"/>
              </a:ext>
            </a:extLst>
          </p:cNvPr>
          <p:cNvPicPr>
            <a:picLocks noChangeAspect="1"/>
          </p:cNvPicPr>
          <p:nvPr/>
        </p:nvPicPr>
        <p:blipFill>
          <a:blip r:embed="rId10">
            <a:extLst>
              <a:ext uri="{96DAC541-7B7A-43D3-8B79-37D633B846F1}">
                <asvg:svgBlip xmlns:asvg="http://schemas.microsoft.com/office/drawing/2016/SVG/main" r:embed="rId14"/>
              </a:ext>
            </a:extLst>
          </a:blip>
          <a:stretch>
            <a:fillRect/>
          </a:stretch>
        </p:blipFill>
        <p:spPr>
          <a:xfrm flipH="1">
            <a:off x="3759193" y="3431264"/>
            <a:ext cx="715400" cy="715400"/>
          </a:xfrm>
          <a:prstGeom prst="rect">
            <a:avLst/>
          </a:prstGeom>
        </p:spPr>
      </p:pic>
      <p:sp>
        <p:nvSpPr>
          <p:cNvPr id="10" name="Rectangle 9">
            <a:extLst>
              <a:ext uri="{FF2B5EF4-FFF2-40B4-BE49-F238E27FC236}">
                <a16:creationId xmlns:a16="http://schemas.microsoft.com/office/drawing/2014/main" id="{2BCD4E94-549B-28F4-F3B2-DA8994532C63}"/>
              </a:ext>
            </a:extLst>
          </p:cNvPr>
          <p:cNvSpPr/>
          <p:nvPr/>
        </p:nvSpPr>
        <p:spPr>
          <a:xfrm>
            <a:off x="10254343" y="269163"/>
            <a:ext cx="1937656" cy="1007395"/>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Rounded Corners 5">
            <a:extLst>
              <a:ext uri="{FF2B5EF4-FFF2-40B4-BE49-F238E27FC236}">
                <a16:creationId xmlns:a16="http://schemas.microsoft.com/office/drawing/2014/main" id="{49BCFB7C-D36B-351A-8E72-A8ADD5A4041E}"/>
              </a:ext>
            </a:extLst>
          </p:cNvPr>
          <p:cNvSpPr/>
          <p:nvPr/>
        </p:nvSpPr>
        <p:spPr>
          <a:xfrm>
            <a:off x="10965866" y="416902"/>
            <a:ext cx="1177157" cy="598184"/>
          </a:xfrm>
          <a:prstGeom prst="roundRect">
            <a:avLst/>
          </a:prstGeom>
          <a:solidFill>
            <a:schemeClr val="accent1">
              <a:lumMod val="60000"/>
              <a:lumOff val="40000"/>
            </a:schemeClr>
          </a:solidFill>
          <a:ln w="19050">
            <a:solidFill>
              <a:schemeClr val="accent1">
                <a:lumMod val="50000"/>
              </a:schemeClr>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sz="1100" dirty="0">
                <a:solidFill>
                  <a:schemeClr val="tx1"/>
                </a:solidFill>
                <a:latin typeface="Poppins" panose="00000500000000000000" pitchFamily="2" charset="0"/>
                <a:cs typeface="Poppins" panose="00000500000000000000" pitchFamily="2" charset="0"/>
              </a:rPr>
              <a:t>Performance</a:t>
            </a:r>
          </a:p>
        </p:txBody>
      </p:sp>
      <p:pic>
        <p:nvPicPr>
          <p:cNvPr id="14" name="Graphic 13" descr="Gauge with solid fill">
            <a:extLst>
              <a:ext uri="{FF2B5EF4-FFF2-40B4-BE49-F238E27FC236}">
                <a16:creationId xmlns:a16="http://schemas.microsoft.com/office/drawing/2014/main" id="{61D7CDCE-DDFF-063D-B14E-32759A4A027D}"/>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11336599" y="579397"/>
            <a:ext cx="435689" cy="435689"/>
          </a:xfrm>
          <a:prstGeom prst="rect">
            <a:avLst/>
          </a:prstGeom>
        </p:spPr>
      </p:pic>
      <p:pic>
        <p:nvPicPr>
          <p:cNvPr id="15" name="Graphic 14" descr="Server with solid fill">
            <a:extLst>
              <a:ext uri="{FF2B5EF4-FFF2-40B4-BE49-F238E27FC236}">
                <a16:creationId xmlns:a16="http://schemas.microsoft.com/office/drawing/2014/main" id="{5228EB6E-7192-6F94-F67A-2A65E26374B2}"/>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10370796" y="550614"/>
            <a:ext cx="503313" cy="503313"/>
          </a:xfrm>
          <a:prstGeom prst="rect">
            <a:avLst/>
          </a:prstGeom>
        </p:spPr>
      </p:pic>
      <p:sp>
        <p:nvSpPr>
          <p:cNvPr id="17" name="TextBox 16">
            <a:extLst>
              <a:ext uri="{FF2B5EF4-FFF2-40B4-BE49-F238E27FC236}">
                <a16:creationId xmlns:a16="http://schemas.microsoft.com/office/drawing/2014/main" id="{7787CE1C-25FB-578F-FC15-DD7A9FE5877F}"/>
              </a:ext>
            </a:extLst>
          </p:cNvPr>
          <p:cNvSpPr txBox="1"/>
          <p:nvPr/>
        </p:nvSpPr>
        <p:spPr>
          <a:xfrm>
            <a:off x="10324847" y="1052491"/>
            <a:ext cx="1409360" cy="261610"/>
          </a:xfrm>
          <a:prstGeom prst="rect">
            <a:avLst/>
          </a:prstGeom>
          <a:noFill/>
        </p:spPr>
        <p:txBody>
          <a:bodyPr wrap="square" rtlCol="0">
            <a:spAutoFit/>
          </a:bodyPr>
          <a:lstStyle/>
          <a:p>
            <a:r>
              <a:rPr lang="en-US" sz="1100" dirty="0">
                <a:latin typeface="Poppins" pitchFamily="2" charset="77"/>
                <a:cs typeface="Poppins" pitchFamily="2" charset="77"/>
              </a:rPr>
              <a:t>Server-level</a:t>
            </a:r>
          </a:p>
        </p:txBody>
      </p:sp>
    </p:spTree>
    <p:custDataLst>
      <p:tags r:id="rId1"/>
    </p:custDataLst>
    <p:extLst>
      <p:ext uri="{BB962C8B-B14F-4D97-AF65-F5344CB8AC3E}">
        <p14:creationId xmlns:p14="http://schemas.microsoft.com/office/powerpoint/2010/main" val="7259804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30930">
        <p159:morph option="byObject"/>
      </p:transition>
    </mc:Choice>
    <mc:Fallback xmlns="">
      <p:transition spd="slow" advTm="3093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9"/>
                                        </p:tgtEl>
                                        <p:attrNameLst>
                                          <p:attrName>style.visibility</p:attrName>
                                        </p:attrNameLst>
                                      </p:cBhvr>
                                      <p:to>
                                        <p:strVal val="visible"/>
                                      </p:to>
                                    </p:set>
                                    <p:animEffect transition="in" filter="fade">
                                      <p:cBhvr>
                                        <p:cTn id="7" dur="500"/>
                                        <p:tgtEl>
                                          <p:spTgt spid="59"/>
                                        </p:tgtEl>
                                      </p:cBhvr>
                                    </p:animEffect>
                                  </p:childTnLst>
                                </p:cTn>
                              </p:par>
                              <p:par>
                                <p:cTn id="8" presetID="10" presetClass="entr" presetSubtype="0" fill="hold" nodeType="withEffect">
                                  <p:stCondLst>
                                    <p:cond delay="0"/>
                                  </p:stCondLst>
                                  <p:childTnLst>
                                    <p:set>
                                      <p:cBhvr>
                                        <p:cTn id="9" dur="1" fill="hold">
                                          <p:stCondLst>
                                            <p:cond delay="0"/>
                                          </p:stCondLst>
                                        </p:cTn>
                                        <p:tgtEl>
                                          <p:spTgt spid="48"/>
                                        </p:tgtEl>
                                        <p:attrNameLst>
                                          <p:attrName>style.visibility</p:attrName>
                                        </p:attrNameLst>
                                      </p:cBhvr>
                                      <p:to>
                                        <p:strVal val="visible"/>
                                      </p:to>
                                    </p:set>
                                    <p:animEffect transition="in" filter="fade">
                                      <p:cBhvr>
                                        <p:cTn id="10" dur="500"/>
                                        <p:tgtEl>
                                          <p:spTgt spid="4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60"/>
                                        </p:tgtEl>
                                        <p:attrNameLst>
                                          <p:attrName>style.visibility</p:attrName>
                                        </p:attrNameLst>
                                      </p:cBhvr>
                                      <p:to>
                                        <p:strVal val="visible"/>
                                      </p:to>
                                    </p:set>
                                    <p:animEffect transition="in" filter="fade">
                                      <p:cBhvr>
                                        <p:cTn id="13" dur="500"/>
                                        <p:tgtEl>
                                          <p:spTgt spid="60"/>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29"/>
                                        </p:tgtEl>
                                        <p:attrNameLst>
                                          <p:attrName>style.visibility</p:attrName>
                                        </p:attrNameLst>
                                      </p:cBhvr>
                                      <p:to>
                                        <p:strVal val="visible"/>
                                      </p:to>
                                    </p:set>
                                    <p:animEffect transition="in" filter="fade">
                                      <p:cBhvr>
                                        <p:cTn id="18" dur="500"/>
                                        <p:tgtEl>
                                          <p:spTgt spid="2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500"/>
                                        <p:tgtEl>
                                          <p:spTgt spid="5"/>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64"/>
                                        </p:tgtEl>
                                        <p:attrNameLst>
                                          <p:attrName>style.visibility</p:attrName>
                                        </p:attrNameLst>
                                      </p:cBhvr>
                                      <p:to>
                                        <p:strVal val="visible"/>
                                      </p:to>
                                    </p:set>
                                    <p:animEffect transition="in" filter="fade">
                                      <p:cBhvr>
                                        <p:cTn id="24" dur="500"/>
                                        <p:tgtEl>
                                          <p:spTgt spid="64"/>
                                        </p:tgtEl>
                                      </p:cBhvr>
                                    </p:animEffect>
                                  </p:childTnLst>
                                </p:cTn>
                              </p:par>
                              <p:par>
                                <p:cTn id="25" presetID="10" presetClass="entr" presetSubtype="0" fill="hold" nodeType="withEffect">
                                  <p:stCondLst>
                                    <p:cond delay="0"/>
                                  </p:stCondLst>
                                  <p:childTnLst>
                                    <p:set>
                                      <p:cBhvr>
                                        <p:cTn id="26" dur="1" fill="hold">
                                          <p:stCondLst>
                                            <p:cond delay="0"/>
                                          </p:stCondLst>
                                        </p:cTn>
                                        <p:tgtEl>
                                          <p:spTgt spid="66"/>
                                        </p:tgtEl>
                                        <p:attrNameLst>
                                          <p:attrName>style.visibility</p:attrName>
                                        </p:attrNameLst>
                                      </p:cBhvr>
                                      <p:to>
                                        <p:strVal val="visible"/>
                                      </p:to>
                                    </p:set>
                                    <p:animEffect transition="in" filter="fade">
                                      <p:cBhvr>
                                        <p:cTn id="27" dur="500"/>
                                        <p:tgtEl>
                                          <p:spTgt spid="66"/>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fade">
                                      <p:cBhvr>
                                        <p:cTn id="30" dur="500"/>
                                        <p:tgtEl>
                                          <p:spTgt spid="11"/>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27"/>
                                        </p:tgtEl>
                                        <p:attrNameLst>
                                          <p:attrName>style.visibility</p:attrName>
                                        </p:attrNameLst>
                                      </p:cBhvr>
                                      <p:to>
                                        <p:strVal val="visible"/>
                                      </p:to>
                                    </p:set>
                                    <p:animEffect transition="in" filter="fade">
                                      <p:cBhvr>
                                        <p:cTn id="35" dur="500"/>
                                        <p:tgtEl>
                                          <p:spTgt spid="27"/>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3"/>
                                        </p:tgtEl>
                                        <p:attrNameLst>
                                          <p:attrName>style.visibility</p:attrName>
                                        </p:attrNameLst>
                                      </p:cBhvr>
                                      <p:to>
                                        <p:strVal val="visible"/>
                                      </p:to>
                                    </p:set>
                                    <p:animEffect transition="in" filter="fade">
                                      <p:cBhvr>
                                        <p:cTn id="38" dur="500"/>
                                        <p:tgtEl>
                                          <p:spTgt spid="3"/>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65"/>
                                        </p:tgtEl>
                                        <p:attrNameLst>
                                          <p:attrName>style.visibility</p:attrName>
                                        </p:attrNameLst>
                                      </p:cBhvr>
                                      <p:to>
                                        <p:strVal val="visible"/>
                                      </p:to>
                                    </p:set>
                                    <p:animEffect transition="in" filter="fade">
                                      <p:cBhvr>
                                        <p:cTn id="41" dur="500"/>
                                        <p:tgtEl>
                                          <p:spTgt spid="65"/>
                                        </p:tgtEl>
                                      </p:cBhvr>
                                    </p:animEffect>
                                  </p:childTnLst>
                                </p:cTn>
                              </p:par>
                              <p:par>
                                <p:cTn id="42" presetID="10" presetClass="entr" presetSubtype="0" fill="hold" nodeType="withEffect">
                                  <p:stCondLst>
                                    <p:cond delay="0"/>
                                  </p:stCondLst>
                                  <p:childTnLst>
                                    <p:set>
                                      <p:cBhvr>
                                        <p:cTn id="43" dur="1" fill="hold">
                                          <p:stCondLst>
                                            <p:cond delay="0"/>
                                          </p:stCondLst>
                                        </p:cTn>
                                        <p:tgtEl>
                                          <p:spTgt spid="67"/>
                                        </p:tgtEl>
                                        <p:attrNameLst>
                                          <p:attrName>style.visibility</p:attrName>
                                        </p:attrNameLst>
                                      </p:cBhvr>
                                      <p:to>
                                        <p:strVal val="visible"/>
                                      </p:to>
                                    </p:set>
                                    <p:animEffect transition="in" filter="fade">
                                      <p:cBhvr>
                                        <p:cTn id="44" dur="500"/>
                                        <p:tgtEl>
                                          <p:spTgt spid="67"/>
                                        </p:tgtEl>
                                      </p:cBhvr>
                                    </p:animEffect>
                                  </p:childTnLst>
                                </p:cTn>
                              </p:par>
                              <p:par>
                                <p:cTn id="45" presetID="10" presetClass="entr" presetSubtype="0" fill="hold" nodeType="withEffect">
                                  <p:stCondLst>
                                    <p:cond delay="0"/>
                                  </p:stCondLst>
                                  <p:childTnLst>
                                    <p:set>
                                      <p:cBhvr>
                                        <p:cTn id="46" dur="1" fill="hold">
                                          <p:stCondLst>
                                            <p:cond delay="0"/>
                                          </p:stCondLst>
                                        </p:cTn>
                                        <p:tgtEl>
                                          <p:spTgt spid="68"/>
                                        </p:tgtEl>
                                        <p:attrNameLst>
                                          <p:attrName>style.visibility</p:attrName>
                                        </p:attrNameLst>
                                      </p:cBhvr>
                                      <p:to>
                                        <p:strVal val="visible"/>
                                      </p:to>
                                    </p:set>
                                    <p:animEffect transition="in" filter="fade">
                                      <p:cBhvr>
                                        <p:cTn id="47" dur="500"/>
                                        <p:tgtEl>
                                          <p:spTgt spid="68"/>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12"/>
                                        </p:tgtEl>
                                        <p:attrNameLst>
                                          <p:attrName>style.visibility</p:attrName>
                                        </p:attrNameLst>
                                      </p:cBhvr>
                                      <p:to>
                                        <p:strVal val="visible"/>
                                      </p:to>
                                    </p:set>
                                    <p:animEffect transition="in" filter="fade">
                                      <p:cBhvr>
                                        <p:cTn id="5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 grpId="0" animBg="1"/>
      <p:bldP spid="12" grpId="0"/>
      <p:bldP spid="3" grpId="0"/>
      <p:bldP spid="5" grpId="0"/>
      <p:bldP spid="11" grpId="0"/>
      <p:bldP spid="59" grpId="0"/>
      <p:bldP spid="64" grpId="0"/>
      <p:bldP spid="6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ectangle 37">
            <a:extLst>
              <a:ext uri="{FF2B5EF4-FFF2-40B4-BE49-F238E27FC236}">
                <a16:creationId xmlns:a16="http://schemas.microsoft.com/office/drawing/2014/main" id="{C6C01504-20B1-1B09-2DD1-ED8D73455D03}"/>
              </a:ext>
            </a:extLst>
          </p:cNvPr>
          <p:cNvSpPr/>
          <p:nvPr/>
        </p:nvSpPr>
        <p:spPr>
          <a:xfrm>
            <a:off x="130155" y="2397226"/>
            <a:ext cx="5674477" cy="2403943"/>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Box 38">
            <a:extLst>
              <a:ext uri="{FF2B5EF4-FFF2-40B4-BE49-F238E27FC236}">
                <a16:creationId xmlns:a16="http://schemas.microsoft.com/office/drawing/2014/main" id="{75E613B5-1129-CA68-0D11-1BACB5DF375F}"/>
              </a:ext>
            </a:extLst>
          </p:cNvPr>
          <p:cNvSpPr txBox="1"/>
          <p:nvPr/>
        </p:nvSpPr>
        <p:spPr>
          <a:xfrm>
            <a:off x="3476891" y="4240141"/>
            <a:ext cx="2247731" cy="338554"/>
          </a:xfrm>
          <a:prstGeom prst="rect">
            <a:avLst/>
          </a:prstGeom>
          <a:noFill/>
        </p:spPr>
        <p:txBody>
          <a:bodyPr wrap="none" rtlCol="0">
            <a:spAutoFit/>
          </a:bodyPr>
          <a:lstStyle/>
          <a:p>
            <a:r>
              <a:rPr lang="en-US" sz="1600" dirty="0">
                <a:solidFill>
                  <a:schemeClr val="bg2">
                    <a:lumMod val="75000"/>
                  </a:schemeClr>
                </a:solidFill>
                <a:latin typeface="Poppins" pitchFamily="2" charset="77"/>
                <a:cs typeface="Poppins" pitchFamily="2" charset="77"/>
              </a:rPr>
              <a:t>Meeting perf. goals?</a:t>
            </a:r>
          </a:p>
        </p:txBody>
      </p:sp>
      <p:pic>
        <p:nvPicPr>
          <p:cNvPr id="40" name="Graphic 39" descr="Programmer female with solid fill">
            <a:extLst>
              <a:ext uri="{FF2B5EF4-FFF2-40B4-BE49-F238E27FC236}">
                <a16:creationId xmlns:a16="http://schemas.microsoft.com/office/drawing/2014/main" id="{188E6DD5-9A80-DB33-4CE6-D642A98C87A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142151" y="2728634"/>
            <a:ext cx="1482068" cy="1482068"/>
          </a:xfrm>
          <a:prstGeom prst="rect">
            <a:avLst/>
          </a:prstGeom>
        </p:spPr>
      </p:pic>
      <p:pic>
        <p:nvPicPr>
          <p:cNvPr id="41" name="Graphic 40" descr="Speedometer Low with solid fill">
            <a:extLst>
              <a:ext uri="{FF2B5EF4-FFF2-40B4-BE49-F238E27FC236}">
                <a16:creationId xmlns:a16="http://schemas.microsoft.com/office/drawing/2014/main" id="{84304A8B-12C7-A8B9-5333-C89EF67A5A5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243056" y="2883798"/>
            <a:ext cx="715400" cy="715400"/>
          </a:xfrm>
          <a:prstGeom prst="rect">
            <a:avLst/>
          </a:prstGeom>
        </p:spPr>
      </p:pic>
      <p:pic>
        <p:nvPicPr>
          <p:cNvPr id="42" name="Graphic 41" descr="Gauge with solid fill">
            <a:extLst>
              <a:ext uri="{FF2B5EF4-FFF2-40B4-BE49-F238E27FC236}">
                <a16:creationId xmlns:a16="http://schemas.microsoft.com/office/drawing/2014/main" id="{FB6EA68B-283F-8161-0D55-775B08079DB2}"/>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885073" y="2883798"/>
            <a:ext cx="715400" cy="715400"/>
          </a:xfrm>
          <a:prstGeom prst="rect">
            <a:avLst/>
          </a:prstGeom>
        </p:spPr>
      </p:pic>
      <p:sp>
        <p:nvSpPr>
          <p:cNvPr id="43" name="TextBox 42">
            <a:extLst>
              <a:ext uri="{FF2B5EF4-FFF2-40B4-BE49-F238E27FC236}">
                <a16:creationId xmlns:a16="http://schemas.microsoft.com/office/drawing/2014/main" id="{EF35E399-76E3-FC47-BD37-AAA8F4EB73D4}"/>
              </a:ext>
            </a:extLst>
          </p:cNvPr>
          <p:cNvSpPr txBox="1"/>
          <p:nvPr/>
        </p:nvSpPr>
        <p:spPr>
          <a:xfrm>
            <a:off x="3702514" y="2483589"/>
            <a:ext cx="1807036" cy="461665"/>
          </a:xfrm>
          <a:prstGeom prst="rect">
            <a:avLst/>
          </a:prstGeom>
          <a:noFill/>
        </p:spPr>
        <p:txBody>
          <a:bodyPr wrap="square" rtlCol="0">
            <a:spAutoFit/>
          </a:bodyPr>
          <a:lstStyle/>
          <a:p>
            <a:r>
              <a:rPr lang="en-US" sz="2400" b="1" dirty="0">
                <a:solidFill>
                  <a:schemeClr val="bg2">
                    <a:lumMod val="75000"/>
                  </a:schemeClr>
                </a:solidFill>
                <a:latin typeface="Poppins" pitchFamily="2" charset="77"/>
                <a:cs typeface="Poppins" pitchFamily="2" charset="77"/>
              </a:rPr>
              <a:t>GreenSKU</a:t>
            </a:r>
          </a:p>
        </p:txBody>
      </p:sp>
      <p:sp>
        <p:nvSpPr>
          <p:cNvPr id="44" name="TextBox 43">
            <a:extLst>
              <a:ext uri="{FF2B5EF4-FFF2-40B4-BE49-F238E27FC236}">
                <a16:creationId xmlns:a16="http://schemas.microsoft.com/office/drawing/2014/main" id="{96966724-0C3A-DAA7-3FDA-8D42CC00503B}"/>
              </a:ext>
            </a:extLst>
          </p:cNvPr>
          <p:cNvSpPr txBox="1"/>
          <p:nvPr/>
        </p:nvSpPr>
        <p:spPr>
          <a:xfrm>
            <a:off x="94320" y="2490519"/>
            <a:ext cx="2283285" cy="461665"/>
          </a:xfrm>
          <a:prstGeom prst="rect">
            <a:avLst/>
          </a:prstGeom>
          <a:noFill/>
        </p:spPr>
        <p:txBody>
          <a:bodyPr wrap="square" rtlCol="0">
            <a:spAutoFit/>
          </a:bodyPr>
          <a:lstStyle/>
          <a:p>
            <a:r>
              <a:rPr lang="en-US" sz="2400" dirty="0">
                <a:solidFill>
                  <a:schemeClr val="accent2"/>
                </a:solidFill>
                <a:latin typeface="Poppins" pitchFamily="2" charset="77"/>
                <a:cs typeface="Poppins" pitchFamily="2" charset="77"/>
              </a:rPr>
              <a:t>Baseline SKU*</a:t>
            </a:r>
          </a:p>
        </p:txBody>
      </p:sp>
      <p:sp>
        <p:nvSpPr>
          <p:cNvPr id="45" name="TextBox 44">
            <a:extLst>
              <a:ext uri="{FF2B5EF4-FFF2-40B4-BE49-F238E27FC236}">
                <a16:creationId xmlns:a16="http://schemas.microsoft.com/office/drawing/2014/main" id="{BABD5AE4-03A3-77BA-A10C-D1505C41627E}"/>
              </a:ext>
            </a:extLst>
          </p:cNvPr>
          <p:cNvSpPr txBox="1"/>
          <p:nvPr/>
        </p:nvSpPr>
        <p:spPr>
          <a:xfrm>
            <a:off x="157308" y="4240141"/>
            <a:ext cx="2170931" cy="338554"/>
          </a:xfrm>
          <a:prstGeom prst="rect">
            <a:avLst/>
          </a:prstGeom>
          <a:noFill/>
        </p:spPr>
        <p:txBody>
          <a:bodyPr wrap="square" rtlCol="0">
            <a:spAutoFit/>
          </a:bodyPr>
          <a:lstStyle/>
          <a:p>
            <a:r>
              <a:rPr lang="en-US" sz="1600" dirty="0">
                <a:latin typeface="Poppins" pitchFamily="2" charset="77"/>
                <a:cs typeface="Poppins" pitchFamily="2" charset="77"/>
              </a:rPr>
              <a:t>Meeting perf. goals</a:t>
            </a:r>
          </a:p>
        </p:txBody>
      </p:sp>
      <p:sp>
        <p:nvSpPr>
          <p:cNvPr id="46" name="TextBox 45">
            <a:extLst>
              <a:ext uri="{FF2B5EF4-FFF2-40B4-BE49-F238E27FC236}">
                <a16:creationId xmlns:a16="http://schemas.microsoft.com/office/drawing/2014/main" id="{0E5E54F6-C170-06E3-C1AA-1FDCE12AB35A}"/>
              </a:ext>
            </a:extLst>
          </p:cNvPr>
          <p:cNvSpPr txBox="1"/>
          <p:nvPr/>
        </p:nvSpPr>
        <p:spPr>
          <a:xfrm>
            <a:off x="2377605" y="4182434"/>
            <a:ext cx="1011161" cy="369332"/>
          </a:xfrm>
          <a:prstGeom prst="rect">
            <a:avLst/>
          </a:prstGeom>
          <a:noFill/>
        </p:spPr>
        <p:txBody>
          <a:bodyPr wrap="square">
            <a:spAutoFit/>
          </a:bodyPr>
          <a:lstStyle/>
          <a:p>
            <a:r>
              <a:rPr lang="en-US" sz="1800" dirty="0" err="1">
                <a:latin typeface="Courier New" panose="02070309020205020404" pitchFamily="49" charset="0"/>
                <a:cs typeface="Courier New" panose="02070309020205020404" pitchFamily="49" charset="0"/>
              </a:rPr>
              <a:t>xapian</a:t>
            </a:r>
            <a:endParaRPr lang="en-US" dirty="0"/>
          </a:p>
        </p:txBody>
      </p:sp>
      <p:sp>
        <p:nvSpPr>
          <p:cNvPr id="47" name="TextBox 46">
            <a:extLst>
              <a:ext uri="{FF2B5EF4-FFF2-40B4-BE49-F238E27FC236}">
                <a16:creationId xmlns:a16="http://schemas.microsoft.com/office/drawing/2014/main" id="{6855A793-FD9C-7501-7A33-4E13FF29351D}"/>
              </a:ext>
            </a:extLst>
          </p:cNvPr>
          <p:cNvSpPr txBox="1"/>
          <p:nvPr/>
        </p:nvSpPr>
        <p:spPr>
          <a:xfrm>
            <a:off x="185719" y="1572022"/>
            <a:ext cx="4180605" cy="646331"/>
          </a:xfrm>
          <a:prstGeom prst="rect">
            <a:avLst/>
          </a:prstGeom>
          <a:noFill/>
        </p:spPr>
        <p:txBody>
          <a:bodyPr wrap="square" rtlCol="0">
            <a:spAutoFit/>
          </a:bodyPr>
          <a:lstStyle/>
          <a:p>
            <a:r>
              <a:rPr lang="en-US" sz="2000" i="1" dirty="0">
                <a:solidFill>
                  <a:schemeClr val="accent2"/>
                </a:solidFill>
                <a:latin typeface="Poppins" pitchFamily="2" charset="77"/>
                <a:cs typeface="Poppins" pitchFamily="2" charset="77"/>
              </a:rPr>
              <a:t>*</a:t>
            </a:r>
            <a:r>
              <a:rPr lang="en-US" sz="1600" i="1" dirty="0">
                <a:solidFill>
                  <a:schemeClr val="tx1">
                    <a:lumMod val="65000"/>
                    <a:lumOff val="35000"/>
                  </a:schemeClr>
                </a:solidFill>
                <a:latin typeface="Poppins" pitchFamily="2" charset="77"/>
                <a:cs typeface="Poppins" pitchFamily="2" charset="77"/>
              </a:rPr>
              <a:t>a high-performance deployed SKU without any </a:t>
            </a:r>
            <a:r>
              <a:rPr lang="en-US" sz="1600" b="1" i="1" dirty="0">
                <a:solidFill>
                  <a:schemeClr val="accent6"/>
                </a:solidFill>
                <a:latin typeface="Poppins" pitchFamily="2" charset="77"/>
                <a:cs typeface="Poppins" pitchFamily="2" charset="77"/>
              </a:rPr>
              <a:t>GreenSKU</a:t>
            </a:r>
            <a:r>
              <a:rPr lang="en-US" sz="1600" i="1" dirty="0">
                <a:solidFill>
                  <a:schemeClr val="tx1">
                    <a:lumMod val="65000"/>
                    <a:lumOff val="35000"/>
                  </a:schemeClr>
                </a:solidFill>
                <a:latin typeface="Poppins" pitchFamily="2" charset="77"/>
                <a:cs typeface="Poppins" pitchFamily="2" charset="77"/>
              </a:rPr>
              <a:t> optimizations</a:t>
            </a:r>
          </a:p>
        </p:txBody>
      </p:sp>
      <p:sp>
        <p:nvSpPr>
          <p:cNvPr id="49" name="TextBox 48">
            <a:extLst>
              <a:ext uri="{FF2B5EF4-FFF2-40B4-BE49-F238E27FC236}">
                <a16:creationId xmlns:a16="http://schemas.microsoft.com/office/drawing/2014/main" id="{354A24AE-5123-42A2-CB6E-17392E7E327B}"/>
              </a:ext>
            </a:extLst>
          </p:cNvPr>
          <p:cNvSpPr txBox="1"/>
          <p:nvPr/>
        </p:nvSpPr>
        <p:spPr>
          <a:xfrm>
            <a:off x="4417510" y="3575116"/>
            <a:ext cx="273894" cy="584775"/>
          </a:xfrm>
          <a:prstGeom prst="rect">
            <a:avLst/>
          </a:prstGeom>
          <a:noFill/>
        </p:spPr>
        <p:txBody>
          <a:bodyPr wrap="square" rtlCol="0">
            <a:spAutoFit/>
          </a:bodyPr>
          <a:lstStyle/>
          <a:p>
            <a:r>
              <a:rPr lang="en-US" sz="3200" dirty="0">
                <a:solidFill>
                  <a:schemeClr val="bg2">
                    <a:lumMod val="75000"/>
                  </a:schemeClr>
                </a:solidFill>
                <a:latin typeface="Poppins" pitchFamily="2" charset="77"/>
                <a:cs typeface="Poppins" pitchFamily="2" charset="77"/>
              </a:rPr>
              <a:t>?</a:t>
            </a:r>
          </a:p>
        </p:txBody>
      </p:sp>
      <p:pic>
        <p:nvPicPr>
          <p:cNvPr id="50" name="Graphic 49" descr="Thumbs up sign with solid fill">
            <a:extLst>
              <a:ext uri="{FF2B5EF4-FFF2-40B4-BE49-F238E27FC236}">
                <a16:creationId xmlns:a16="http://schemas.microsoft.com/office/drawing/2014/main" id="{3709C169-8ACC-EB7B-682E-D830CCE1B01F}"/>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flipH="1">
            <a:off x="885073" y="3431264"/>
            <a:ext cx="715400" cy="715400"/>
          </a:xfrm>
          <a:prstGeom prst="rect">
            <a:avLst/>
          </a:prstGeom>
        </p:spPr>
      </p:pic>
      <p:pic>
        <p:nvPicPr>
          <p:cNvPr id="51" name="Graphic 50" descr="Thumbs Down with solid fill">
            <a:extLst>
              <a:ext uri="{FF2B5EF4-FFF2-40B4-BE49-F238E27FC236}">
                <a16:creationId xmlns:a16="http://schemas.microsoft.com/office/drawing/2014/main" id="{5DB8A3D0-655B-481B-D5AA-01615BE9FF3E}"/>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4735265" y="3599593"/>
            <a:ext cx="715400" cy="715400"/>
          </a:xfrm>
          <a:prstGeom prst="rect">
            <a:avLst/>
          </a:prstGeom>
        </p:spPr>
      </p:pic>
      <p:pic>
        <p:nvPicPr>
          <p:cNvPr id="52" name="Graphic 51" descr="Thumbs up sign with solid fill">
            <a:extLst>
              <a:ext uri="{FF2B5EF4-FFF2-40B4-BE49-F238E27FC236}">
                <a16:creationId xmlns:a16="http://schemas.microsoft.com/office/drawing/2014/main" id="{8A16FC04-5897-D082-6401-44E9CC9B6571}"/>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flipH="1">
            <a:off x="3759193" y="3431264"/>
            <a:ext cx="715400" cy="715400"/>
          </a:xfrm>
          <a:prstGeom prst="rect">
            <a:avLst/>
          </a:prstGeom>
        </p:spPr>
      </p:pic>
      <p:sp>
        <p:nvSpPr>
          <p:cNvPr id="6" name="Slide Number Placeholder 5">
            <a:extLst>
              <a:ext uri="{FF2B5EF4-FFF2-40B4-BE49-F238E27FC236}">
                <a16:creationId xmlns:a16="http://schemas.microsoft.com/office/drawing/2014/main" id="{805E67E0-BCB6-C360-014D-21BC45107DE3}"/>
              </a:ext>
            </a:extLst>
          </p:cNvPr>
          <p:cNvSpPr>
            <a:spLocks noGrp="1"/>
          </p:cNvSpPr>
          <p:nvPr>
            <p:ph type="sldNum" sz="quarter" idx="12"/>
          </p:nvPr>
        </p:nvSpPr>
        <p:spPr/>
        <p:txBody>
          <a:bodyPr/>
          <a:lstStyle/>
          <a:p>
            <a:fld id="{CA5C1F0B-256B-3243-BFD0-E9259D5AEDE3}" type="slidenum">
              <a:rPr lang="en-US" smtClean="0"/>
              <a:t>16</a:t>
            </a:fld>
            <a:endParaRPr lang="en-US"/>
          </a:p>
        </p:txBody>
      </p:sp>
      <p:cxnSp>
        <p:nvCxnSpPr>
          <p:cNvPr id="2" name="Straight Connector 1">
            <a:extLst>
              <a:ext uri="{FF2B5EF4-FFF2-40B4-BE49-F238E27FC236}">
                <a16:creationId xmlns:a16="http://schemas.microsoft.com/office/drawing/2014/main" id="{E40AB801-A874-A6C0-9E4D-4AF5589AA324}"/>
              </a:ext>
            </a:extLst>
          </p:cNvPr>
          <p:cNvCxnSpPr>
            <a:cxnSpLocks/>
          </p:cNvCxnSpPr>
          <p:nvPr/>
        </p:nvCxnSpPr>
        <p:spPr>
          <a:xfrm>
            <a:off x="7304532" y="2301971"/>
            <a:ext cx="0" cy="2982340"/>
          </a:xfrm>
          <a:prstGeom prst="line">
            <a:avLst/>
          </a:prstGeom>
          <a:ln w="19050"/>
        </p:spPr>
        <p:style>
          <a:lnRef idx="1">
            <a:schemeClr val="dk1"/>
          </a:lnRef>
          <a:fillRef idx="0">
            <a:schemeClr val="dk1"/>
          </a:fillRef>
          <a:effectRef idx="0">
            <a:schemeClr val="dk1"/>
          </a:effectRef>
          <a:fontRef idx="minor">
            <a:schemeClr val="tx1"/>
          </a:fontRef>
        </p:style>
      </p:cxnSp>
      <p:cxnSp>
        <p:nvCxnSpPr>
          <p:cNvPr id="4" name="Straight Connector 3">
            <a:extLst>
              <a:ext uri="{FF2B5EF4-FFF2-40B4-BE49-F238E27FC236}">
                <a16:creationId xmlns:a16="http://schemas.microsoft.com/office/drawing/2014/main" id="{A82D92B9-71F2-EDAA-F1C0-3F35480382E7}"/>
              </a:ext>
            </a:extLst>
          </p:cNvPr>
          <p:cNvCxnSpPr>
            <a:cxnSpLocks/>
          </p:cNvCxnSpPr>
          <p:nvPr/>
        </p:nvCxnSpPr>
        <p:spPr>
          <a:xfrm flipH="1">
            <a:off x="7083307" y="5043061"/>
            <a:ext cx="4354204"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8" name="Straight Connector 7">
            <a:extLst>
              <a:ext uri="{FF2B5EF4-FFF2-40B4-BE49-F238E27FC236}">
                <a16:creationId xmlns:a16="http://schemas.microsoft.com/office/drawing/2014/main" id="{648C2E94-5A97-1562-13E5-D9325071AB11}"/>
              </a:ext>
            </a:extLst>
          </p:cNvPr>
          <p:cNvCxnSpPr>
            <a:cxnSpLocks/>
          </p:cNvCxnSpPr>
          <p:nvPr/>
        </p:nvCxnSpPr>
        <p:spPr>
          <a:xfrm flipV="1">
            <a:off x="7313344" y="4360126"/>
            <a:ext cx="2947006" cy="72211"/>
          </a:xfrm>
          <a:prstGeom prst="line">
            <a:avLst/>
          </a:prstGeom>
          <a:ln w="1905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220BF53D-E558-F33F-7278-437767224EFF}"/>
              </a:ext>
            </a:extLst>
          </p:cNvPr>
          <p:cNvCxnSpPr>
            <a:cxnSpLocks/>
          </p:cNvCxnSpPr>
          <p:nvPr/>
        </p:nvCxnSpPr>
        <p:spPr>
          <a:xfrm flipH="1">
            <a:off x="10260349" y="4360126"/>
            <a:ext cx="1" cy="681723"/>
          </a:xfrm>
          <a:prstGeom prst="line">
            <a:avLst/>
          </a:prstGeom>
          <a:ln w="19050">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CD9F60FC-7FDD-B388-E1D5-6C0886804364}"/>
              </a:ext>
            </a:extLst>
          </p:cNvPr>
          <p:cNvSpPr txBox="1"/>
          <p:nvPr/>
        </p:nvSpPr>
        <p:spPr>
          <a:xfrm>
            <a:off x="8677824" y="5082273"/>
            <a:ext cx="1383538" cy="338554"/>
          </a:xfrm>
          <a:prstGeom prst="rect">
            <a:avLst/>
          </a:prstGeom>
          <a:noFill/>
        </p:spPr>
        <p:txBody>
          <a:bodyPr wrap="square" rtlCol="0">
            <a:spAutoFit/>
          </a:bodyPr>
          <a:lstStyle/>
          <a:p>
            <a:r>
              <a:rPr lang="en-US" sz="1600" dirty="0">
                <a:latin typeface="Poppins" pitchFamily="2" charset="77"/>
                <a:cs typeface="Poppins" pitchFamily="2" charset="77"/>
              </a:rPr>
              <a:t>Load (QPS)</a:t>
            </a:r>
          </a:p>
        </p:txBody>
      </p:sp>
      <p:sp>
        <p:nvSpPr>
          <p:cNvPr id="17" name="TextBox 16">
            <a:extLst>
              <a:ext uri="{FF2B5EF4-FFF2-40B4-BE49-F238E27FC236}">
                <a16:creationId xmlns:a16="http://schemas.microsoft.com/office/drawing/2014/main" id="{1F8D7F2E-0044-0C41-160A-5E98C46A0EDF}"/>
              </a:ext>
            </a:extLst>
          </p:cNvPr>
          <p:cNvSpPr txBox="1"/>
          <p:nvPr/>
        </p:nvSpPr>
        <p:spPr>
          <a:xfrm>
            <a:off x="5867215" y="3541976"/>
            <a:ext cx="1529254" cy="338554"/>
          </a:xfrm>
          <a:prstGeom prst="rect">
            <a:avLst/>
          </a:prstGeom>
          <a:noFill/>
        </p:spPr>
        <p:txBody>
          <a:bodyPr wrap="square" rtlCol="0">
            <a:spAutoFit/>
          </a:bodyPr>
          <a:lstStyle/>
          <a:p>
            <a:r>
              <a:rPr lang="en-US" sz="1600" dirty="0">
                <a:latin typeface="Poppins" pitchFamily="2" charset="77"/>
                <a:cs typeface="Poppins" pitchFamily="2" charset="77"/>
              </a:rPr>
              <a:t>Tail Latency</a:t>
            </a:r>
          </a:p>
        </p:txBody>
      </p:sp>
      <p:sp>
        <p:nvSpPr>
          <p:cNvPr id="21" name="TextBox 20">
            <a:extLst>
              <a:ext uri="{FF2B5EF4-FFF2-40B4-BE49-F238E27FC236}">
                <a16:creationId xmlns:a16="http://schemas.microsoft.com/office/drawing/2014/main" id="{4F9A1DE0-B129-F615-921C-FCEF28712B73}"/>
              </a:ext>
            </a:extLst>
          </p:cNvPr>
          <p:cNvSpPr txBox="1"/>
          <p:nvPr/>
        </p:nvSpPr>
        <p:spPr>
          <a:xfrm>
            <a:off x="10205805" y="2817941"/>
            <a:ext cx="888293" cy="307777"/>
          </a:xfrm>
          <a:prstGeom prst="rect">
            <a:avLst/>
          </a:prstGeom>
          <a:noFill/>
        </p:spPr>
        <p:txBody>
          <a:bodyPr wrap="square" rtlCol="0">
            <a:spAutoFit/>
          </a:bodyPr>
          <a:lstStyle/>
          <a:p>
            <a:r>
              <a:rPr lang="en-US" sz="1400" dirty="0">
                <a:solidFill>
                  <a:srgbClr val="ED7D31"/>
                </a:solidFill>
                <a:latin typeface="Poppins" pitchFamily="2" charset="77"/>
                <a:cs typeface="Poppins" pitchFamily="2" charset="77"/>
              </a:rPr>
              <a:t>8 cores</a:t>
            </a:r>
          </a:p>
        </p:txBody>
      </p:sp>
      <p:sp>
        <p:nvSpPr>
          <p:cNvPr id="22" name="TextBox 21">
            <a:extLst>
              <a:ext uri="{FF2B5EF4-FFF2-40B4-BE49-F238E27FC236}">
                <a16:creationId xmlns:a16="http://schemas.microsoft.com/office/drawing/2014/main" id="{969DCDA7-E5BB-7CC1-4A11-FACECEB455DB}"/>
              </a:ext>
            </a:extLst>
          </p:cNvPr>
          <p:cNvSpPr txBox="1"/>
          <p:nvPr/>
        </p:nvSpPr>
        <p:spPr>
          <a:xfrm>
            <a:off x="7314363" y="2301971"/>
            <a:ext cx="1599192" cy="584775"/>
          </a:xfrm>
          <a:prstGeom prst="rect">
            <a:avLst/>
          </a:prstGeom>
          <a:noFill/>
        </p:spPr>
        <p:txBody>
          <a:bodyPr wrap="square" rtlCol="0">
            <a:spAutoFit/>
          </a:bodyPr>
          <a:lstStyle/>
          <a:p>
            <a:r>
              <a:rPr lang="en-US" sz="1600" dirty="0">
                <a:solidFill>
                  <a:srgbClr val="ED7D31"/>
                </a:solidFill>
                <a:latin typeface="Poppins" pitchFamily="2" charset="77"/>
                <a:cs typeface="Poppins" pitchFamily="2" charset="77"/>
              </a:rPr>
              <a:t>Baseline SKU</a:t>
            </a:r>
          </a:p>
          <a:p>
            <a:endParaRPr lang="en-US" sz="1600" dirty="0">
              <a:solidFill>
                <a:srgbClr val="70AD47"/>
              </a:solidFill>
              <a:latin typeface="Poppins" pitchFamily="2" charset="77"/>
              <a:cs typeface="Poppins" pitchFamily="2" charset="77"/>
            </a:endParaRPr>
          </a:p>
        </p:txBody>
      </p:sp>
      <p:sp>
        <p:nvSpPr>
          <p:cNvPr id="23" name="TextBox 22">
            <a:extLst>
              <a:ext uri="{FF2B5EF4-FFF2-40B4-BE49-F238E27FC236}">
                <a16:creationId xmlns:a16="http://schemas.microsoft.com/office/drawing/2014/main" id="{E02D1777-43B3-C5E3-7DEC-4E8329FB48E4}"/>
              </a:ext>
            </a:extLst>
          </p:cNvPr>
          <p:cNvSpPr txBox="1"/>
          <p:nvPr/>
        </p:nvSpPr>
        <p:spPr>
          <a:xfrm>
            <a:off x="7962494" y="1620199"/>
            <a:ext cx="1513707" cy="369332"/>
          </a:xfrm>
          <a:prstGeom prst="rect">
            <a:avLst/>
          </a:prstGeom>
          <a:noFill/>
        </p:spPr>
        <p:txBody>
          <a:bodyPr wrap="square" tIns="0" rIns="0" bIns="0" rtlCol="0">
            <a:spAutoFit/>
          </a:bodyPr>
          <a:lstStyle/>
          <a:p>
            <a:r>
              <a:rPr lang="en-US" sz="2400" dirty="0" err="1">
                <a:latin typeface="Courier New" panose="02070309020205020404" pitchFamily="49" charset="0"/>
                <a:cs typeface="Courier New" panose="02070309020205020404" pitchFamily="49" charset="0"/>
              </a:rPr>
              <a:t>xapian</a:t>
            </a:r>
            <a:endParaRPr lang="en-US" sz="2400" dirty="0">
              <a:latin typeface="Courier New" panose="02070309020205020404" pitchFamily="49" charset="0"/>
              <a:cs typeface="Courier New" panose="02070309020205020404" pitchFamily="49" charset="0"/>
            </a:endParaRPr>
          </a:p>
        </p:txBody>
      </p:sp>
      <p:sp>
        <p:nvSpPr>
          <p:cNvPr id="24" name="TextBox 23">
            <a:extLst>
              <a:ext uri="{FF2B5EF4-FFF2-40B4-BE49-F238E27FC236}">
                <a16:creationId xmlns:a16="http://schemas.microsoft.com/office/drawing/2014/main" id="{EC86F959-3124-ECFA-D29A-3BA9F463945F}"/>
              </a:ext>
            </a:extLst>
          </p:cNvPr>
          <p:cNvSpPr txBox="1"/>
          <p:nvPr/>
        </p:nvSpPr>
        <p:spPr>
          <a:xfrm>
            <a:off x="9140471" y="1583136"/>
            <a:ext cx="2135783" cy="430887"/>
          </a:xfrm>
          <a:prstGeom prst="rect">
            <a:avLst/>
          </a:prstGeom>
          <a:noFill/>
        </p:spPr>
        <p:txBody>
          <a:bodyPr wrap="square" rtlCol="0">
            <a:spAutoFit/>
          </a:bodyPr>
          <a:lstStyle/>
          <a:p>
            <a:r>
              <a:rPr lang="en-US" sz="2200" dirty="0">
                <a:latin typeface="Poppins" pitchFamily="2" charset="77"/>
                <a:cs typeface="Poppins" pitchFamily="2" charset="77"/>
              </a:rPr>
              <a:t>Performance:</a:t>
            </a:r>
          </a:p>
        </p:txBody>
      </p:sp>
      <p:cxnSp>
        <p:nvCxnSpPr>
          <p:cNvPr id="28" name="Straight Arrow Connector 27">
            <a:extLst>
              <a:ext uri="{FF2B5EF4-FFF2-40B4-BE49-F238E27FC236}">
                <a16:creationId xmlns:a16="http://schemas.microsoft.com/office/drawing/2014/main" id="{90D91ADB-4838-8D61-208A-BE8A421F7EF7}"/>
              </a:ext>
            </a:extLst>
          </p:cNvPr>
          <p:cNvCxnSpPr>
            <a:cxnSpLocks/>
          </p:cNvCxnSpPr>
          <p:nvPr/>
        </p:nvCxnSpPr>
        <p:spPr>
          <a:xfrm>
            <a:off x="10331048" y="4754507"/>
            <a:ext cx="421158"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nvGrpSpPr>
          <p:cNvPr id="30" name="Group 29">
            <a:extLst>
              <a:ext uri="{FF2B5EF4-FFF2-40B4-BE49-F238E27FC236}">
                <a16:creationId xmlns:a16="http://schemas.microsoft.com/office/drawing/2014/main" id="{1490E118-9D2B-275E-2F05-968EEEADD9CA}"/>
              </a:ext>
            </a:extLst>
          </p:cNvPr>
          <p:cNvGrpSpPr/>
          <p:nvPr/>
        </p:nvGrpSpPr>
        <p:grpSpPr>
          <a:xfrm>
            <a:off x="6125952" y="3151904"/>
            <a:ext cx="893335" cy="344577"/>
            <a:chOff x="145782" y="2224756"/>
            <a:chExt cx="1089283" cy="420158"/>
          </a:xfrm>
        </p:grpSpPr>
        <p:sp>
          <p:nvSpPr>
            <p:cNvPr id="32" name="Rectangle 31">
              <a:extLst>
                <a:ext uri="{FF2B5EF4-FFF2-40B4-BE49-F238E27FC236}">
                  <a16:creationId xmlns:a16="http://schemas.microsoft.com/office/drawing/2014/main" id="{CDEFFB2C-7B9A-DEF8-21B7-92AEADB3F69E}"/>
                </a:ext>
              </a:extLst>
            </p:cNvPr>
            <p:cNvSpPr/>
            <p:nvPr/>
          </p:nvSpPr>
          <p:spPr>
            <a:xfrm>
              <a:off x="145782" y="2224756"/>
              <a:ext cx="1042778" cy="420158"/>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ight Arrow 33">
              <a:extLst>
                <a:ext uri="{FF2B5EF4-FFF2-40B4-BE49-F238E27FC236}">
                  <a16:creationId xmlns:a16="http://schemas.microsoft.com/office/drawing/2014/main" id="{AA4C9F0C-37B8-C625-EF77-9B667AB3CF1F}"/>
                </a:ext>
              </a:extLst>
            </p:cNvPr>
            <p:cNvSpPr/>
            <p:nvPr/>
          </p:nvSpPr>
          <p:spPr>
            <a:xfrm rot="5400000">
              <a:off x="118387" y="2342561"/>
              <a:ext cx="325820" cy="168166"/>
            </a:xfrm>
            <a:prstGeom prst="rightArrow">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Box 34">
              <a:extLst>
                <a:ext uri="{FF2B5EF4-FFF2-40B4-BE49-F238E27FC236}">
                  <a16:creationId xmlns:a16="http://schemas.microsoft.com/office/drawing/2014/main" id="{CEF046AF-E55F-CFB3-2ABE-7F8CAEFC3EC2}"/>
                </a:ext>
              </a:extLst>
            </p:cNvPr>
            <p:cNvSpPr txBox="1"/>
            <p:nvPr/>
          </p:nvSpPr>
          <p:spPr>
            <a:xfrm>
              <a:off x="312097" y="2272755"/>
              <a:ext cx="922968" cy="318993"/>
            </a:xfrm>
            <a:prstGeom prst="rect">
              <a:avLst/>
            </a:prstGeom>
            <a:noFill/>
          </p:spPr>
          <p:txBody>
            <a:bodyPr wrap="none" rtlCol="0">
              <a:spAutoFit/>
            </a:bodyPr>
            <a:lstStyle/>
            <a:p>
              <a:r>
                <a:rPr lang="en-US" sz="1100" dirty="0">
                  <a:latin typeface="Poppins" pitchFamily="2" charset="77"/>
                  <a:cs typeface="Poppins" pitchFamily="2" charset="77"/>
                </a:rPr>
                <a:t>is better</a:t>
              </a:r>
            </a:p>
          </p:txBody>
        </p:sp>
      </p:grpSp>
      <p:sp>
        <p:nvSpPr>
          <p:cNvPr id="36" name="TextBox 35">
            <a:extLst>
              <a:ext uri="{FF2B5EF4-FFF2-40B4-BE49-F238E27FC236}">
                <a16:creationId xmlns:a16="http://schemas.microsoft.com/office/drawing/2014/main" id="{D2BA053C-2564-E2EC-6D9B-85570A861BE9}"/>
              </a:ext>
            </a:extLst>
          </p:cNvPr>
          <p:cNvSpPr txBox="1"/>
          <p:nvPr/>
        </p:nvSpPr>
        <p:spPr>
          <a:xfrm>
            <a:off x="10711511" y="4481777"/>
            <a:ext cx="2743199" cy="523220"/>
          </a:xfrm>
          <a:prstGeom prst="rect">
            <a:avLst/>
          </a:prstGeom>
          <a:noFill/>
        </p:spPr>
        <p:txBody>
          <a:bodyPr wrap="square" rtlCol="0">
            <a:spAutoFit/>
          </a:bodyPr>
          <a:lstStyle/>
          <a:p>
            <a:r>
              <a:rPr lang="en-US" sz="1400" dirty="0">
                <a:solidFill>
                  <a:srgbClr val="FF0000"/>
                </a:solidFill>
                <a:latin typeface="Poppins" pitchFamily="2" charset="77"/>
                <a:cs typeface="Poppins" pitchFamily="2" charset="77"/>
              </a:rPr>
              <a:t>Service Level </a:t>
            </a:r>
          </a:p>
          <a:p>
            <a:r>
              <a:rPr lang="en-US" sz="1400" dirty="0">
                <a:solidFill>
                  <a:srgbClr val="FF0000"/>
                </a:solidFill>
                <a:latin typeface="Poppins" pitchFamily="2" charset="77"/>
                <a:cs typeface="Poppins" pitchFamily="2" charset="77"/>
              </a:rPr>
              <a:t>Objective (SLO)</a:t>
            </a:r>
          </a:p>
        </p:txBody>
      </p:sp>
      <p:sp>
        <p:nvSpPr>
          <p:cNvPr id="37" name="Rectangle 36">
            <a:extLst>
              <a:ext uri="{FF2B5EF4-FFF2-40B4-BE49-F238E27FC236}">
                <a16:creationId xmlns:a16="http://schemas.microsoft.com/office/drawing/2014/main" id="{C1022F70-1883-C2CD-4960-C33D1A5F655A}"/>
              </a:ext>
            </a:extLst>
          </p:cNvPr>
          <p:cNvSpPr/>
          <p:nvPr/>
        </p:nvSpPr>
        <p:spPr>
          <a:xfrm>
            <a:off x="157307" y="2483589"/>
            <a:ext cx="3308537" cy="2077886"/>
          </a:xfrm>
          <a:prstGeom prst="rect">
            <a:avLst/>
          </a:prstGeom>
          <a:noFill/>
          <a:ln w="28575">
            <a:solidFill>
              <a:schemeClr val="tx1"/>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1">
            <a:extLst>
              <a:ext uri="{FF2B5EF4-FFF2-40B4-BE49-F238E27FC236}">
                <a16:creationId xmlns:a16="http://schemas.microsoft.com/office/drawing/2014/main" id="{D98AFB14-70FD-609D-E21F-988EF186E718}"/>
              </a:ext>
            </a:extLst>
          </p:cNvPr>
          <p:cNvSpPr>
            <a:spLocks noGrp="1"/>
          </p:cNvSpPr>
          <p:nvPr>
            <p:ph type="title"/>
          </p:nvPr>
        </p:nvSpPr>
        <p:spPr>
          <a:xfrm>
            <a:off x="437367" y="27322"/>
            <a:ext cx="11252372" cy="1325563"/>
          </a:xfrm>
        </p:spPr>
        <p:txBody>
          <a:bodyPr>
            <a:normAutofit/>
          </a:bodyPr>
          <a:lstStyle/>
          <a:p>
            <a:r>
              <a:rPr lang="en-US" sz="2800" dirty="0"/>
              <a:t>How do we measure a </a:t>
            </a:r>
            <a:r>
              <a:rPr lang="en-US" sz="2800" b="1" dirty="0" err="1">
                <a:solidFill>
                  <a:schemeClr val="accent6"/>
                </a:solidFill>
              </a:rPr>
              <a:t>GreenSKU</a:t>
            </a:r>
            <a:r>
              <a:rPr lang="en-US" sz="2800" dirty="0" err="1"/>
              <a:t>’s</a:t>
            </a:r>
            <a:r>
              <a:rPr lang="en-US" sz="2800" dirty="0"/>
              <a:t> </a:t>
            </a:r>
            <a:r>
              <a:rPr lang="en-US" sz="2800" b="1" dirty="0"/>
              <a:t>performance</a:t>
            </a:r>
            <a:r>
              <a:rPr lang="en-US" sz="2800" dirty="0"/>
              <a:t>?</a:t>
            </a:r>
          </a:p>
        </p:txBody>
      </p:sp>
      <p:sp>
        <p:nvSpPr>
          <p:cNvPr id="3" name="Rectangle 2">
            <a:extLst>
              <a:ext uri="{FF2B5EF4-FFF2-40B4-BE49-F238E27FC236}">
                <a16:creationId xmlns:a16="http://schemas.microsoft.com/office/drawing/2014/main" id="{F3ABC302-1558-917B-317A-5CE67A791591}"/>
              </a:ext>
            </a:extLst>
          </p:cNvPr>
          <p:cNvSpPr/>
          <p:nvPr/>
        </p:nvSpPr>
        <p:spPr>
          <a:xfrm>
            <a:off x="10254343" y="269163"/>
            <a:ext cx="1937656" cy="1007395"/>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Rounded Corners 5">
            <a:extLst>
              <a:ext uri="{FF2B5EF4-FFF2-40B4-BE49-F238E27FC236}">
                <a16:creationId xmlns:a16="http://schemas.microsoft.com/office/drawing/2014/main" id="{5D37F65B-E075-C072-DA05-61085C89700D}"/>
              </a:ext>
            </a:extLst>
          </p:cNvPr>
          <p:cNvSpPr/>
          <p:nvPr/>
        </p:nvSpPr>
        <p:spPr>
          <a:xfrm>
            <a:off x="10965866" y="416902"/>
            <a:ext cx="1177157" cy="598184"/>
          </a:xfrm>
          <a:prstGeom prst="roundRect">
            <a:avLst/>
          </a:prstGeom>
          <a:solidFill>
            <a:schemeClr val="accent1">
              <a:lumMod val="60000"/>
              <a:lumOff val="40000"/>
            </a:schemeClr>
          </a:solidFill>
          <a:ln w="19050">
            <a:solidFill>
              <a:schemeClr val="accent1">
                <a:lumMod val="50000"/>
              </a:schemeClr>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sz="1100" dirty="0">
                <a:solidFill>
                  <a:schemeClr val="tx1"/>
                </a:solidFill>
                <a:latin typeface="Poppins" panose="00000500000000000000" pitchFamily="2" charset="0"/>
                <a:cs typeface="Poppins" panose="00000500000000000000" pitchFamily="2" charset="0"/>
              </a:rPr>
              <a:t>Performance</a:t>
            </a:r>
          </a:p>
        </p:txBody>
      </p:sp>
      <p:pic>
        <p:nvPicPr>
          <p:cNvPr id="11" name="Graphic 10" descr="Gauge with solid fill">
            <a:extLst>
              <a:ext uri="{FF2B5EF4-FFF2-40B4-BE49-F238E27FC236}">
                <a16:creationId xmlns:a16="http://schemas.microsoft.com/office/drawing/2014/main" id="{3D3BD442-14B0-9049-3F98-6763ADF3ACE3}"/>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11336599" y="579397"/>
            <a:ext cx="435689" cy="435689"/>
          </a:xfrm>
          <a:prstGeom prst="rect">
            <a:avLst/>
          </a:prstGeom>
        </p:spPr>
      </p:pic>
      <p:pic>
        <p:nvPicPr>
          <p:cNvPr id="12" name="Graphic 11" descr="Server with solid fill">
            <a:extLst>
              <a:ext uri="{FF2B5EF4-FFF2-40B4-BE49-F238E27FC236}">
                <a16:creationId xmlns:a16="http://schemas.microsoft.com/office/drawing/2014/main" id="{0C1949E5-FBF4-165B-82CF-5387A53A76A0}"/>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10370796" y="550614"/>
            <a:ext cx="503313" cy="503313"/>
          </a:xfrm>
          <a:prstGeom prst="rect">
            <a:avLst/>
          </a:prstGeom>
        </p:spPr>
      </p:pic>
      <p:sp>
        <p:nvSpPr>
          <p:cNvPr id="13" name="TextBox 12">
            <a:extLst>
              <a:ext uri="{FF2B5EF4-FFF2-40B4-BE49-F238E27FC236}">
                <a16:creationId xmlns:a16="http://schemas.microsoft.com/office/drawing/2014/main" id="{BB10E003-71B9-FCF7-A3A5-8FE1B0979A6F}"/>
              </a:ext>
            </a:extLst>
          </p:cNvPr>
          <p:cNvSpPr txBox="1"/>
          <p:nvPr/>
        </p:nvSpPr>
        <p:spPr>
          <a:xfrm>
            <a:off x="10324847" y="1052491"/>
            <a:ext cx="1409360" cy="261610"/>
          </a:xfrm>
          <a:prstGeom prst="rect">
            <a:avLst/>
          </a:prstGeom>
          <a:noFill/>
        </p:spPr>
        <p:txBody>
          <a:bodyPr wrap="square" rtlCol="0">
            <a:spAutoFit/>
          </a:bodyPr>
          <a:lstStyle/>
          <a:p>
            <a:r>
              <a:rPr lang="en-US" sz="1100" dirty="0">
                <a:latin typeface="Poppins" pitchFamily="2" charset="77"/>
                <a:cs typeface="Poppins" pitchFamily="2" charset="77"/>
              </a:rPr>
              <a:t>Server-level</a:t>
            </a:r>
          </a:p>
        </p:txBody>
      </p:sp>
      <p:sp>
        <p:nvSpPr>
          <p:cNvPr id="14" name="Freeform 13">
            <a:extLst>
              <a:ext uri="{FF2B5EF4-FFF2-40B4-BE49-F238E27FC236}">
                <a16:creationId xmlns:a16="http://schemas.microsoft.com/office/drawing/2014/main" id="{1DA1A643-3153-8D04-8AAC-20C76EDBDE36}"/>
              </a:ext>
            </a:extLst>
          </p:cNvPr>
          <p:cNvSpPr/>
          <p:nvPr/>
        </p:nvSpPr>
        <p:spPr>
          <a:xfrm>
            <a:off x="7314364" y="2251171"/>
            <a:ext cx="3879617" cy="2431801"/>
          </a:xfrm>
          <a:custGeom>
            <a:avLst/>
            <a:gdLst>
              <a:gd name="connsiteX0" fmla="*/ 0 w 2782529"/>
              <a:gd name="connsiteY0" fmla="*/ 1740310 h 1740310"/>
              <a:gd name="connsiteX1" fmla="*/ 1219200 w 2782529"/>
              <a:gd name="connsiteY1" fmla="*/ 1661652 h 1740310"/>
              <a:gd name="connsiteX2" fmla="*/ 2153265 w 2782529"/>
              <a:gd name="connsiteY2" fmla="*/ 1504336 h 1740310"/>
              <a:gd name="connsiteX3" fmla="*/ 2389239 w 2782529"/>
              <a:gd name="connsiteY3" fmla="*/ 1366684 h 1740310"/>
              <a:gd name="connsiteX4" fmla="*/ 2625213 w 2782529"/>
              <a:gd name="connsiteY4" fmla="*/ 963561 h 1740310"/>
              <a:gd name="connsiteX5" fmla="*/ 2762865 w 2782529"/>
              <a:gd name="connsiteY5" fmla="*/ 235974 h 1740310"/>
              <a:gd name="connsiteX6" fmla="*/ 2782529 w 2782529"/>
              <a:gd name="connsiteY6" fmla="*/ 0 h 1740310"/>
              <a:gd name="connsiteX0" fmla="*/ 0 w 2782529"/>
              <a:gd name="connsiteY0" fmla="*/ 1740310 h 1740310"/>
              <a:gd name="connsiteX1" fmla="*/ 1219200 w 2782529"/>
              <a:gd name="connsiteY1" fmla="*/ 1661652 h 1740310"/>
              <a:gd name="connsiteX2" fmla="*/ 2153265 w 2782529"/>
              <a:gd name="connsiteY2" fmla="*/ 1504336 h 1740310"/>
              <a:gd name="connsiteX3" fmla="*/ 2452891 w 2782529"/>
              <a:gd name="connsiteY3" fmla="*/ 1324249 h 1740310"/>
              <a:gd name="connsiteX4" fmla="*/ 2625213 w 2782529"/>
              <a:gd name="connsiteY4" fmla="*/ 963561 h 1740310"/>
              <a:gd name="connsiteX5" fmla="*/ 2762865 w 2782529"/>
              <a:gd name="connsiteY5" fmla="*/ 235974 h 1740310"/>
              <a:gd name="connsiteX6" fmla="*/ 2782529 w 2782529"/>
              <a:gd name="connsiteY6" fmla="*/ 0 h 1740310"/>
              <a:gd name="connsiteX0" fmla="*/ 0 w 2782529"/>
              <a:gd name="connsiteY0" fmla="*/ 1740310 h 1740310"/>
              <a:gd name="connsiteX1" fmla="*/ 1219200 w 2782529"/>
              <a:gd name="connsiteY1" fmla="*/ 1661652 h 1740310"/>
              <a:gd name="connsiteX2" fmla="*/ 2153265 w 2782529"/>
              <a:gd name="connsiteY2" fmla="*/ 1504336 h 1740310"/>
              <a:gd name="connsiteX3" fmla="*/ 2452891 w 2782529"/>
              <a:gd name="connsiteY3" fmla="*/ 1324249 h 1740310"/>
              <a:gd name="connsiteX4" fmla="*/ 2625213 w 2782529"/>
              <a:gd name="connsiteY4" fmla="*/ 963561 h 1740310"/>
              <a:gd name="connsiteX5" fmla="*/ 2736343 w 2782529"/>
              <a:gd name="connsiteY5" fmla="*/ 458757 h 1740310"/>
              <a:gd name="connsiteX6" fmla="*/ 2782529 w 2782529"/>
              <a:gd name="connsiteY6" fmla="*/ 0 h 1740310"/>
              <a:gd name="connsiteX0" fmla="*/ 0 w 2835573"/>
              <a:gd name="connsiteY0" fmla="*/ 1777440 h 1777440"/>
              <a:gd name="connsiteX1" fmla="*/ 1219200 w 2835573"/>
              <a:gd name="connsiteY1" fmla="*/ 1698782 h 1777440"/>
              <a:gd name="connsiteX2" fmla="*/ 2153265 w 2835573"/>
              <a:gd name="connsiteY2" fmla="*/ 1541466 h 1777440"/>
              <a:gd name="connsiteX3" fmla="*/ 2452891 w 2835573"/>
              <a:gd name="connsiteY3" fmla="*/ 1361379 h 1777440"/>
              <a:gd name="connsiteX4" fmla="*/ 2625213 w 2835573"/>
              <a:gd name="connsiteY4" fmla="*/ 1000691 h 1777440"/>
              <a:gd name="connsiteX5" fmla="*/ 2736343 w 2835573"/>
              <a:gd name="connsiteY5" fmla="*/ 495887 h 1777440"/>
              <a:gd name="connsiteX6" fmla="*/ 2835573 w 2835573"/>
              <a:gd name="connsiteY6" fmla="*/ 0 h 1777440"/>
              <a:gd name="connsiteX0" fmla="*/ 0 w 2835670"/>
              <a:gd name="connsiteY0" fmla="*/ 1777440 h 1777440"/>
              <a:gd name="connsiteX1" fmla="*/ 1219200 w 2835670"/>
              <a:gd name="connsiteY1" fmla="*/ 1698782 h 1777440"/>
              <a:gd name="connsiteX2" fmla="*/ 2153265 w 2835670"/>
              <a:gd name="connsiteY2" fmla="*/ 1541466 h 1777440"/>
              <a:gd name="connsiteX3" fmla="*/ 2452891 w 2835670"/>
              <a:gd name="connsiteY3" fmla="*/ 1361379 h 1777440"/>
              <a:gd name="connsiteX4" fmla="*/ 2625213 w 2835670"/>
              <a:gd name="connsiteY4" fmla="*/ 1000691 h 1777440"/>
              <a:gd name="connsiteX5" fmla="*/ 2736343 w 2835670"/>
              <a:gd name="connsiteY5" fmla="*/ 495887 h 1777440"/>
              <a:gd name="connsiteX6" fmla="*/ 2835573 w 2835670"/>
              <a:gd name="connsiteY6" fmla="*/ 0 h 1777440"/>
              <a:gd name="connsiteX0" fmla="*/ 0 w 2835670"/>
              <a:gd name="connsiteY0" fmla="*/ 1777440 h 1777440"/>
              <a:gd name="connsiteX1" fmla="*/ 1219200 w 2835670"/>
              <a:gd name="connsiteY1" fmla="*/ 1698782 h 1777440"/>
              <a:gd name="connsiteX2" fmla="*/ 2153265 w 2835670"/>
              <a:gd name="connsiteY2" fmla="*/ 1541466 h 1777440"/>
              <a:gd name="connsiteX3" fmla="*/ 2468804 w 2835670"/>
              <a:gd name="connsiteY3" fmla="*/ 1329553 h 1777440"/>
              <a:gd name="connsiteX4" fmla="*/ 2625213 w 2835670"/>
              <a:gd name="connsiteY4" fmla="*/ 1000691 h 1777440"/>
              <a:gd name="connsiteX5" fmla="*/ 2736343 w 2835670"/>
              <a:gd name="connsiteY5" fmla="*/ 495887 h 1777440"/>
              <a:gd name="connsiteX6" fmla="*/ 2835573 w 2835670"/>
              <a:gd name="connsiteY6" fmla="*/ 0 h 1777440"/>
              <a:gd name="connsiteX0" fmla="*/ 0 w 2835670"/>
              <a:gd name="connsiteY0" fmla="*/ 1777440 h 1777440"/>
              <a:gd name="connsiteX1" fmla="*/ 1219200 w 2835670"/>
              <a:gd name="connsiteY1" fmla="*/ 1698782 h 1777440"/>
              <a:gd name="connsiteX2" fmla="*/ 2153265 w 2835670"/>
              <a:gd name="connsiteY2" fmla="*/ 1541466 h 1777440"/>
              <a:gd name="connsiteX3" fmla="*/ 2468804 w 2835670"/>
              <a:gd name="connsiteY3" fmla="*/ 1329553 h 1777440"/>
              <a:gd name="connsiteX4" fmla="*/ 2625213 w 2835670"/>
              <a:gd name="connsiteY4" fmla="*/ 1000691 h 1777440"/>
              <a:gd name="connsiteX5" fmla="*/ 2736343 w 2835670"/>
              <a:gd name="connsiteY5" fmla="*/ 495887 h 1777440"/>
              <a:gd name="connsiteX6" fmla="*/ 2835573 w 2835670"/>
              <a:gd name="connsiteY6" fmla="*/ 0 h 1777440"/>
              <a:gd name="connsiteX0" fmla="*/ 0 w 2835670"/>
              <a:gd name="connsiteY0" fmla="*/ 1777440 h 1777440"/>
              <a:gd name="connsiteX1" fmla="*/ 1219200 w 2835670"/>
              <a:gd name="connsiteY1" fmla="*/ 1698782 h 1777440"/>
              <a:gd name="connsiteX2" fmla="*/ 2153265 w 2835670"/>
              <a:gd name="connsiteY2" fmla="*/ 1541466 h 1777440"/>
              <a:gd name="connsiteX3" fmla="*/ 2468804 w 2835670"/>
              <a:gd name="connsiteY3" fmla="*/ 1329553 h 1777440"/>
              <a:gd name="connsiteX4" fmla="*/ 2625213 w 2835670"/>
              <a:gd name="connsiteY4" fmla="*/ 1000691 h 1777440"/>
              <a:gd name="connsiteX5" fmla="*/ 2736343 w 2835670"/>
              <a:gd name="connsiteY5" fmla="*/ 495887 h 1777440"/>
              <a:gd name="connsiteX6" fmla="*/ 2835573 w 2835670"/>
              <a:gd name="connsiteY6" fmla="*/ 0 h 1777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35670" h="1777440">
                <a:moveTo>
                  <a:pt x="0" y="1777440"/>
                </a:moveTo>
                <a:cubicBezTo>
                  <a:pt x="430161" y="1757775"/>
                  <a:pt x="860323" y="1738111"/>
                  <a:pt x="1219200" y="1698782"/>
                </a:cubicBezTo>
                <a:cubicBezTo>
                  <a:pt x="1578077" y="1659453"/>
                  <a:pt x="1944998" y="1603004"/>
                  <a:pt x="2153265" y="1541466"/>
                </a:cubicBezTo>
                <a:cubicBezTo>
                  <a:pt x="2361532" y="1479928"/>
                  <a:pt x="2379537" y="1456813"/>
                  <a:pt x="2468804" y="1329553"/>
                </a:cubicBezTo>
                <a:cubicBezTo>
                  <a:pt x="2558071" y="1202293"/>
                  <a:pt x="2580623" y="1139635"/>
                  <a:pt x="2625213" y="1000691"/>
                </a:cubicBezTo>
                <a:cubicBezTo>
                  <a:pt x="2669803" y="861747"/>
                  <a:pt x="2710124" y="656480"/>
                  <a:pt x="2736343" y="495887"/>
                </a:cubicBezTo>
                <a:cubicBezTo>
                  <a:pt x="2762562" y="335294"/>
                  <a:pt x="2838764" y="89655"/>
                  <a:pt x="2835573" y="0"/>
                </a:cubicBezTo>
              </a:path>
            </a:pathLst>
          </a:custGeom>
          <a:noFill/>
          <a:ln w="1905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1831381248"/>
      </p:ext>
    </p:extLst>
  </p:cSld>
  <p:clrMapOvr>
    <a:masterClrMapping/>
  </p:clrMapOvr>
  <mc:AlternateContent xmlns:mc="http://schemas.openxmlformats.org/markup-compatibility/2006" xmlns:p14="http://schemas.microsoft.com/office/powerpoint/2010/main">
    <mc:Choice Requires="p14">
      <p:transition spd="med" p14:dur="700" advTm="31811">
        <p:fade/>
      </p:transition>
    </mc:Choice>
    <mc:Fallback xmlns="">
      <p:transition spd="med" advTm="31811">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500"/>
                                        <p:tgtEl>
                                          <p:spTgt spid="3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2">
                                            <p:txEl>
                                              <p:pRg st="0" end="0"/>
                                            </p:txEl>
                                          </p:spTgt>
                                        </p:tgtEl>
                                        <p:attrNameLst>
                                          <p:attrName>style.visibility</p:attrName>
                                        </p:attrNameLst>
                                      </p:cBhvr>
                                      <p:to>
                                        <p:strVal val="visible"/>
                                      </p:to>
                                    </p:set>
                                    <p:animEffect transition="in" filter="fade">
                                      <p:cBhvr>
                                        <p:cTn id="12" dur="500"/>
                                        <p:tgtEl>
                                          <p:spTgt spid="22">
                                            <p:txEl>
                                              <p:pRg st="0" end="0"/>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1"/>
                                        </p:tgtEl>
                                        <p:attrNameLst>
                                          <p:attrName>style.visibility</p:attrName>
                                        </p:attrNameLst>
                                      </p:cBhvr>
                                      <p:to>
                                        <p:strVal val="visible"/>
                                      </p:to>
                                    </p:set>
                                    <p:animEffect transition="in" filter="fade">
                                      <p:cBhvr>
                                        <p:cTn id="18" dur="500"/>
                                        <p:tgtEl>
                                          <p:spTgt spid="21"/>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500"/>
                                        <p:tgtEl>
                                          <p:spTgt spid="10"/>
                                        </p:tgtEl>
                                      </p:cBhvr>
                                    </p:animEffect>
                                  </p:childTnLst>
                                </p:cTn>
                              </p:par>
                              <p:par>
                                <p:cTn id="24" presetID="10" presetClass="entr" presetSubtype="0" fill="hold" nodeType="with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500"/>
                                        <p:tgtEl>
                                          <p:spTgt spid="8"/>
                                        </p:tgtEl>
                                      </p:cBhvr>
                                    </p:animEffect>
                                  </p:childTnLst>
                                </p:cTn>
                              </p:par>
                              <p:par>
                                <p:cTn id="27" presetID="10" presetClass="entr" presetSubtype="0" fill="hold" nodeType="withEffect">
                                  <p:stCondLst>
                                    <p:cond delay="0"/>
                                  </p:stCondLst>
                                  <p:childTnLst>
                                    <p:set>
                                      <p:cBhvr>
                                        <p:cTn id="28" dur="1" fill="hold">
                                          <p:stCondLst>
                                            <p:cond delay="0"/>
                                          </p:stCondLst>
                                        </p:cTn>
                                        <p:tgtEl>
                                          <p:spTgt spid="28"/>
                                        </p:tgtEl>
                                        <p:attrNameLst>
                                          <p:attrName>style.visibility</p:attrName>
                                        </p:attrNameLst>
                                      </p:cBhvr>
                                      <p:to>
                                        <p:strVal val="visible"/>
                                      </p:to>
                                    </p:set>
                                    <p:animEffect transition="in" filter="fade">
                                      <p:cBhvr>
                                        <p:cTn id="29" dur="500"/>
                                        <p:tgtEl>
                                          <p:spTgt spid="28"/>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36"/>
                                        </p:tgtEl>
                                        <p:attrNameLst>
                                          <p:attrName>style.visibility</p:attrName>
                                        </p:attrNameLst>
                                      </p:cBhvr>
                                      <p:to>
                                        <p:strVal val="visible"/>
                                      </p:to>
                                    </p:set>
                                    <p:animEffect transition="in" filter="fade">
                                      <p:cBhvr>
                                        <p:cTn id="32"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36" grpId="0"/>
      <p:bldP spid="1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805E67E0-BCB6-C360-014D-21BC45107DE3}"/>
              </a:ext>
            </a:extLst>
          </p:cNvPr>
          <p:cNvSpPr>
            <a:spLocks noGrp="1"/>
          </p:cNvSpPr>
          <p:nvPr>
            <p:ph type="sldNum" sz="quarter" idx="12"/>
          </p:nvPr>
        </p:nvSpPr>
        <p:spPr/>
        <p:txBody>
          <a:bodyPr/>
          <a:lstStyle/>
          <a:p>
            <a:fld id="{CA5C1F0B-256B-3243-BFD0-E9259D5AEDE3}" type="slidenum">
              <a:rPr lang="en-US" smtClean="0"/>
              <a:t>17</a:t>
            </a:fld>
            <a:endParaRPr lang="en-US"/>
          </a:p>
        </p:txBody>
      </p:sp>
      <p:sp>
        <p:nvSpPr>
          <p:cNvPr id="19" name="Rectangle 18">
            <a:extLst>
              <a:ext uri="{FF2B5EF4-FFF2-40B4-BE49-F238E27FC236}">
                <a16:creationId xmlns:a16="http://schemas.microsoft.com/office/drawing/2014/main" id="{3B65C3F1-CFE7-2817-BC86-2C5905C8BFE5}"/>
              </a:ext>
            </a:extLst>
          </p:cNvPr>
          <p:cNvSpPr/>
          <p:nvPr/>
        </p:nvSpPr>
        <p:spPr>
          <a:xfrm>
            <a:off x="1863894" y="2853182"/>
            <a:ext cx="6319487" cy="3341123"/>
          </a:xfrm>
          <a:prstGeom prst="rect">
            <a:avLst/>
          </a:prstGeom>
          <a:no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 name="Straight Connector 1">
            <a:extLst>
              <a:ext uri="{FF2B5EF4-FFF2-40B4-BE49-F238E27FC236}">
                <a16:creationId xmlns:a16="http://schemas.microsoft.com/office/drawing/2014/main" id="{E40AB801-A874-A6C0-9E4D-4AF5589AA324}"/>
              </a:ext>
            </a:extLst>
          </p:cNvPr>
          <p:cNvCxnSpPr>
            <a:cxnSpLocks/>
          </p:cNvCxnSpPr>
          <p:nvPr/>
        </p:nvCxnSpPr>
        <p:spPr>
          <a:xfrm>
            <a:off x="7304532" y="2301971"/>
            <a:ext cx="0" cy="2982340"/>
          </a:xfrm>
          <a:prstGeom prst="line">
            <a:avLst/>
          </a:prstGeom>
          <a:ln w="19050"/>
        </p:spPr>
        <p:style>
          <a:lnRef idx="1">
            <a:schemeClr val="dk1"/>
          </a:lnRef>
          <a:fillRef idx="0">
            <a:schemeClr val="dk1"/>
          </a:fillRef>
          <a:effectRef idx="0">
            <a:schemeClr val="dk1"/>
          </a:effectRef>
          <a:fontRef idx="minor">
            <a:schemeClr val="tx1"/>
          </a:fontRef>
        </p:style>
      </p:cxnSp>
      <p:cxnSp>
        <p:nvCxnSpPr>
          <p:cNvPr id="4" name="Straight Connector 3">
            <a:extLst>
              <a:ext uri="{FF2B5EF4-FFF2-40B4-BE49-F238E27FC236}">
                <a16:creationId xmlns:a16="http://schemas.microsoft.com/office/drawing/2014/main" id="{A82D92B9-71F2-EDAA-F1C0-3F35480382E7}"/>
              </a:ext>
            </a:extLst>
          </p:cNvPr>
          <p:cNvCxnSpPr>
            <a:cxnSpLocks/>
          </p:cNvCxnSpPr>
          <p:nvPr/>
        </p:nvCxnSpPr>
        <p:spPr>
          <a:xfrm flipH="1">
            <a:off x="7083307" y="5043061"/>
            <a:ext cx="4354204" cy="0"/>
          </a:xfrm>
          <a:prstGeom prst="line">
            <a:avLst/>
          </a:prstGeom>
          <a:ln w="19050"/>
        </p:spPr>
        <p:style>
          <a:lnRef idx="1">
            <a:schemeClr val="dk1"/>
          </a:lnRef>
          <a:fillRef idx="0">
            <a:schemeClr val="dk1"/>
          </a:fillRef>
          <a:effectRef idx="0">
            <a:schemeClr val="dk1"/>
          </a:effectRef>
          <a:fontRef idx="minor">
            <a:schemeClr val="tx1"/>
          </a:fontRef>
        </p:style>
      </p:cxnSp>
      <p:sp>
        <p:nvSpPr>
          <p:cNvPr id="7" name="Freeform 6">
            <a:extLst>
              <a:ext uri="{FF2B5EF4-FFF2-40B4-BE49-F238E27FC236}">
                <a16:creationId xmlns:a16="http://schemas.microsoft.com/office/drawing/2014/main" id="{5A66EF9E-15A6-E048-DF13-6A036FA41122}"/>
              </a:ext>
            </a:extLst>
          </p:cNvPr>
          <p:cNvSpPr/>
          <p:nvPr/>
        </p:nvSpPr>
        <p:spPr>
          <a:xfrm>
            <a:off x="7314364" y="2251171"/>
            <a:ext cx="3879617" cy="2431801"/>
          </a:xfrm>
          <a:custGeom>
            <a:avLst/>
            <a:gdLst>
              <a:gd name="connsiteX0" fmla="*/ 0 w 2782529"/>
              <a:gd name="connsiteY0" fmla="*/ 1740310 h 1740310"/>
              <a:gd name="connsiteX1" fmla="*/ 1219200 w 2782529"/>
              <a:gd name="connsiteY1" fmla="*/ 1661652 h 1740310"/>
              <a:gd name="connsiteX2" fmla="*/ 2153265 w 2782529"/>
              <a:gd name="connsiteY2" fmla="*/ 1504336 h 1740310"/>
              <a:gd name="connsiteX3" fmla="*/ 2389239 w 2782529"/>
              <a:gd name="connsiteY3" fmla="*/ 1366684 h 1740310"/>
              <a:gd name="connsiteX4" fmla="*/ 2625213 w 2782529"/>
              <a:gd name="connsiteY4" fmla="*/ 963561 h 1740310"/>
              <a:gd name="connsiteX5" fmla="*/ 2762865 w 2782529"/>
              <a:gd name="connsiteY5" fmla="*/ 235974 h 1740310"/>
              <a:gd name="connsiteX6" fmla="*/ 2782529 w 2782529"/>
              <a:gd name="connsiteY6" fmla="*/ 0 h 1740310"/>
              <a:gd name="connsiteX0" fmla="*/ 0 w 2782529"/>
              <a:gd name="connsiteY0" fmla="*/ 1740310 h 1740310"/>
              <a:gd name="connsiteX1" fmla="*/ 1219200 w 2782529"/>
              <a:gd name="connsiteY1" fmla="*/ 1661652 h 1740310"/>
              <a:gd name="connsiteX2" fmla="*/ 2153265 w 2782529"/>
              <a:gd name="connsiteY2" fmla="*/ 1504336 h 1740310"/>
              <a:gd name="connsiteX3" fmla="*/ 2452891 w 2782529"/>
              <a:gd name="connsiteY3" fmla="*/ 1324249 h 1740310"/>
              <a:gd name="connsiteX4" fmla="*/ 2625213 w 2782529"/>
              <a:gd name="connsiteY4" fmla="*/ 963561 h 1740310"/>
              <a:gd name="connsiteX5" fmla="*/ 2762865 w 2782529"/>
              <a:gd name="connsiteY5" fmla="*/ 235974 h 1740310"/>
              <a:gd name="connsiteX6" fmla="*/ 2782529 w 2782529"/>
              <a:gd name="connsiteY6" fmla="*/ 0 h 1740310"/>
              <a:gd name="connsiteX0" fmla="*/ 0 w 2782529"/>
              <a:gd name="connsiteY0" fmla="*/ 1740310 h 1740310"/>
              <a:gd name="connsiteX1" fmla="*/ 1219200 w 2782529"/>
              <a:gd name="connsiteY1" fmla="*/ 1661652 h 1740310"/>
              <a:gd name="connsiteX2" fmla="*/ 2153265 w 2782529"/>
              <a:gd name="connsiteY2" fmla="*/ 1504336 h 1740310"/>
              <a:gd name="connsiteX3" fmla="*/ 2452891 w 2782529"/>
              <a:gd name="connsiteY3" fmla="*/ 1324249 h 1740310"/>
              <a:gd name="connsiteX4" fmla="*/ 2625213 w 2782529"/>
              <a:gd name="connsiteY4" fmla="*/ 963561 h 1740310"/>
              <a:gd name="connsiteX5" fmla="*/ 2736343 w 2782529"/>
              <a:gd name="connsiteY5" fmla="*/ 458757 h 1740310"/>
              <a:gd name="connsiteX6" fmla="*/ 2782529 w 2782529"/>
              <a:gd name="connsiteY6" fmla="*/ 0 h 1740310"/>
              <a:gd name="connsiteX0" fmla="*/ 0 w 2835573"/>
              <a:gd name="connsiteY0" fmla="*/ 1777440 h 1777440"/>
              <a:gd name="connsiteX1" fmla="*/ 1219200 w 2835573"/>
              <a:gd name="connsiteY1" fmla="*/ 1698782 h 1777440"/>
              <a:gd name="connsiteX2" fmla="*/ 2153265 w 2835573"/>
              <a:gd name="connsiteY2" fmla="*/ 1541466 h 1777440"/>
              <a:gd name="connsiteX3" fmla="*/ 2452891 w 2835573"/>
              <a:gd name="connsiteY3" fmla="*/ 1361379 h 1777440"/>
              <a:gd name="connsiteX4" fmla="*/ 2625213 w 2835573"/>
              <a:gd name="connsiteY4" fmla="*/ 1000691 h 1777440"/>
              <a:gd name="connsiteX5" fmla="*/ 2736343 w 2835573"/>
              <a:gd name="connsiteY5" fmla="*/ 495887 h 1777440"/>
              <a:gd name="connsiteX6" fmla="*/ 2835573 w 2835573"/>
              <a:gd name="connsiteY6" fmla="*/ 0 h 1777440"/>
              <a:gd name="connsiteX0" fmla="*/ 0 w 2835670"/>
              <a:gd name="connsiteY0" fmla="*/ 1777440 h 1777440"/>
              <a:gd name="connsiteX1" fmla="*/ 1219200 w 2835670"/>
              <a:gd name="connsiteY1" fmla="*/ 1698782 h 1777440"/>
              <a:gd name="connsiteX2" fmla="*/ 2153265 w 2835670"/>
              <a:gd name="connsiteY2" fmla="*/ 1541466 h 1777440"/>
              <a:gd name="connsiteX3" fmla="*/ 2452891 w 2835670"/>
              <a:gd name="connsiteY3" fmla="*/ 1361379 h 1777440"/>
              <a:gd name="connsiteX4" fmla="*/ 2625213 w 2835670"/>
              <a:gd name="connsiteY4" fmla="*/ 1000691 h 1777440"/>
              <a:gd name="connsiteX5" fmla="*/ 2736343 w 2835670"/>
              <a:gd name="connsiteY5" fmla="*/ 495887 h 1777440"/>
              <a:gd name="connsiteX6" fmla="*/ 2835573 w 2835670"/>
              <a:gd name="connsiteY6" fmla="*/ 0 h 1777440"/>
              <a:gd name="connsiteX0" fmla="*/ 0 w 2835670"/>
              <a:gd name="connsiteY0" fmla="*/ 1777440 h 1777440"/>
              <a:gd name="connsiteX1" fmla="*/ 1219200 w 2835670"/>
              <a:gd name="connsiteY1" fmla="*/ 1698782 h 1777440"/>
              <a:gd name="connsiteX2" fmla="*/ 2153265 w 2835670"/>
              <a:gd name="connsiteY2" fmla="*/ 1541466 h 1777440"/>
              <a:gd name="connsiteX3" fmla="*/ 2468804 w 2835670"/>
              <a:gd name="connsiteY3" fmla="*/ 1329553 h 1777440"/>
              <a:gd name="connsiteX4" fmla="*/ 2625213 w 2835670"/>
              <a:gd name="connsiteY4" fmla="*/ 1000691 h 1777440"/>
              <a:gd name="connsiteX5" fmla="*/ 2736343 w 2835670"/>
              <a:gd name="connsiteY5" fmla="*/ 495887 h 1777440"/>
              <a:gd name="connsiteX6" fmla="*/ 2835573 w 2835670"/>
              <a:gd name="connsiteY6" fmla="*/ 0 h 1777440"/>
              <a:gd name="connsiteX0" fmla="*/ 0 w 2835670"/>
              <a:gd name="connsiteY0" fmla="*/ 1777440 h 1777440"/>
              <a:gd name="connsiteX1" fmla="*/ 1219200 w 2835670"/>
              <a:gd name="connsiteY1" fmla="*/ 1698782 h 1777440"/>
              <a:gd name="connsiteX2" fmla="*/ 2153265 w 2835670"/>
              <a:gd name="connsiteY2" fmla="*/ 1541466 h 1777440"/>
              <a:gd name="connsiteX3" fmla="*/ 2468804 w 2835670"/>
              <a:gd name="connsiteY3" fmla="*/ 1329553 h 1777440"/>
              <a:gd name="connsiteX4" fmla="*/ 2625213 w 2835670"/>
              <a:gd name="connsiteY4" fmla="*/ 1000691 h 1777440"/>
              <a:gd name="connsiteX5" fmla="*/ 2736343 w 2835670"/>
              <a:gd name="connsiteY5" fmla="*/ 495887 h 1777440"/>
              <a:gd name="connsiteX6" fmla="*/ 2835573 w 2835670"/>
              <a:gd name="connsiteY6" fmla="*/ 0 h 1777440"/>
              <a:gd name="connsiteX0" fmla="*/ 0 w 2835670"/>
              <a:gd name="connsiteY0" fmla="*/ 1777440 h 1777440"/>
              <a:gd name="connsiteX1" fmla="*/ 1219200 w 2835670"/>
              <a:gd name="connsiteY1" fmla="*/ 1698782 h 1777440"/>
              <a:gd name="connsiteX2" fmla="*/ 2153265 w 2835670"/>
              <a:gd name="connsiteY2" fmla="*/ 1541466 h 1777440"/>
              <a:gd name="connsiteX3" fmla="*/ 2468804 w 2835670"/>
              <a:gd name="connsiteY3" fmla="*/ 1329553 h 1777440"/>
              <a:gd name="connsiteX4" fmla="*/ 2625213 w 2835670"/>
              <a:gd name="connsiteY4" fmla="*/ 1000691 h 1777440"/>
              <a:gd name="connsiteX5" fmla="*/ 2736343 w 2835670"/>
              <a:gd name="connsiteY5" fmla="*/ 495887 h 1777440"/>
              <a:gd name="connsiteX6" fmla="*/ 2835573 w 2835670"/>
              <a:gd name="connsiteY6" fmla="*/ 0 h 1777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35670" h="1777440">
                <a:moveTo>
                  <a:pt x="0" y="1777440"/>
                </a:moveTo>
                <a:cubicBezTo>
                  <a:pt x="430161" y="1757775"/>
                  <a:pt x="860323" y="1738111"/>
                  <a:pt x="1219200" y="1698782"/>
                </a:cubicBezTo>
                <a:cubicBezTo>
                  <a:pt x="1578077" y="1659453"/>
                  <a:pt x="1944998" y="1603004"/>
                  <a:pt x="2153265" y="1541466"/>
                </a:cubicBezTo>
                <a:cubicBezTo>
                  <a:pt x="2361532" y="1479928"/>
                  <a:pt x="2379537" y="1456813"/>
                  <a:pt x="2468804" y="1329553"/>
                </a:cubicBezTo>
                <a:cubicBezTo>
                  <a:pt x="2558071" y="1202293"/>
                  <a:pt x="2580623" y="1139635"/>
                  <a:pt x="2625213" y="1000691"/>
                </a:cubicBezTo>
                <a:cubicBezTo>
                  <a:pt x="2669803" y="861747"/>
                  <a:pt x="2710124" y="656480"/>
                  <a:pt x="2736343" y="495887"/>
                </a:cubicBezTo>
                <a:cubicBezTo>
                  <a:pt x="2762562" y="335294"/>
                  <a:pt x="2838764" y="89655"/>
                  <a:pt x="2835573" y="0"/>
                </a:cubicBezTo>
              </a:path>
            </a:pathLst>
          </a:custGeom>
          <a:noFill/>
          <a:ln w="1905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a:extLst>
              <a:ext uri="{FF2B5EF4-FFF2-40B4-BE49-F238E27FC236}">
                <a16:creationId xmlns:a16="http://schemas.microsoft.com/office/drawing/2014/main" id="{648C2E94-5A97-1562-13E5-D9325071AB11}"/>
              </a:ext>
            </a:extLst>
          </p:cNvPr>
          <p:cNvCxnSpPr>
            <a:cxnSpLocks/>
            <a:endCxn id="7" idx="2"/>
          </p:cNvCxnSpPr>
          <p:nvPr/>
        </p:nvCxnSpPr>
        <p:spPr>
          <a:xfrm flipV="1">
            <a:off x="7313344" y="4360125"/>
            <a:ext cx="2947006" cy="72212"/>
          </a:xfrm>
          <a:prstGeom prst="line">
            <a:avLst/>
          </a:prstGeom>
          <a:ln w="1905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220BF53D-E558-F33F-7278-437767224EFF}"/>
              </a:ext>
            </a:extLst>
          </p:cNvPr>
          <p:cNvCxnSpPr>
            <a:cxnSpLocks/>
            <a:stCxn id="7" idx="2"/>
          </p:cNvCxnSpPr>
          <p:nvPr/>
        </p:nvCxnSpPr>
        <p:spPr>
          <a:xfrm flipH="1">
            <a:off x="10260349" y="4360125"/>
            <a:ext cx="1" cy="681724"/>
          </a:xfrm>
          <a:prstGeom prst="line">
            <a:avLst/>
          </a:prstGeom>
          <a:ln w="19050">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CD9F60FC-7FDD-B388-E1D5-6C0886804364}"/>
              </a:ext>
            </a:extLst>
          </p:cNvPr>
          <p:cNvSpPr txBox="1"/>
          <p:nvPr/>
        </p:nvSpPr>
        <p:spPr>
          <a:xfrm>
            <a:off x="8677824" y="5082273"/>
            <a:ext cx="1383538" cy="338554"/>
          </a:xfrm>
          <a:prstGeom prst="rect">
            <a:avLst/>
          </a:prstGeom>
          <a:noFill/>
        </p:spPr>
        <p:txBody>
          <a:bodyPr wrap="square" rtlCol="0">
            <a:spAutoFit/>
          </a:bodyPr>
          <a:lstStyle/>
          <a:p>
            <a:r>
              <a:rPr lang="en-US" sz="1600" dirty="0">
                <a:latin typeface="Poppins" pitchFamily="2" charset="77"/>
                <a:cs typeface="Poppins" pitchFamily="2" charset="77"/>
              </a:rPr>
              <a:t>Load (QPS)</a:t>
            </a:r>
          </a:p>
        </p:txBody>
      </p:sp>
      <p:sp>
        <p:nvSpPr>
          <p:cNvPr id="17" name="TextBox 16">
            <a:extLst>
              <a:ext uri="{FF2B5EF4-FFF2-40B4-BE49-F238E27FC236}">
                <a16:creationId xmlns:a16="http://schemas.microsoft.com/office/drawing/2014/main" id="{1F8D7F2E-0044-0C41-160A-5E98C46A0EDF}"/>
              </a:ext>
            </a:extLst>
          </p:cNvPr>
          <p:cNvSpPr txBox="1"/>
          <p:nvPr/>
        </p:nvSpPr>
        <p:spPr>
          <a:xfrm>
            <a:off x="5867215" y="3541976"/>
            <a:ext cx="1529254" cy="338554"/>
          </a:xfrm>
          <a:prstGeom prst="rect">
            <a:avLst/>
          </a:prstGeom>
          <a:noFill/>
        </p:spPr>
        <p:txBody>
          <a:bodyPr wrap="square" rtlCol="0">
            <a:spAutoFit/>
          </a:bodyPr>
          <a:lstStyle/>
          <a:p>
            <a:r>
              <a:rPr lang="en-US" sz="1600" dirty="0">
                <a:latin typeface="Poppins" pitchFamily="2" charset="77"/>
                <a:cs typeface="Poppins" pitchFamily="2" charset="77"/>
              </a:rPr>
              <a:t>Tail Latency</a:t>
            </a:r>
          </a:p>
        </p:txBody>
      </p:sp>
      <p:sp>
        <p:nvSpPr>
          <p:cNvPr id="21" name="TextBox 20">
            <a:extLst>
              <a:ext uri="{FF2B5EF4-FFF2-40B4-BE49-F238E27FC236}">
                <a16:creationId xmlns:a16="http://schemas.microsoft.com/office/drawing/2014/main" id="{4F9A1DE0-B129-F615-921C-FCEF28712B73}"/>
              </a:ext>
            </a:extLst>
          </p:cNvPr>
          <p:cNvSpPr txBox="1"/>
          <p:nvPr/>
        </p:nvSpPr>
        <p:spPr>
          <a:xfrm>
            <a:off x="10205805" y="2817941"/>
            <a:ext cx="888293" cy="307777"/>
          </a:xfrm>
          <a:prstGeom prst="rect">
            <a:avLst/>
          </a:prstGeom>
          <a:noFill/>
        </p:spPr>
        <p:txBody>
          <a:bodyPr wrap="square" rtlCol="0">
            <a:spAutoFit/>
          </a:bodyPr>
          <a:lstStyle/>
          <a:p>
            <a:r>
              <a:rPr lang="en-US" sz="1400" dirty="0">
                <a:solidFill>
                  <a:srgbClr val="ED7D31"/>
                </a:solidFill>
                <a:latin typeface="Poppins" pitchFamily="2" charset="77"/>
                <a:cs typeface="Poppins" pitchFamily="2" charset="77"/>
              </a:rPr>
              <a:t>8 cores</a:t>
            </a:r>
          </a:p>
        </p:txBody>
      </p:sp>
      <p:sp>
        <p:nvSpPr>
          <p:cNvPr id="22" name="TextBox 21">
            <a:extLst>
              <a:ext uri="{FF2B5EF4-FFF2-40B4-BE49-F238E27FC236}">
                <a16:creationId xmlns:a16="http://schemas.microsoft.com/office/drawing/2014/main" id="{969DCDA7-E5BB-7CC1-4A11-FACECEB455DB}"/>
              </a:ext>
            </a:extLst>
          </p:cNvPr>
          <p:cNvSpPr txBox="1"/>
          <p:nvPr/>
        </p:nvSpPr>
        <p:spPr>
          <a:xfrm>
            <a:off x="7314363" y="2301971"/>
            <a:ext cx="1599192" cy="584775"/>
          </a:xfrm>
          <a:prstGeom prst="rect">
            <a:avLst/>
          </a:prstGeom>
          <a:noFill/>
        </p:spPr>
        <p:txBody>
          <a:bodyPr wrap="square" rtlCol="0">
            <a:spAutoFit/>
          </a:bodyPr>
          <a:lstStyle/>
          <a:p>
            <a:r>
              <a:rPr lang="en-US" sz="1600" dirty="0">
                <a:solidFill>
                  <a:srgbClr val="ED7D31"/>
                </a:solidFill>
                <a:latin typeface="Poppins" pitchFamily="2" charset="77"/>
                <a:cs typeface="Poppins" pitchFamily="2" charset="77"/>
              </a:rPr>
              <a:t>Baseline SKU</a:t>
            </a:r>
          </a:p>
          <a:p>
            <a:r>
              <a:rPr lang="en-US" sz="1600" dirty="0">
                <a:solidFill>
                  <a:srgbClr val="70AD47"/>
                </a:solidFill>
                <a:latin typeface="Poppins" pitchFamily="2" charset="77"/>
                <a:cs typeface="Poppins" pitchFamily="2" charset="77"/>
              </a:rPr>
              <a:t>GreenSKU</a:t>
            </a:r>
          </a:p>
        </p:txBody>
      </p:sp>
      <p:sp>
        <p:nvSpPr>
          <p:cNvPr id="23" name="TextBox 22">
            <a:extLst>
              <a:ext uri="{FF2B5EF4-FFF2-40B4-BE49-F238E27FC236}">
                <a16:creationId xmlns:a16="http://schemas.microsoft.com/office/drawing/2014/main" id="{E02D1777-43B3-C5E3-7DEC-4E8329FB48E4}"/>
              </a:ext>
            </a:extLst>
          </p:cNvPr>
          <p:cNvSpPr txBox="1"/>
          <p:nvPr/>
        </p:nvSpPr>
        <p:spPr>
          <a:xfrm>
            <a:off x="7962494" y="1620199"/>
            <a:ext cx="1513707" cy="369332"/>
          </a:xfrm>
          <a:prstGeom prst="rect">
            <a:avLst/>
          </a:prstGeom>
          <a:noFill/>
        </p:spPr>
        <p:txBody>
          <a:bodyPr wrap="square" tIns="0" rIns="0" bIns="0" rtlCol="0">
            <a:spAutoFit/>
          </a:bodyPr>
          <a:lstStyle/>
          <a:p>
            <a:r>
              <a:rPr lang="en-US" sz="2400" dirty="0" err="1">
                <a:latin typeface="Courier New" panose="02070309020205020404" pitchFamily="49" charset="0"/>
                <a:cs typeface="Courier New" panose="02070309020205020404" pitchFamily="49" charset="0"/>
              </a:rPr>
              <a:t>xapian</a:t>
            </a:r>
            <a:endParaRPr lang="en-US" sz="2400" dirty="0">
              <a:latin typeface="Courier New" panose="02070309020205020404" pitchFamily="49" charset="0"/>
              <a:cs typeface="Courier New" panose="02070309020205020404" pitchFamily="49" charset="0"/>
            </a:endParaRPr>
          </a:p>
        </p:txBody>
      </p:sp>
      <p:sp>
        <p:nvSpPr>
          <p:cNvPr id="24" name="TextBox 23">
            <a:extLst>
              <a:ext uri="{FF2B5EF4-FFF2-40B4-BE49-F238E27FC236}">
                <a16:creationId xmlns:a16="http://schemas.microsoft.com/office/drawing/2014/main" id="{EC86F959-3124-ECFA-D29A-3BA9F463945F}"/>
              </a:ext>
            </a:extLst>
          </p:cNvPr>
          <p:cNvSpPr txBox="1"/>
          <p:nvPr/>
        </p:nvSpPr>
        <p:spPr>
          <a:xfrm>
            <a:off x="9140471" y="1583136"/>
            <a:ext cx="2135783" cy="430887"/>
          </a:xfrm>
          <a:prstGeom prst="rect">
            <a:avLst/>
          </a:prstGeom>
          <a:noFill/>
        </p:spPr>
        <p:txBody>
          <a:bodyPr wrap="square" rtlCol="0">
            <a:spAutoFit/>
          </a:bodyPr>
          <a:lstStyle/>
          <a:p>
            <a:r>
              <a:rPr lang="en-US" sz="2200" dirty="0">
                <a:latin typeface="Poppins" pitchFamily="2" charset="77"/>
                <a:cs typeface="Poppins" pitchFamily="2" charset="77"/>
              </a:rPr>
              <a:t>Performance:</a:t>
            </a:r>
          </a:p>
        </p:txBody>
      </p:sp>
      <p:cxnSp>
        <p:nvCxnSpPr>
          <p:cNvPr id="28" name="Straight Arrow Connector 27">
            <a:extLst>
              <a:ext uri="{FF2B5EF4-FFF2-40B4-BE49-F238E27FC236}">
                <a16:creationId xmlns:a16="http://schemas.microsoft.com/office/drawing/2014/main" id="{90D91ADB-4838-8D61-208A-BE8A421F7EF7}"/>
              </a:ext>
            </a:extLst>
          </p:cNvPr>
          <p:cNvCxnSpPr>
            <a:cxnSpLocks/>
          </p:cNvCxnSpPr>
          <p:nvPr/>
        </p:nvCxnSpPr>
        <p:spPr>
          <a:xfrm>
            <a:off x="10331048" y="4754507"/>
            <a:ext cx="421158"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nvGrpSpPr>
          <p:cNvPr id="30" name="Group 29">
            <a:extLst>
              <a:ext uri="{FF2B5EF4-FFF2-40B4-BE49-F238E27FC236}">
                <a16:creationId xmlns:a16="http://schemas.microsoft.com/office/drawing/2014/main" id="{1490E118-9D2B-275E-2F05-968EEEADD9CA}"/>
              </a:ext>
            </a:extLst>
          </p:cNvPr>
          <p:cNvGrpSpPr/>
          <p:nvPr/>
        </p:nvGrpSpPr>
        <p:grpSpPr>
          <a:xfrm>
            <a:off x="6125952" y="3151904"/>
            <a:ext cx="893335" cy="344577"/>
            <a:chOff x="145782" y="2224756"/>
            <a:chExt cx="1089283" cy="420158"/>
          </a:xfrm>
        </p:grpSpPr>
        <p:sp>
          <p:nvSpPr>
            <p:cNvPr id="32" name="Rectangle 31">
              <a:extLst>
                <a:ext uri="{FF2B5EF4-FFF2-40B4-BE49-F238E27FC236}">
                  <a16:creationId xmlns:a16="http://schemas.microsoft.com/office/drawing/2014/main" id="{CDEFFB2C-7B9A-DEF8-21B7-92AEADB3F69E}"/>
                </a:ext>
              </a:extLst>
            </p:cNvPr>
            <p:cNvSpPr/>
            <p:nvPr/>
          </p:nvSpPr>
          <p:spPr>
            <a:xfrm>
              <a:off x="145782" y="2224756"/>
              <a:ext cx="1042778" cy="420158"/>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ight Arrow 33">
              <a:extLst>
                <a:ext uri="{FF2B5EF4-FFF2-40B4-BE49-F238E27FC236}">
                  <a16:creationId xmlns:a16="http://schemas.microsoft.com/office/drawing/2014/main" id="{AA4C9F0C-37B8-C625-EF77-9B667AB3CF1F}"/>
                </a:ext>
              </a:extLst>
            </p:cNvPr>
            <p:cNvSpPr/>
            <p:nvPr/>
          </p:nvSpPr>
          <p:spPr>
            <a:xfrm rot="5400000">
              <a:off x="118387" y="2342561"/>
              <a:ext cx="325820" cy="168166"/>
            </a:xfrm>
            <a:prstGeom prst="rightArrow">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Box 34">
              <a:extLst>
                <a:ext uri="{FF2B5EF4-FFF2-40B4-BE49-F238E27FC236}">
                  <a16:creationId xmlns:a16="http://schemas.microsoft.com/office/drawing/2014/main" id="{CEF046AF-E55F-CFB3-2ABE-7F8CAEFC3EC2}"/>
                </a:ext>
              </a:extLst>
            </p:cNvPr>
            <p:cNvSpPr txBox="1"/>
            <p:nvPr/>
          </p:nvSpPr>
          <p:spPr>
            <a:xfrm>
              <a:off x="312097" y="2272755"/>
              <a:ext cx="922968" cy="318993"/>
            </a:xfrm>
            <a:prstGeom prst="rect">
              <a:avLst/>
            </a:prstGeom>
            <a:noFill/>
          </p:spPr>
          <p:txBody>
            <a:bodyPr wrap="none" rtlCol="0">
              <a:spAutoFit/>
            </a:bodyPr>
            <a:lstStyle/>
            <a:p>
              <a:r>
                <a:rPr lang="en-US" sz="1100" dirty="0">
                  <a:latin typeface="Poppins" pitchFamily="2" charset="77"/>
                  <a:cs typeface="Poppins" pitchFamily="2" charset="77"/>
                </a:rPr>
                <a:t>is better</a:t>
              </a:r>
            </a:p>
          </p:txBody>
        </p:sp>
      </p:grpSp>
      <p:sp>
        <p:nvSpPr>
          <p:cNvPr id="36" name="TextBox 35">
            <a:extLst>
              <a:ext uri="{FF2B5EF4-FFF2-40B4-BE49-F238E27FC236}">
                <a16:creationId xmlns:a16="http://schemas.microsoft.com/office/drawing/2014/main" id="{D2BA053C-2564-E2EC-6D9B-85570A861BE9}"/>
              </a:ext>
            </a:extLst>
          </p:cNvPr>
          <p:cNvSpPr txBox="1"/>
          <p:nvPr/>
        </p:nvSpPr>
        <p:spPr>
          <a:xfrm>
            <a:off x="10711511" y="4481777"/>
            <a:ext cx="2743199" cy="523220"/>
          </a:xfrm>
          <a:prstGeom prst="rect">
            <a:avLst/>
          </a:prstGeom>
          <a:noFill/>
        </p:spPr>
        <p:txBody>
          <a:bodyPr wrap="square" rtlCol="0">
            <a:spAutoFit/>
          </a:bodyPr>
          <a:lstStyle/>
          <a:p>
            <a:r>
              <a:rPr lang="en-US" sz="1400" dirty="0">
                <a:solidFill>
                  <a:srgbClr val="FF0000"/>
                </a:solidFill>
                <a:latin typeface="Poppins" pitchFamily="2" charset="77"/>
                <a:cs typeface="Poppins" pitchFamily="2" charset="77"/>
              </a:rPr>
              <a:t>Service Level </a:t>
            </a:r>
          </a:p>
          <a:p>
            <a:r>
              <a:rPr lang="en-US" sz="1400" dirty="0">
                <a:solidFill>
                  <a:srgbClr val="FF0000"/>
                </a:solidFill>
                <a:latin typeface="Poppins" pitchFamily="2" charset="77"/>
                <a:cs typeface="Poppins" pitchFamily="2" charset="77"/>
              </a:rPr>
              <a:t>Objective (SLO)</a:t>
            </a:r>
          </a:p>
        </p:txBody>
      </p:sp>
      <p:sp>
        <p:nvSpPr>
          <p:cNvPr id="14" name="Freeform 13">
            <a:extLst>
              <a:ext uri="{FF2B5EF4-FFF2-40B4-BE49-F238E27FC236}">
                <a16:creationId xmlns:a16="http://schemas.microsoft.com/office/drawing/2014/main" id="{D593B987-B408-BCD8-BAC0-5E9BE6CB0876}"/>
              </a:ext>
            </a:extLst>
          </p:cNvPr>
          <p:cNvSpPr/>
          <p:nvPr/>
        </p:nvSpPr>
        <p:spPr>
          <a:xfrm>
            <a:off x="7294699" y="2470095"/>
            <a:ext cx="2528973" cy="2085058"/>
          </a:xfrm>
          <a:custGeom>
            <a:avLst/>
            <a:gdLst>
              <a:gd name="connsiteX0" fmla="*/ 0 w 1848464"/>
              <a:gd name="connsiteY0" fmla="*/ 1524000 h 1524000"/>
              <a:gd name="connsiteX1" fmla="*/ 835742 w 1848464"/>
              <a:gd name="connsiteY1" fmla="*/ 1386348 h 1524000"/>
              <a:gd name="connsiteX2" fmla="*/ 1415845 w 1848464"/>
              <a:gd name="connsiteY2" fmla="*/ 1199535 h 1524000"/>
              <a:gd name="connsiteX3" fmla="*/ 1691148 w 1848464"/>
              <a:gd name="connsiteY3" fmla="*/ 816077 h 1524000"/>
              <a:gd name="connsiteX4" fmla="*/ 1848464 w 1848464"/>
              <a:gd name="connsiteY4" fmla="*/ 0 h 15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8464" h="1524000">
                <a:moveTo>
                  <a:pt x="0" y="1524000"/>
                </a:moveTo>
                <a:cubicBezTo>
                  <a:pt x="299884" y="1482212"/>
                  <a:pt x="599768" y="1440425"/>
                  <a:pt x="835742" y="1386348"/>
                </a:cubicBezTo>
                <a:cubicBezTo>
                  <a:pt x="1071716" y="1332271"/>
                  <a:pt x="1273277" y="1294580"/>
                  <a:pt x="1415845" y="1199535"/>
                </a:cubicBezTo>
                <a:cubicBezTo>
                  <a:pt x="1558413" y="1104490"/>
                  <a:pt x="1619045" y="1015999"/>
                  <a:pt x="1691148" y="816077"/>
                </a:cubicBezTo>
                <a:cubicBezTo>
                  <a:pt x="1763251" y="616155"/>
                  <a:pt x="1828800" y="99961"/>
                  <a:pt x="1848464" y="0"/>
                </a:cubicBezTo>
              </a:path>
            </a:pathLst>
          </a:custGeom>
          <a:noFill/>
          <a:ln w="19050">
            <a:solidFill>
              <a:schemeClr val="accent6"/>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17">
            <a:extLst>
              <a:ext uri="{FF2B5EF4-FFF2-40B4-BE49-F238E27FC236}">
                <a16:creationId xmlns:a16="http://schemas.microsoft.com/office/drawing/2014/main" id="{D9AA3C0C-DA45-3D51-CE94-D3598AD7D73C}"/>
              </a:ext>
            </a:extLst>
          </p:cNvPr>
          <p:cNvSpPr/>
          <p:nvPr/>
        </p:nvSpPr>
        <p:spPr>
          <a:xfrm>
            <a:off x="7294700" y="2242978"/>
            <a:ext cx="4035595" cy="2381002"/>
          </a:xfrm>
          <a:custGeom>
            <a:avLst/>
            <a:gdLst>
              <a:gd name="connsiteX0" fmla="*/ 0 w 2949677"/>
              <a:gd name="connsiteY0" fmla="*/ 1868129 h 1868129"/>
              <a:gd name="connsiteX1" fmla="*/ 432619 w 2949677"/>
              <a:gd name="connsiteY1" fmla="*/ 1848465 h 1868129"/>
              <a:gd name="connsiteX2" fmla="*/ 924232 w 2949677"/>
              <a:gd name="connsiteY2" fmla="*/ 1868129 h 1868129"/>
              <a:gd name="connsiteX3" fmla="*/ 1563329 w 2949677"/>
              <a:gd name="connsiteY3" fmla="*/ 1848465 h 1868129"/>
              <a:gd name="connsiteX4" fmla="*/ 1986116 w 2949677"/>
              <a:gd name="connsiteY4" fmla="*/ 1799303 h 1868129"/>
              <a:gd name="connsiteX5" fmla="*/ 2369574 w 2949677"/>
              <a:gd name="connsiteY5" fmla="*/ 1661652 h 1868129"/>
              <a:gd name="connsiteX6" fmla="*/ 2497393 w 2949677"/>
              <a:gd name="connsiteY6" fmla="*/ 1573161 h 1868129"/>
              <a:gd name="connsiteX7" fmla="*/ 2605548 w 2949677"/>
              <a:gd name="connsiteY7" fmla="*/ 1435510 h 1868129"/>
              <a:gd name="connsiteX8" fmla="*/ 2733368 w 2949677"/>
              <a:gd name="connsiteY8" fmla="*/ 1179871 h 1868129"/>
              <a:gd name="connsiteX9" fmla="*/ 2890684 w 2949677"/>
              <a:gd name="connsiteY9" fmla="*/ 550607 h 1868129"/>
              <a:gd name="connsiteX10" fmla="*/ 2949677 w 2949677"/>
              <a:gd name="connsiteY10" fmla="*/ 0 h 1868129"/>
              <a:gd name="connsiteX0" fmla="*/ 0 w 2949677"/>
              <a:gd name="connsiteY0" fmla="*/ 1740310 h 1740310"/>
              <a:gd name="connsiteX1" fmla="*/ 432619 w 2949677"/>
              <a:gd name="connsiteY1" fmla="*/ 1720646 h 1740310"/>
              <a:gd name="connsiteX2" fmla="*/ 924232 w 2949677"/>
              <a:gd name="connsiteY2" fmla="*/ 1740310 h 1740310"/>
              <a:gd name="connsiteX3" fmla="*/ 1563329 w 2949677"/>
              <a:gd name="connsiteY3" fmla="*/ 1720646 h 1740310"/>
              <a:gd name="connsiteX4" fmla="*/ 1986116 w 2949677"/>
              <a:gd name="connsiteY4" fmla="*/ 1671484 h 1740310"/>
              <a:gd name="connsiteX5" fmla="*/ 2369574 w 2949677"/>
              <a:gd name="connsiteY5" fmla="*/ 1533833 h 1740310"/>
              <a:gd name="connsiteX6" fmla="*/ 2497393 w 2949677"/>
              <a:gd name="connsiteY6" fmla="*/ 1445342 h 1740310"/>
              <a:gd name="connsiteX7" fmla="*/ 2605548 w 2949677"/>
              <a:gd name="connsiteY7" fmla="*/ 1307691 h 1740310"/>
              <a:gd name="connsiteX8" fmla="*/ 2733368 w 2949677"/>
              <a:gd name="connsiteY8" fmla="*/ 1052052 h 1740310"/>
              <a:gd name="connsiteX9" fmla="*/ 2890684 w 2949677"/>
              <a:gd name="connsiteY9" fmla="*/ 422788 h 1740310"/>
              <a:gd name="connsiteX10" fmla="*/ 2949677 w 2949677"/>
              <a:gd name="connsiteY10" fmla="*/ 0 h 1740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49677" h="1740310">
                <a:moveTo>
                  <a:pt x="0" y="1740310"/>
                </a:moveTo>
                <a:cubicBezTo>
                  <a:pt x="139290" y="1730478"/>
                  <a:pt x="278580" y="1720646"/>
                  <a:pt x="432619" y="1720646"/>
                </a:cubicBezTo>
                <a:cubicBezTo>
                  <a:pt x="586658" y="1720646"/>
                  <a:pt x="735780" y="1740310"/>
                  <a:pt x="924232" y="1740310"/>
                </a:cubicBezTo>
                <a:cubicBezTo>
                  <a:pt x="1112684" y="1740310"/>
                  <a:pt x="1386348" y="1732117"/>
                  <a:pt x="1563329" y="1720646"/>
                </a:cubicBezTo>
                <a:cubicBezTo>
                  <a:pt x="1740310" y="1709175"/>
                  <a:pt x="1851742" y="1702619"/>
                  <a:pt x="1986116" y="1671484"/>
                </a:cubicBezTo>
                <a:cubicBezTo>
                  <a:pt x="2120490" y="1640349"/>
                  <a:pt x="2284361" y="1571523"/>
                  <a:pt x="2369574" y="1533833"/>
                </a:cubicBezTo>
                <a:cubicBezTo>
                  <a:pt x="2454787" y="1496143"/>
                  <a:pt x="2458064" y="1483032"/>
                  <a:pt x="2497393" y="1445342"/>
                </a:cubicBezTo>
                <a:cubicBezTo>
                  <a:pt x="2536722" y="1407652"/>
                  <a:pt x="2566219" y="1373239"/>
                  <a:pt x="2605548" y="1307691"/>
                </a:cubicBezTo>
                <a:cubicBezTo>
                  <a:pt x="2644877" y="1242143"/>
                  <a:pt x="2685845" y="1199536"/>
                  <a:pt x="2733368" y="1052052"/>
                </a:cubicBezTo>
                <a:cubicBezTo>
                  <a:pt x="2780891" y="904568"/>
                  <a:pt x="2854633" y="619433"/>
                  <a:pt x="2890684" y="422788"/>
                </a:cubicBezTo>
                <a:cubicBezTo>
                  <a:pt x="2926736" y="226143"/>
                  <a:pt x="2941484" y="99961"/>
                  <a:pt x="2949677" y="0"/>
                </a:cubicBezTo>
              </a:path>
            </a:pathLst>
          </a:custGeom>
          <a:noFill/>
          <a:ln w="19050">
            <a:solidFill>
              <a:schemeClr val="accent6"/>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B7EB99C5-A2FE-D8C6-0479-44BB168CC957}"/>
              </a:ext>
            </a:extLst>
          </p:cNvPr>
          <p:cNvSpPr txBox="1"/>
          <p:nvPr/>
        </p:nvSpPr>
        <p:spPr>
          <a:xfrm>
            <a:off x="8913555" y="2886746"/>
            <a:ext cx="888293" cy="307777"/>
          </a:xfrm>
          <a:prstGeom prst="rect">
            <a:avLst/>
          </a:prstGeom>
          <a:noFill/>
        </p:spPr>
        <p:txBody>
          <a:bodyPr wrap="square" rtlCol="0">
            <a:spAutoFit/>
          </a:bodyPr>
          <a:lstStyle/>
          <a:p>
            <a:r>
              <a:rPr lang="en-US" sz="1400" dirty="0">
                <a:solidFill>
                  <a:srgbClr val="70AD47"/>
                </a:solidFill>
                <a:latin typeface="Poppins" pitchFamily="2" charset="77"/>
                <a:cs typeface="Poppins" pitchFamily="2" charset="77"/>
              </a:rPr>
              <a:t>8 cores</a:t>
            </a:r>
          </a:p>
        </p:txBody>
      </p:sp>
      <p:sp>
        <p:nvSpPr>
          <p:cNvPr id="25" name="TextBox 24">
            <a:extLst>
              <a:ext uri="{FF2B5EF4-FFF2-40B4-BE49-F238E27FC236}">
                <a16:creationId xmlns:a16="http://schemas.microsoft.com/office/drawing/2014/main" id="{F4F256E8-222B-B78E-1A5A-9C29F55941F9}"/>
              </a:ext>
            </a:extLst>
          </p:cNvPr>
          <p:cNvSpPr txBox="1"/>
          <p:nvPr/>
        </p:nvSpPr>
        <p:spPr>
          <a:xfrm>
            <a:off x="11098848" y="3515721"/>
            <a:ext cx="945332" cy="307777"/>
          </a:xfrm>
          <a:prstGeom prst="rect">
            <a:avLst/>
          </a:prstGeom>
          <a:noFill/>
        </p:spPr>
        <p:txBody>
          <a:bodyPr wrap="square" rtlCol="0">
            <a:spAutoFit/>
          </a:bodyPr>
          <a:lstStyle/>
          <a:p>
            <a:r>
              <a:rPr lang="en-US" sz="1400" dirty="0">
                <a:solidFill>
                  <a:srgbClr val="70AD47"/>
                </a:solidFill>
                <a:latin typeface="Poppins" pitchFamily="2" charset="77"/>
                <a:cs typeface="Poppins" pitchFamily="2" charset="77"/>
              </a:rPr>
              <a:t>10 cores</a:t>
            </a:r>
          </a:p>
        </p:txBody>
      </p:sp>
      <p:sp>
        <p:nvSpPr>
          <p:cNvPr id="26" name="TextBox 25">
            <a:extLst>
              <a:ext uri="{FF2B5EF4-FFF2-40B4-BE49-F238E27FC236}">
                <a16:creationId xmlns:a16="http://schemas.microsoft.com/office/drawing/2014/main" id="{A1D7EBA2-7A07-9F84-D010-A3D5A3E48B0B}"/>
              </a:ext>
            </a:extLst>
          </p:cNvPr>
          <p:cNvSpPr txBox="1"/>
          <p:nvPr/>
        </p:nvSpPr>
        <p:spPr>
          <a:xfrm>
            <a:off x="7987069" y="4248614"/>
            <a:ext cx="415498" cy="369332"/>
          </a:xfrm>
          <a:prstGeom prst="rect">
            <a:avLst/>
          </a:prstGeom>
          <a:noFill/>
        </p:spPr>
        <p:txBody>
          <a:bodyPr wrap="none" rtlCol="0">
            <a:spAutoFit/>
          </a:bodyPr>
          <a:lstStyle/>
          <a:p>
            <a:r>
              <a:rPr lang="en-US" dirty="0"/>
              <a:t>❌</a:t>
            </a:r>
          </a:p>
        </p:txBody>
      </p:sp>
      <p:pic>
        <p:nvPicPr>
          <p:cNvPr id="37" name="Graphic 36" descr="Checkmark with solid fill">
            <a:extLst>
              <a:ext uri="{FF2B5EF4-FFF2-40B4-BE49-F238E27FC236}">
                <a16:creationId xmlns:a16="http://schemas.microsoft.com/office/drawing/2014/main" id="{AD45EB64-9C8C-CBE9-9C66-92A68E60087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156847" y="4386617"/>
            <a:ext cx="348402" cy="348402"/>
          </a:xfrm>
          <a:prstGeom prst="rect">
            <a:avLst/>
          </a:prstGeom>
        </p:spPr>
      </p:pic>
      <p:sp>
        <p:nvSpPr>
          <p:cNvPr id="41" name="Rectangle 40">
            <a:extLst>
              <a:ext uri="{FF2B5EF4-FFF2-40B4-BE49-F238E27FC236}">
                <a16:creationId xmlns:a16="http://schemas.microsoft.com/office/drawing/2014/main" id="{60D94CC5-099C-A661-FB44-E941AD11D23D}"/>
              </a:ext>
            </a:extLst>
          </p:cNvPr>
          <p:cNvSpPr/>
          <p:nvPr/>
        </p:nvSpPr>
        <p:spPr>
          <a:xfrm>
            <a:off x="130155" y="2397226"/>
            <a:ext cx="5674477" cy="2403943"/>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Box 41">
            <a:extLst>
              <a:ext uri="{FF2B5EF4-FFF2-40B4-BE49-F238E27FC236}">
                <a16:creationId xmlns:a16="http://schemas.microsoft.com/office/drawing/2014/main" id="{37238982-0074-A5C2-FD20-DFAA3A248C50}"/>
              </a:ext>
            </a:extLst>
          </p:cNvPr>
          <p:cNvSpPr txBox="1"/>
          <p:nvPr/>
        </p:nvSpPr>
        <p:spPr>
          <a:xfrm>
            <a:off x="3476891" y="4240141"/>
            <a:ext cx="2247731" cy="338554"/>
          </a:xfrm>
          <a:prstGeom prst="rect">
            <a:avLst/>
          </a:prstGeom>
          <a:noFill/>
        </p:spPr>
        <p:txBody>
          <a:bodyPr wrap="none" rtlCol="0">
            <a:spAutoFit/>
          </a:bodyPr>
          <a:lstStyle/>
          <a:p>
            <a:r>
              <a:rPr lang="en-US" sz="1600" dirty="0">
                <a:latin typeface="Poppins" pitchFamily="2" charset="77"/>
                <a:cs typeface="Poppins" pitchFamily="2" charset="77"/>
              </a:rPr>
              <a:t>Meeting perf. goals?</a:t>
            </a:r>
          </a:p>
        </p:txBody>
      </p:sp>
      <p:pic>
        <p:nvPicPr>
          <p:cNvPr id="43" name="Graphic 42" descr="Programmer female with solid fill">
            <a:extLst>
              <a:ext uri="{FF2B5EF4-FFF2-40B4-BE49-F238E27FC236}">
                <a16:creationId xmlns:a16="http://schemas.microsoft.com/office/drawing/2014/main" id="{833D37CC-1590-B699-1F75-90C9D24C968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142151" y="2728634"/>
            <a:ext cx="1482068" cy="1482068"/>
          </a:xfrm>
          <a:prstGeom prst="rect">
            <a:avLst/>
          </a:prstGeom>
        </p:spPr>
      </p:pic>
      <p:pic>
        <p:nvPicPr>
          <p:cNvPr id="44" name="Graphic 43" descr="Speedometer Low with solid fill">
            <a:extLst>
              <a:ext uri="{FF2B5EF4-FFF2-40B4-BE49-F238E27FC236}">
                <a16:creationId xmlns:a16="http://schemas.microsoft.com/office/drawing/2014/main" id="{F7C6ABA9-BD83-1105-367C-11540AC6F97F}"/>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243056" y="2883798"/>
            <a:ext cx="715400" cy="715400"/>
          </a:xfrm>
          <a:prstGeom prst="rect">
            <a:avLst/>
          </a:prstGeom>
        </p:spPr>
      </p:pic>
      <p:sp>
        <p:nvSpPr>
          <p:cNvPr id="46" name="TextBox 45">
            <a:extLst>
              <a:ext uri="{FF2B5EF4-FFF2-40B4-BE49-F238E27FC236}">
                <a16:creationId xmlns:a16="http://schemas.microsoft.com/office/drawing/2014/main" id="{F9800FDE-A518-C0FE-4ED5-0D44AC358A69}"/>
              </a:ext>
            </a:extLst>
          </p:cNvPr>
          <p:cNvSpPr txBox="1"/>
          <p:nvPr/>
        </p:nvSpPr>
        <p:spPr>
          <a:xfrm>
            <a:off x="3702514" y="2483589"/>
            <a:ext cx="1807036" cy="461665"/>
          </a:xfrm>
          <a:prstGeom prst="rect">
            <a:avLst/>
          </a:prstGeom>
          <a:noFill/>
        </p:spPr>
        <p:txBody>
          <a:bodyPr wrap="square" rtlCol="0">
            <a:spAutoFit/>
          </a:bodyPr>
          <a:lstStyle/>
          <a:p>
            <a:r>
              <a:rPr lang="en-US" sz="2400" b="1" dirty="0">
                <a:solidFill>
                  <a:schemeClr val="accent6"/>
                </a:solidFill>
                <a:latin typeface="Poppins" pitchFamily="2" charset="77"/>
                <a:cs typeface="Poppins" pitchFamily="2" charset="77"/>
              </a:rPr>
              <a:t>GreenSKU</a:t>
            </a:r>
          </a:p>
        </p:txBody>
      </p:sp>
      <p:sp>
        <p:nvSpPr>
          <p:cNvPr id="47" name="TextBox 46">
            <a:extLst>
              <a:ext uri="{FF2B5EF4-FFF2-40B4-BE49-F238E27FC236}">
                <a16:creationId xmlns:a16="http://schemas.microsoft.com/office/drawing/2014/main" id="{C17FFD68-CDDA-CF83-6DFD-3CF1C21C8955}"/>
              </a:ext>
            </a:extLst>
          </p:cNvPr>
          <p:cNvSpPr txBox="1"/>
          <p:nvPr/>
        </p:nvSpPr>
        <p:spPr>
          <a:xfrm>
            <a:off x="94320" y="2490519"/>
            <a:ext cx="2283285" cy="461665"/>
          </a:xfrm>
          <a:prstGeom prst="rect">
            <a:avLst/>
          </a:prstGeom>
          <a:noFill/>
        </p:spPr>
        <p:txBody>
          <a:bodyPr wrap="square" rtlCol="0">
            <a:spAutoFit/>
          </a:bodyPr>
          <a:lstStyle/>
          <a:p>
            <a:r>
              <a:rPr lang="en-US" sz="2400" dirty="0">
                <a:solidFill>
                  <a:schemeClr val="bg2">
                    <a:lumMod val="75000"/>
                  </a:schemeClr>
                </a:solidFill>
                <a:latin typeface="Poppins" pitchFamily="2" charset="77"/>
                <a:cs typeface="Poppins" pitchFamily="2" charset="77"/>
              </a:rPr>
              <a:t>Baseline SKU*</a:t>
            </a:r>
          </a:p>
        </p:txBody>
      </p:sp>
      <p:sp>
        <p:nvSpPr>
          <p:cNvPr id="49" name="TextBox 48">
            <a:extLst>
              <a:ext uri="{FF2B5EF4-FFF2-40B4-BE49-F238E27FC236}">
                <a16:creationId xmlns:a16="http://schemas.microsoft.com/office/drawing/2014/main" id="{02B64FE8-969E-AC59-A588-66A90DC2D0EA}"/>
              </a:ext>
            </a:extLst>
          </p:cNvPr>
          <p:cNvSpPr txBox="1"/>
          <p:nvPr/>
        </p:nvSpPr>
        <p:spPr>
          <a:xfrm>
            <a:off x="157308" y="4240141"/>
            <a:ext cx="2170931" cy="338554"/>
          </a:xfrm>
          <a:prstGeom prst="rect">
            <a:avLst/>
          </a:prstGeom>
          <a:noFill/>
        </p:spPr>
        <p:txBody>
          <a:bodyPr wrap="square" rtlCol="0">
            <a:spAutoFit/>
          </a:bodyPr>
          <a:lstStyle/>
          <a:p>
            <a:r>
              <a:rPr lang="en-US" sz="1600" dirty="0">
                <a:solidFill>
                  <a:schemeClr val="bg2">
                    <a:lumMod val="75000"/>
                  </a:schemeClr>
                </a:solidFill>
                <a:latin typeface="Poppins" pitchFamily="2" charset="77"/>
                <a:cs typeface="Poppins" pitchFamily="2" charset="77"/>
              </a:rPr>
              <a:t>Meeting perf. goals</a:t>
            </a:r>
          </a:p>
        </p:txBody>
      </p:sp>
      <p:sp>
        <p:nvSpPr>
          <p:cNvPr id="50" name="TextBox 49">
            <a:extLst>
              <a:ext uri="{FF2B5EF4-FFF2-40B4-BE49-F238E27FC236}">
                <a16:creationId xmlns:a16="http://schemas.microsoft.com/office/drawing/2014/main" id="{9DADD424-0B39-A13A-CA8F-672DD54A2075}"/>
              </a:ext>
            </a:extLst>
          </p:cNvPr>
          <p:cNvSpPr txBox="1"/>
          <p:nvPr/>
        </p:nvSpPr>
        <p:spPr>
          <a:xfrm>
            <a:off x="2377605" y="4182434"/>
            <a:ext cx="1011161" cy="369332"/>
          </a:xfrm>
          <a:prstGeom prst="rect">
            <a:avLst/>
          </a:prstGeom>
          <a:noFill/>
        </p:spPr>
        <p:txBody>
          <a:bodyPr wrap="square">
            <a:spAutoFit/>
          </a:bodyPr>
          <a:lstStyle/>
          <a:p>
            <a:r>
              <a:rPr lang="en-US" sz="1800" dirty="0" err="1">
                <a:latin typeface="Courier New" panose="02070309020205020404" pitchFamily="49" charset="0"/>
                <a:cs typeface="Courier New" panose="02070309020205020404" pitchFamily="49" charset="0"/>
              </a:rPr>
              <a:t>xapian</a:t>
            </a:r>
            <a:endParaRPr lang="en-US" dirty="0"/>
          </a:p>
        </p:txBody>
      </p:sp>
      <p:sp>
        <p:nvSpPr>
          <p:cNvPr id="51" name="TextBox 50">
            <a:extLst>
              <a:ext uri="{FF2B5EF4-FFF2-40B4-BE49-F238E27FC236}">
                <a16:creationId xmlns:a16="http://schemas.microsoft.com/office/drawing/2014/main" id="{46CF239C-B31E-6300-3B37-A3EBF0F6270C}"/>
              </a:ext>
            </a:extLst>
          </p:cNvPr>
          <p:cNvSpPr txBox="1"/>
          <p:nvPr/>
        </p:nvSpPr>
        <p:spPr>
          <a:xfrm>
            <a:off x="185719" y="1572022"/>
            <a:ext cx="4180605" cy="646331"/>
          </a:xfrm>
          <a:prstGeom prst="rect">
            <a:avLst/>
          </a:prstGeom>
          <a:noFill/>
        </p:spPr>
        <p:txBody>
          <a:bodyPr wrap="square" rtlCol="0">
            <a:spAutoFit/>
          </a:bodyPr>
          <a:lstStyle/>
          <a:p>
            <a:r>
              <a:rPr lang="en-US" sz="2000" i="1" dirty="0">
                <a:solidFill>
                  <a:schemeClr val="accent2"/>
                </a:solidFill>
                <a:latin typeface="Poppins" pitchFamily="2" charset="77"/>
                <a:cs typeface="Poppins" pitchFamily="2" charset="77"/>
              </a:rPr>
              <a:t>*</a:t>
            </a:r>
            <a:r>
              <a:rPr lang="en-US" sz="1600" i="1" dirty="0">
                <a:solidFill>
                  <a:schemeClr val="tx1">
                    <a:lumMod val="65000"/>
                    <a:lumOff val="35000"/>
                  </a:schemeClr>
                </a:solidFill>
                <a:latin typeface="Poppins" pitchFamily="2" charset="77"/>
                <a:cs typeface="Poppins" pitchFamily="2" charset="77"/>
              </a:rPr>
              <a:t>a high-performance deployed SKU without any </a:t>
            </a:r>
            <a:r>
              <a:rPr lang="en-US" sz="1600" b="1" i="1" dirty="0">
                <a:solidFill>
                  <a:schemeClr val="accent6"/>
                </a:solidFill>
                <a:latin typeface="Poppins" pitchFamily="2" charset="77"/>
                <a:cs typeface="Poppins" pitchFamily="2" charset="77"/>
              </a:rPr>
              <a:t>GreenSKU</a:t>
            </a:r>
            <a:r>
              <a:rPr lang="en-US" sz="1600" i="1" dirty="0">
                <a:solidFill>
                  <a:schemeClr val="tx1">
                    <a:lumMod val="65000"/>
                    <a:lumOff val="35000"/>
                  </a:schemeClr>
                </a:solidFill>
                <a:latin typeface="Poppins" pitchFamily="2" charset="77"/>
                <a:cs typeface="Poppins" pitchFamily="2" charset="77"/>
              </a:rPr>
              <a:t> optimizations</a:t>
            </a:r>
          </a:p>
        </p:txBody>
      </p:sp>
      <p:sp>
        <p:nvSpPr>
          <p:cNvPr id="52" name="TextBox 51">
            <a:extLst>
              <a:ext uri="{FF2B5EF4-FFF2-40B4-BE49-F238E27FC236}">
                <a16:creationId xmlns:a16="http://schemas.microsoft.com/office/drawing/2014/main" id="{66056A87-9A35-59AD-16D5-091886F2C68C}"/>
              </a:ext>
            </a:extLst>
          </p:cNvPr>
          <p:cNvSpPr txBox="1"/>
          <p:nvPr/>
        </p:nvSpPr>
        <p:spPr>
          <a:xfrm>
            <a:off x="4417510" y="3575116"/>
            <a:ext cx="273894" cy="584775"/>
          </a:xfrm>
          <a:prstGeom prst="rect">
            <a:avLst/>
          </a:prstGeom>
          <a:noFill/>
        </p:spPr>
        <p:txBody>
          <a:bodyPr wrap="square" rtlCol="0">
            <a:spAutoFit/>
          </a:bodyPr>
          <a:lstStyle/>
          <a:p>
            <a:r>
              <a:rPr lang="en-US" sz="3200" dirty="0">
                <a:solidFill>
                  <a:schemeClr val="tx1">
                    <a:lumMod val="65000"/>
                    <a:lumOff val="35000"/>
                  </a:schemeClr>
                </a:solidFill>
                <a:latin typeface="Poppins" pitchFamily="2" charset="77"/>
                <a:cs typeface="Poppins" pitchFamily="2" charset="77"/>
              </a:rPr>
              <a:t>?</a:t>
            </a:r>
          </a:p>
        </p:txBody>
      </p:sp>
      <p:pic>
        <p:nvPicPr>
          <p:cNvPr id="54" name="Graphic 53" descr="Thumbs Down with solid fill">
            <a:extLst>
              <a:ext uri="{FF2B5EF4-FFF2-40B4-BE49-F238E27FC236}">
                <a16:creationId xmlns:a16="http://schemas.microsoft.com/office/drawing/2014/main" id="{EE3F8BE4-A99C-7D05-90F7-6EE9C482B454}"/>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735265" y="3599593"/>
            <a:ext cx="715400" cy="715400"/>
          </a:xfrm>
          <a:prstGeom prst="rect">
            <a:avLst/>
          </a:prstGeom>
        </p:spPr>
      </p:pic>
      <p:pic>
        <p:nvPicPr>
          <p:cNvPr id="55" name="Graphic 54" descr="Thumbs up sign with solid fill">
            <a:extLst>
              <a:ext uri="{FF2B5EF4-FFF2-40B4-BE49-F238E27FC236}">
                <a16:creationId xmlns:a16="http://schemas.microsoft.com/office/drawing/2014/main" id="{80808D3F-673E-03EE-D73B-1337F8A39936}"/>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flipH="1">
            <a:off x="3759193" y="3431264"/>
            <a:ext cx="715400" cy="715400"/>
          </a:xfrm>
          <a:prstGeom prst="rect">
            <a:avLst/>
          </a:prstGeom>
        </p:spPr>
      </p:pic>
      <p:sp>
        <p:nvSpPr>
          <p:cNvPr id="56" name="Rectangle 55">
            <a:extLst>
              <a:ext uri="{FF2B5EF4-FFF2-40B4-BE49-F238E27FC236}">
                <a16:creationId xmlns:a16="http://schemas.microsoft.com/office/drawing/2014/main" id="{DBF79F09-2DDE-E183-71D5-C2AAEFECEDF9}"/>
              </a:ext>
            </a:extLst>
          </p:cNvPr>
          <p:cNvSpPr/>
          <p:nvPr/>
        </p:nvSpPr>
        <p:spPr>
          <a:xfrm>
            <a:off x="2341839" y="2483589"/>
            <a:ext cx="3308537" cy="2077886"/>
          </a:xfrm>
          <a:prstGeom prst="rect">
            <a:avLst/>
          </a:prstGeom>
          <a:noFill/>
          <a:ln w="28575">
            <a:solidFill>
              <a:schemeClr val="tx1"/>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a:extLst>
              <a:ext uri="{FF2B5EF4-FFF2-40B4-BE49-F238E27FC236}">
                <a16:creationId xmlns:a16="http://schemas.microsoft.com/office/drawing/2014/main" id="{B32D338E-E6CB-8E4E-1CB6-2BC727555AD4}"/>
              </a:ext>
            </a:extLst>
          </p:cNvPr>
          <p:cNvSpPr>
            <a:spLocks noGrp="1"/>
          </p:cNvSpPr>
          <p:nvPr>
            <p:ph type="title"/>
          </p:nvPr>
        </p:nvSpPr>
        <p:spPr>
          <a:xfrm>
            <a:off x="437367" y="27322"/>
            <a:ext cx="11252372" cy="1325563"/>
          </a:xfrm>
        </p:spPr>
        <p:txBody>
          <a:bodyPr>
            <a:normAutofit/>
          </a:bodyPr>
          <a:lstStyle/>
          <a:p>
            <a:r>
              <a:rPr lang="en-US" sz="2800" dirty="0"/>
              <a:t>How do we measure a </a:t>
            </a:r>
            <a:r>
              <a:rPr lang="en-US" sz="2800" b="1" dirty="0" err="1">
                <a:solidFill>
                  <a:schemeClr val="accent6"/>
                </a:solidFill>
              </a:rPr>
              <a:t>GreenSKU</a:t>
            </a:r>
            <a:r>
              <a:rPr lang="en-US" sz="2800" dirty="0" err="1"/>
              <a:t>’s</a:t>
            </a:r>
            <a:r>
              <a:rPr lang="en-US" sz="2800" dirty="0"/>
              <a:t> </a:t>
            </a:r>
            <a:r>
              <a:rPr lang="en-US" sz="2800" b="1" dirty="0"/>
              <a:t>performance</a:t>
            </a:r>
            <a:r>
              <a:rPr lang="en-US" sz="2800" dirty="0"/>
              <a:t>?</a:t>
            </a:r>
          </a:p>
        </p:txBody>
      </p:sp>
      <p:sp>
        <p:nvSpPr>
          <p:cNvPr id="5" name="Rectangle 4">
            <a:extLst>
              <a:ext uri="{FF2B5EF4-FFF2-40B4-BE49-F238E27FC236}">
                <a16:creationId xmlns:a16="http://schemas.microsoft.com/office/drawing/2014/main" id="{F5909F07-122A-033F-A5FD-C39AA6DA4929}"/>
              </a:ext>
            </a:extLst>
          </p:cNvPr>
          <p:cNvSpPr/>
          <p:nvPr/>
        </p:nvSpPr>
        <p:spPr>
          <a:xfrm>
            <a:off x="10254343" y="269163"/>
            <a:ext cx="1937656" cy="1007395"/>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Rounded Corners 5">
            <a:extLst>
              <a:ext uri="{FF2B5EF4-FFF2-40B4-BE49-F238E27FC236}">
                <a16:creationId xmlns:a16="http://schemas.microsoft.com/office/drawing/2014/main" id="{AE931EF1-A82F-FDDD-2EE0-0C23D94FFF3A}"/>
              </a:ext>
            </a:extLst>
          </p:cNvPr>
          <p:cNvSpPr/>
          <p:nvPr/>
        </p:nvSpPr>
        <p:spPr>
          <a:xfrm>
            <a:off x="10965866" y="416902"/>
            <a:ext cx="1177157" cy="598184"/>
          </a:xfrm>
          <a:prstGeom prst="roundRect">
            <a:avLst/>
          </a:prstGeom>
          <a:solidFill>
            <a:schemeClr val="accent1">
              <a:lumMod val="60000"/>
              <a:lumOff val="40000"/>
            </a:schemeClr>
          </a:solidFill>
          <a:ln w="19050">
            <a:solidFill>
              <a:schemeClr val="accent1">
                <a:lumMod val="50000"/>
              </a:schemeClr>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sz="1100" dirty="0">
                <a:solidFill>
                  <a:schemeClr val="tx1"/>
                </a:solidFill>
                <a:latin typeface="Poppins" panose="00000500000000000000" pitchFamily="2" charset="0"/>
                <a:cs typeface="Poppins" panose="00000500000000000000" pitchFamily="2" charset="0"/>
              </a:rPr>
              <a:t>Performance</a:t>
            </a:r>
          </a:p>
        </p:txBody>
      </p:sp>
      <p:pic>
        <p:nvPicPr>
          <p:cNvPr id="11" name="Graphic 10" descr="Gauge with solid fill">
            <a:extLst>
              <a:ext uri="{FF2B5EF4-FFF2-40B4-BE49-F238E27FC236}">
                <a16:creationId xmlns:a16="http://schemas.microsoft.com/office/drawing/2014/main" id="{FBA2C29C-F7D2-3B70-C931-26736C144E36}"/>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11336599" y="579397"/>
            <a:ext cx="435689" cy="435689"/>
          </a:xfrm>
          <a:prstGeom prst="rect">
            <a:avLst/>
          </a:prstGeom>
        </p:spPr>
      </p:pic>
      <p:pic>
        <p:nvPicPr>
          <p:cNvPr id="12" name="Graphic 11" descr="Server with solid fill">
            <a:extLst>
              <a:ext uri="{FF2B5EF4-FFF2-40B4-BE49-F238E27FC236}">
                <a16:creationId xmlns:a16="http://schemas.microsoft.com/office/drawing/2014/main" id="{15B4F718-B0AD-A4C5-1BB3-7485857EBE89}"/>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0370796" y="550614"/>
            <a:ext cx="503313" cy="503313"/>
          </a:xfrm>
          <a:prstGeom prst="rect">
            <a:avLst/>
          </a:prstGeom>
        </p:spPr>
      </p:pic>
      <p:sp>
        <p:nvSpPr>
          <p:cNvPr id="13" name="TextBox 12">
            <a:extLst>
              <a:ext uri="{FF2B5EF4-FFF2-40B4-BE49-F238E27FC236}">
                <a16:creationId xmlns:a16="http://schemas.microsoft.com/office/drawing/2014/main" id="{276339A4-C540-6DDA-0754-104CE000A1DE}"/>
              </a:ext>
            </a:extLst>
          </p:cNvPr>
          <p:cNvSpPr txBox="1"/>
          <p:nvPr/>
        </p:nvSpPr>
        <p:spPr>
          <a:xfrm>
            <a:off x="10324847" y="1052491"/>
            <a:ext cx="1409360" cy="261610"/>
          </a:xfrm>
          <a:prstGeom prst="rect">
            <a:avLst/>
          </a:prstGeom>
          <a:noFill/>
        </p:spPr>
        <p:txBody>
          <a:bodyPr wrap="square" rtlCol="0">
            <a:spAutoFit/>
          </a:bodyPr>
          <a:lstStyle/>
          <a:p>
            <a:r>
              <a:rPr lang="en-US" sz="1100" dirty="0">
                <a:latin typeface="Poppins" pitchFamily="2" charset="77"/>
                <a:cs typeface="Poppins" pitchFamily="2" charset="77"/>
              </a:rPr>
              <a:t>Server-level</a:t>
            </a:r>
          </a:p>
        </p:txBody>
      </p:sp>
      <p:grpSp>
        <p:nvGrpSpPr>
          <p:cNvPr id="16" name="Group 15">
            <a:extLst>
              <a:ext uri="{FF2B5EF4-FFF2-40B4-BE49-F238E27FC236}">
                <a16:creationId xmlns:a16="http://schemas.microsoft.com/office/drawing/2014/main" id="{0A4F81AB-D7E1-44DE-BFAB-EE418D6E88A4}"/>
              </a:ext>
            </a:extLst>
          </p:cNvPr>
          <p:cNvGrpSpPr/>
          <p:nvPr/>
        </p:nvGrpSpPr>
        <p:grpSpPr>
          <a:xfrm>
            <a:off x="885073" y="2883798"/>
            <a:ext cx="715400" cy="1262866"/>
            <a:chOff x="885073" y="2883798"/>
            <a:chExt cx="715400" cy="1262866"/>
          </a:xfrm>
        </p:grpSpPr>
        <p:pic>
          <p:nvPicPr>
            <p:cNvPr id="27" name="Graphic 26" descr="Gauge with solid fill">
              <a:extLst>
                <a:ext uri="{FF2B5EF4-FFF2-40B4-BE49-F238E27FC236}">
                  <a16:creationId xmlns:a16="http://schemas.microsoft.com/office/drawing/2014/main" id="{3C81DB19-DA5E-4A5D-D783-C46B7C972B31}"/>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885073" y="2883798"/>
              <a:ext cx="715400" cy="715400"/>
            </a:xfrm>
            <a:prstGeom prst="rect">
              <a:avLst/>
            </a:prstGeom>
          </p:spPr>
        </p:pic>
        <p:pic>
          <p:nvPicPr>
            <p:cNvPr id="29" name="Graphic 28" descr="Thumbs up sign with solid fill">
              <a:extLst>
                <a:ext uri="{FF2B5EF4-FFF2-40B4-BE49-F238E27FC236}">
                  <a16:creationId xmlns:a16="http://schemas.microsoft.com/office/drawing/2014/main" id="{EA8E33A3-32DA-E9A5-005B-D45051FAE751}"/>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flipH="1">
              <a:off x="885073" y="3431264"/>
              <a:ext cx="715400" cy="715400"/>
            </a:xfrm>
            <a:prstGeom prst="rect">
              <a:avLst/>
            </a:prstGeom>
          </p:spPr>
        </p:pic>
      </p:grpSp>
    </p:spTree>
    <p:custDataLst>
      <p:tags r:id="rId1"/>
    </p:custDataLst>
    <p:extLst>
      <p:ext uri="{BB962C8B-B14F-4D97-AF65-F5344CB8AC3E}">
        <p14:creationId xmlns:p14="http://schemas.microsoft.com/office/powerpoint/2010/main" val="1086562456"/>
      </p:ext>
    </p:extLst>
  </p:cSld>
  <p:clrMapOvr>
    <a:masterClrMapping/>
  </p:clrMapOvr>
  <mc:AlternateContent xmlns:mc="http://schemas.openxmlformats.org/markup-compatibility/2006" xmlns:p14="http://schemas.microsoft.com/office/powerpoint/2010/main">
    <mc:Choice Requires="p14">
      <p:transition spd="med" p14:dur="700" advTm="18643">
        <p:fade/>
      </p:transition>
    </mc:Choice>
    <mc:Fallback xmlns="">
      <p:transition spd="med" advTm="18643">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6"/>
                                        </p:tgtEl>
                                        <p:attrNameLst>
                                          <p:attrName>style.visibility</p:attrName>
                                        </p:attrNameLst>
                                      </p:cBhvr>
                                      <p:to>
                                        <p:strVal val="visible"/>
                                      </p:to>
                                    </p:set>
                                    <p:animEffect transition="in" filter="fade">
                                      <p:cBhvr>
                                        <p:cTn id="15" dur="500"/>
                                        <p:tgtEl>
                                          <p:spTgt spid="26"/>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25"/>
                                        </p:tgtEl>
                                        <p:attrNameLst>
                                          <p:attrName>style.visibility</p:attrName>
                                        </p:attrNameLst>
                                      </p:cBhvr>
                                      <p:to>
                                        <p:strVal val="visible"/>
                                      </p:to>
                                    </p:set>
                                    <p:animEffect transition="in" filter="fade">
                                      <p:cBhvr>
                                        <p:cTn id="20" dur="500"/>
                                        <p:tgtEl>
                                          <p:spTgt spid="25"/>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fade">
                                      <p:cBhvr>
                                        <p:cTn id="23" dur="500"/>
                                        <p:tgtEl>
                                          <p:spTgt spid="18"/>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37"/>
                                        </p:tgtEl>
                                        <p:attrNameLst>
                                          <p:attrName>style.visibility</p:attrName>
                                        </p:attrNameLst>
                                      </p:cBhvr>
                                      <p:to>
                                        <p:strVal val="visible"/>
                                      </p:to>
                                    </p:set>
                                    <p:animEffect transition="in" filter="fade">
                                      <p:cBhvr>
                                        <p:cTn id="28"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8" grpId="0" animBg="1"/>
      <p:bldP spid="20" grpId="0"/>
      <p:bldP spid="25" grpId="0"/>
      <p:bldP spid="2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805E67E0-BCB6-C360-014D-21BC45107DE3}"/>
              </a:ext>
            </a:extLst>
          </p:cNvPr>
          <p:cNvSpPr>
            <a:spLocks noGrp="1"/>
          </p:cNvSpPr>
          <p:nvPr>
            <p:ph type="sldNum" sz="quarter" idx="12"/>
          </p:nvPr>
        </p:nvSpPr>
        <p:spPr/>
        <p:txBody>
          <a:bodyPr/>
          <a:lstStyle/>
          <a:p>
            <a:fld id="{CA5C1F0B-256B-3243-BFD0-E9259D5AEDE3}" type="slidenum">
              <a:rPr lang="en-US" smtClean="0"/>
              <a:t>18</a:t>
            </a:fld>
            <a:endParaRPr lang="en-US"/>
          </a:p>
        </p:txBody>
      </p:sp>
      <p:sp>
        <p:nvSpPr>
          <p:cNvPr id="19" name="Rectangle 18">
            <a:extLst>
              <a:ext uri="{FF2B5EF4-FFF2-40B4-BE49-F238E27FC236}">
                <a16:creationId xmlns:a16="http://schemas.microsoft.com/office/drawing/2014/main" id="{3B65C3F1-CFE7-2817-BC86-2C5905C8BFE5}"/>
              </a:ext>
            </a:extLst>
          </p:cNvPr>
          <p:cNvSpPr/>
          <p:nvPr/>
        </p:nvSpPr>
        <p:spPr>
          <a:xfrm>
            <a:off x="1863894" y="2853182"/>
            <a:ext cx="6319487" cy="3341123"/>
          </a:xfrm>
          <a:prstGeom prst="rect">
            <a:avLst/>
          </a:prstGeom>
          <a:no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 name="Straight Connector 1">
            <a:extLst>
              <a:ext uri="{FF2B5EF4-FFF2-40B4-BE49-F238E27FC236}">
                <a16:creationId xmlns:a16="http://schemas.microsoft.com/office/drawing/2014/main" id="{E40AB801-A874-A6C0-9E4D-4AF5589AA324}"/>
              </a:ext>
            </a:extLst>
          </p:cNvPr>
          <p:cNvCxnSpPr>
            <a:cxnSpLocks/>
          </p:cNvCxnSpPr>
          <p:nvPr/>
        </p:nvCxnSpPr>
        <p:spPr>
          <a:xfrm>
            <a:off x="7304532" y="2301971"/>
            <a:ext cx="0" cy="2982340"/>
          </a:xfrm>
          <a:prstGeom prst="line">
            <a:avLst/>
          </a:prstGeom>
          <a:ln w="19050"/>
        </p:spPr>
        <p:style>
          <a:lnRef idx="1">
            <a:schemeClr val="dk1"/>
          </a:lnRef>
          <a:fillRef idx="0">
            <a:schemeClr val="dk1"/>
          </a:fillRef>
          <a:effectRef idx="0">
            <a:schemeClr val="dk1"/>
          </a:effectRef>
          <a:fontRef idx="minor">
            <a:schemeClr val="tx1"/>
          </a:fontRef>
        </p:style>
      </p:cxnSp>
      <p:cxnSp>
        <p:nvCxnSpPr>
          <p:cNvPr id="4" name="Straight Connector 3">
            <a:extLst>
              <a:ext uri="{FF2B5EF4-FFF2-40B4-BE49-F238E27FC236}">
                <a16:creationId xmlns:a16="http://schemas.microsoft.com/office/drawing/2014/main" id="{A82D92B9-71F2-EDAA-F1C0-3F35480382E7}"/>
              </a:ext>
            </a:extLst>
          </p:cNvPr>
          <p:cNvCxnSpPr>
            <a:cxnSpLocks/>
          </p:cNvCxnSpPr>
          <p:nvPr/>
        </p:nvCxnSpPr>
        <p:spPr>
          <a:xfrm flipH="1">
            <a:off x="7083307" y="5043061"/>
            <a:ext cx="4354204"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8" name="Straight Connector 7">
            <a:extLst>
              <a:ext uri="{FF2B5EF4-FFF2-40B4-BE49-F238E27FC236}">
                <a16:creationId xmlns:a16="http://schemas.microsoft.com/office/drawing/2014/main" id="{648C2E94-5A97-1562-13E5-D9325071AB11}"/>
              </a:ext>
            </a:extLst>
          </p:cNvPr>
          <p:cNvCxnSpPr>
            <a:cxnSpLocks/>
          </p:cNvCxnSpPr>
          <p:nvPr/>
        </p:nvCxnSpPr>
        <p:spPr>
          <a:xfrm flipV="1">
            <a:off x="7313344" y="4360126"/>
            <a:ext cx="2947006" cy="72211"/>
          </a:xfrm>
          <a:prstGeom prst="line">
            <a:avLst/>
          </a:prstGeom>
          <a:ln w="1905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220BF53D-E558-F33F-7278-437767224EFF}"/>
              </a:ext>
            </a:extLst>
          </p:cNvPr>
          <p:cNvCxnSpPr>
            <a:cxnSpLocks/>
          </p:cNvCxnSpPr>
          <p:nvPr/>
        </p:nvCxnSpPr>
        <p:spPr>
          <a:xfrm flipH="1">
            <a:off x="10260349" y="4360126"/>
            <a:ext cx="1" cy="681723"/>
          </a:xfrm>
          <a:prstGeom prst="line">
            <a:avLst/>
          </a:prstGeom>
          <a:ln w="19050">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CD9F60FC-7FDD-B388-E1D5-6C0886804364}"/>
              </a:ext>
            </a:extLst>
          </p:cNvPr>
          <p:cNvSpPr txBox="1"/>
          <p:nvPr/>
        </p:nvSpPr>
        <p:spPr>
          <a:xfrm>
            <a:off x="8677824" y="5082273"/>
            <a:ext cx="1383538" cy="338554"/>
          </a:xfrm>
          <a:prstGeom prst="rect">
            <a:avLst/>
          </a:prstGeom>
          <a:noFill/>
        </p:spPr>
        <p:txBody>
          <a:bodyPr wrap="square" rtlCol="0">
            <a:spAutoFit/>
          </a:bodyPr>
          <a:lstStyle/>
          <a:p>
            <a:r>
              <a:rPr lang="en-US" sz="1600" dirty="0">
                <a:latin typeface="Poppins" pitchFamily="2" charset="77"/>
                <a:cs typeface="Poppins" pitchFamily="2" charset="77"/>
              </a:rPr>
              <a:t>Load (QPS)</a:t>
            </a:r>
          </a:p>
        </p:txBody>
      </p:sp>
      <p:sp>
        <p:nvSpPr>
          <p:cNvPr id="17" name="TextBox 16">
            <a:extLst>
              <a:ext uri="{FF2B5EF4-FFF2-40B4-BE49-F238E27FC236}">
                <a16:creationId xmlns:a16="http://schemas.microsoft.com/office/drawing/2014/main" id="{1F8D7F2E-0044-0C41-160A-5E98C46A0EDF}"/>
              </a:ext>
            </a:extLst>
          </p:cNvPr>
          <p:cNvSpPr txBox="1"/>
          <p:nvPr/>
        </p:nvSpPr>
        <p:spPr>
          <a:xfrm>
            <a:off x="5867215" y="3541976"/>
            <a:ext cx="1529254" cy="338554"/>
          </a:xfrm>
          <a:prstGeom prst="rect">
            <a:avLst/>
          </a:prstGeom>
          <a:noFill/>
        </p:spPr>
        <p:txBody>
          <a:bodyPr wrap="square" rtlCol="0">
            <a:spAutoFit/>
          </a:bodyPr>
          <a:lstStyle/>
          <a:p>
            <a:r>
              <a:rPr lang="en-US" sz="1600" dirty="0">
                <a:latin typeface="Poppins" pitchFamily="2" charset="77"/>
                <a:cs typeface="Poppins" pitchFamily="2" charset="77"/>
              </a:rPr>
              <a:t>Tail Latency</a:t>
            </a:r>
          </a:p>
        </p:txBody>
      </p:sp>
      <p:sp>
        <p:nvSpPr>
          <p:cNvPr id="21" name="TextBox 20">
            <a:extLst>
              <a:ext uri="{FF2B5EF4-FFF2-40B4-BE49-F238E27FC236}">
                <a16:creationId xmlns:a16="http://schemas.microsoft.com/office/drawing/2014/main" id="{4F9A1DE0-B129-F615-921C-FCEF28712B73}"/>
              </a:ext>
            </a:extLst>
          </p:cNvPr>
          <p:cNvSpPr txBox="1"/>
          <p:nvPr/>
        </p:nvSpPr>
        <p:spPr>
          <a:xfrm>
            <a:off x="10205805" y="2817941"/>
            <a:ext cx="888293" cy="307777"/>
          </a:xfrm>
          <a:prstGeom prst="rect">
            <a:avLst/>
          </a:prstGeom>
          <a:noFill/>
        </p:spPr>
        <p:txBody>
          <a:bodyPr wrap="square" rtlCol="0">
            <a:spAutoFit/>
          </a:bodyPr>
          <a:lstStyle/>
          <a:p>
            <a:r>
              <a:rPr lang="en-US" sz="1400" dirty="0">
                <a:solidFill>
                  <a:srgbClr val="ED7D31"/>
                </a:solidFill>
                <a:latin typeface="Poppins" pitchFamily="2" charset="77"/>
                <a:cs typeface="Poppins" pitchFamily="2" charset="77"/>
              </a:rPr>
              <a:t>8 cores</a:t>
            </a:r>
          </a:p>
        </p:txBody>
      </p:sp>
      <p:sp>
        <p:nvSpPr>
          <p:cNvPr id="22" name="TextBox 21">
            <a:extLst>
              <a:ext uri="{FF2B5EF4-FFF2-40B4-BE49-F238E27FC236}">
                <a16:creationId xmlns:a16="http://schemas.microsoft.com/office/drawing/2014/main" id="{969DCDA7-E5BB-7CC1-4A11-FACECEB455DB}"/>
              </a:ext>
            </a:extLst>
          </p:cNvPr>
          <p:cNvSpPr txBox="1"/>
          <p:nvPr/>
        </p:nvSpPr>
        <p:spPr>
          <a:xfrm>
            <a:off x="7314363" y="2301971"/>
            <a:ext cx="1599192" cy="584775"/>
          </a:xfrm>
          <a:prstGeom prst="rect">
            <a:avLst/>
          </a:prstGeom>
          <a:noFill/>
        </p:spPr>
        <p:txBody>
          <a:bodyPr wrap="square" rtlCol="0">
            <a:spAutoFit/>
          </a:bodyPr>
          <a:lstStyle/>
          <a:p>
            <a:r>
              <a:rPr lang="en-US" sz="1600" dirty="0">
                <a:solidFill>
                  <a:srgbClr val="ED7D31"/>
                </a:solidFill>
                <a:latin typeface="Poppins" pitchFamily="2" charset="77"/>
                <a:cs typeface="Poppins" pitchFamily="2" charset="77"/>
              </a:rPr>
              <a:t>Baseline SKU</a:t>
            </a:r>
          </a:p>
          <a:p>
            <a:r>
              <a:rPr lang="en-US" sz="1600" dirty="0">
                <a:solidFill>
                  <a:srgbClr val="70AD47"/>
                </a:solidFill>
                <a:latin typeface="Poppins" pitchFamily="2" charset="77"/>
                <a:cs typeface="Poppins" pitchFamily="2" charset="77"/>
              </a:rPr>
              <a:t>GreenSKU</a:t>
            </a:r>
          </a:p>
        </p:txBody>
      </p:sp>
      <p:sp>
        <p:nvSpPr>
          <p:cNvPr id="23" name="TextBox 22">
            <a:extLst>
              <a:ext uri="{FF2B5EF4-FFF2-40B4-BE49-F238E27FC236}">
                <a16:creationId xmlns:a16="http://schemas.microsoft.com/office/drawing/2014/main" id="{E02D1777-43B3-C5E3-7DEC-4E8329FB48E4}"/>
              </a:ext>
            </a:extLst>
          </p:cNvPr>
          <p:cNvSpPr txBox="1"/>
          <p:nvPr/>
        </p:nvSpPr>
        <p:spPr>
          <a:xfrm>
            <a:off x="7962494" y="1620199"/>
            <a:ext cx="1513707" cy="369332"/>
          </a:xfrm>
          <a:prstGeom prst="rect">
            <a:avLst/>
          </a:prstGeom>
          <a:noFill/>
        </p:spPr>
        <p:txBody>
          <a:bodyPr wrap="square" tIns="0" rIns="0" bIns="0" rtlCol="0">
            <a:spAutoFit/>
          </a:bodyPr>
          <a:lstStyle/>
          <a:p>
            <a:r>
              <a:rPr lang="en-US" sz="2400" dirty="0" err="1">
                <a:latin typeface="Courier New" panose="02070309020205020404" pitchFamily="49" charset="0"/>
                <a:cs typeface="Courier New" panose="02070309020205020404" pitchFamily="49" charset="0"/>
              </a:rPr>
              <a:t>xapian</a:t>
            </a:r>
            <a:endParaRPr lang="en-US" sz="2400" dirty="0">
              <a:latin typeface="Courier New" panose="02070309020205020404" pitchFamily="49" charset="0"/>
              <a:cs typeface="Courier New" panose="02070309020205020404" pitchFamily="49" charset="0"/>
            </a:endParaRPr>
          </a:p>
        </p:txBody>
      </p:sp>
      <p:sp>
        <p:nvSpPr>
          <p:cNvPr id="24" name="TextBox 23">
            <a:extLst>
              <a:ext uri="{FF2B5EF4-FFF2-40B4-BE49-F238E27FC236}">
                <a16:creationId xmlns:a16="http://schemas.microsoft.com/office/drawing/2014/main" id="{EC86F959-3124-ECFA-D29A-3BA9F463945F}"/>
              </a:ext>
            </a:extLst>
          </p:cNvPr>
          <p:cNvSpPr txBox="1"/>
          <p:nvPr/>
        </p:nvSpPr>
        <p:spPr>
          <a:xfrm>
            <a:off x="9140471" y="1583136"/>
            <a:ext cx="2135783" cy="430887"/>
          </a:xfrm>
          <a:prstGeom prst="rect">
            <a:avLst/>
          </a:prstGeom>
          <a:noFill/>
        </p:spPr>
        <p:txBody>
          <a:bodyPr wrap="square" rtlCol="0">
            <a:spAutoFit/>
          </a:bodyPr>
          <a:lstStyle/>
          <a:p>
            <a:r>
              <a:rPr lang="en-US" sz="2200" dirty="0">
                <a:latin typeface="Poppins" pitchFamily="2" charset="77"/>
                <a:cs typeface="Poppins" pitchFamily="2" charset="77"/>
              </a:rPr>
              <a:t>Performance:</a:t>
            </a:r>
          </a:p>
        </p:txBody>
      </p:sp>
      <p:cxnSp>
        <p:nvCxnSpPr>
          <p:cNvPr id="28" name="Straight Arrow Connector 27">
            <a:extLst>
              <a:ext uri="{FF2B5EF4-FFF2-40B4-BE49-F238E27FC236}">
                <a16:creationId xmlns:a16="http://schemas.microsoft.com/office/drawing/2014/main" id="{90D91ADB-4838-8D61-208A-BE8A421F7EF7}"/>
              </a:ext>
            </a:extLst>
          </p:cNvPr>
          <p:cNvCxnSpPr>
            <a:cxnSpLocks/>
          </p:cNvCxnSpPr>
          <p:nvPr/>
        </p:nvCxnSpPr>
        <p:spPr>
          <a:xfrm>
            <a:off x="10331048" y="4754507"/>
            <a:ext cx="421158"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nvGrpSpPr>
          <p:cNvPr id="30" name="Group 29">
            <a:extLst>
              <a:ext uri="{FF2B5EF4-FFF2-40B4-BE49-F238E27FC236}">
                <a16:creationId xmlns:a16="http://schemas.microsoft.com/office/drawing/2014/main" id="{1490E118-9D2B-275E-2F05-968EEEADD9CA}"/>
              </a:ext>
            </a:extLst>
          </p:cNvPr>
          <p:cNvGrpSpPr/>
          <p:nvPr/>
        </p:nvGrpSpPr>
        <p:grpSpPr>
          <a:xfrm>
            <a:off x="6125952" y="3151904"/>
            <a:ext cx="893335" cy="344577"/>
            <a:chOff x="145782" y="2224756"/>
            <a:chExt cx="1089283" cy="420158"/>
          </a:xfrm>
        </p:grpSpPr>
        <p:sp>
          <p:nvSpPr>
            <p:cNvPr id="32" name="Rectangle 31">
              <a:extLst>
                <a:ext uri="{FF2B5EF4-FFF2-40B4-BE49-F238E27FC236}">
                  <a16:creationId xmlns:a16="http://schemas.microsoft.com/office/drawing/2014/main" id="{CDEFFB2C-7B9A-DEF8-21B7-92AEADB3F69E}"/>
                </a:ext>
              </a:extLst>
            </p:cNvPr>
            <p:cNvSpPr/>
            <p:nvPr/>
          </p:nvSpPr>
          <p:spPr>
            <a:xfrm>
              <a:off x="145782" y="2224756"/>
              <a:ext cx="1042778" cy="420158"/>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ight Arrow 33">
              <a:extLst>
                <a:ext uri="{FF2B5EF4-FFF2-40B4-BE49-F238E27FC236}">
                  <a16:creationId xmlns:a16="http://schemas.microsoft.com/office/drawing/2014/main" id="{AA4C9F0C-37B8-C625-EF77-9B667AB3CF1F}"/>
                </a:ext>
              </a:extLst>
            </p:cNvPr>
            <p:cNvSpPr/>
            <p:nvPr/>
          </p:nvSpPr>
          <p:spPr>
            <a:xfrm rot="5400000">
              <a:off x="118387" y="2342561"/>
              <a:ext cx="325820" cy="168166"/>
            </a:xfrm>
            <a:prstGeom prst="rightArrow">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Box 34">
              <a:extLst>
                <a:ext uri="{FF2B5EF4-FFF2-40B4-BE49-F238E27FC236}">
                  <a16:creationId xmlns:a16="http://schemas.microsoft.com/office/drawing/2014/main" id="{CEF046AF-E55F-CFB3-2ABE-7F8CAEFC3EC2}"/>
                </a:ext>
              </a:extLst>
            </p:cNvPr>
            <p:cNvSpPr txBox="1"/>
            <p:nvPr/>
          </p:nvSpPr>
          <p:spPr>
            <a:xfrm>
              <a:off x="312097" y="2272755"/>
              <a:ext cx="922968" cy="318993"/>
            </a:xfrm>
            <a:prstGeom prst="rect">
              <a:avLst/>
            </a:prstGeom>
            <a:noFill/>
          </p:spPr>
          <p:txBody>
            <a:bodyPr wrap="none" rtlCol="0">
              <a:spAutoFit/>
            </a:bodyPr>
            <a:lstStyle/>
            <a:p>
              <a:r>
                <a:rPr lang="en-US" sz="1100" dirty="0">
                  <a:latin typeface="Poppins" pitchFamily="2" charset="77"/>
                  <a:cs typeface="Poppins" pitchFamily="2" charset="77"/>
                </a:rPr>
                <a:t>is better</a:t>
              </a:r>
            </a:p>
          </p:txBody>
        </p:sp>
      </p:grpSp>
      <p:sp>
        <p:nvSpPr>
          <p:cNvPr id="36" name="TextBox 35">
            <a:extLst>
              <a:ext uri="{FF2B5EF4-FFF2-40B4-BE49-F238E27FC236}">
                <a16:creationId xmlns:a16="http://schemas.microsoft.com/office/drawing/2014/main" id="{D2BA053C-2564-E2EC-6D9B-85570A861BE9}"/>
              </a:ext>
            </a:extLst>
          </p:cNvPr>
          <p:cNvSpPr txBox="1"/>
          <p:nvPr/>
        </p:nvSpPr>
        <p:spPr>
          <a:xfrm>
            <a:off x="10711511" y="4481777"/>
            <a:ext cx="2743199" cy="523220"/>
          </a:xfrm>
          <a:prstGeom prst="rect">
            <a:avLst/>
          </a:prstGeom>
          <a:noFill/>
        </p:spPr>
        <p:txBody>
          <a:bodyPr wrap="square" rtlCol="0">
            <a:spAutoFit/>
          </a:bodyPr>
          <a:lstStyle/>
          <a:p>
            <a:r>
              <a:rPr lang="en-US" sz="1400" dirty="0">
                <a:solidFill>
                  <a:srgbClr val="FF0000"/>
                </a:solidFill>
                <a:latin typeface="Poppins" pitchFamily="2" charset="77"/>
                <a:cs typeface="Poppins" pitchFamily="2" charset="77"/>
              </a:rPr>
              <a:t>Service Level </a:t>
            </a:r>
          </a:p>
          <a:p>
            <a:r>
              <a:rPr lang="en-US" sz="1400" dirty="0">
                <a:solidFill>
                  <a:srgbClr val="FF0000"/>
                </a:solidFill>
                <a:latin typeface="Poppins" pitchFamily="2" charset="77"/>
                <a:cs typeface="Poppins" pitchFamily="2" charset="77"/>
              </a:rPr>
              <a:t>Objective (SLO)</a:t>
            </a:r>
          </a:p>
        </p:txBody>
      </p:sp>
      <p:sp>
        <p:nvSpPr>
          <p:cNvPr id="14" name="Freeform 13">
            <a:extLst>
              <a:ext uri="{FF2B5EF4-FFF2-40B4-BE49-F238E27FC236}">
                <a16:creationId xmlns:a16="http://schemas.microsoft.com/office/drawing/2014/main" id="{D593B987-B408-BCD8-BAC0-5E9BE6CB0876}"/>
              </a:ext>
            </a:extLst>
          </p:cNvPr>
          <p:cNvSpPr/>
          <p:nvPr/>
        </p:nvSpPr>
        <p:spPr>
          <a:xfrm>
            <a:off x="7294699" y="2470095"/>
            <a:ext cx="2528973" cy="2085058"/>
          </a:xfrm>
          <a:custGeom>
            <a:avLst/>
            <a:gdLst>
              <a:gd name="connsiteX0" fmla="*/ 0 w 1848464"/>
              <a:gd name="connsiteY0" fmla="*/ 1524000 h 1524000"/>
              <a:gd name="connsiteX1" fmla="*/ 835742 w 1848464"/>
              <a:gd name="connsiteY1" fmla="*/ 1386348 h 1524000"/>
              <a:gd name="connsiteX2" fmla="*/ 1415845 w 1848464"/>
              <a:gd name="connsiteY2" fmla="*/ 1199535 h 1524000"/>
              <a:gd name="connsiteX3" fmla="*/ 1691148 w 1848464"/>
              <a:gd name="connsiteY3" fmla="*/ 816077 h 1524000"/>
              <a:gd name="connsiteX4" fmla="*/ 1848464 w 1848464"/>
              <a:gd name="connsiteY4" fmla="*/ 0 h 152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8464" h="1524000">
                <a:moveTo>
                  <a:pt x="0" y="1524000"/>
                </a:moveTo>
                <a:cubicBezTo>
                  <a:pt x="299884" y="1482212"/>
                  <a:pt x="599768" y="1440425"/>
                  <a:pt x="835742" y="1386348"/>
                </a:cubicBezTo>
                <a:cubicBezTo>
                  <a:pt x="1071716" y="1332271"/>
                  <a:pt x="1273277" y="1294580"/>
                  <a:pt x="1415845" y="1199535"/>
                </a:cubicBezTo>
                <a:cubicBezTo>
                  <a:pt x="1558413" y="1104490"/>
                  <a:pt x="1619045" y="1015999"/>
                  <a:pt x="1691148" y="816077"/>
                </a:cubicBezTo>
                <a:cubicBezTo>
                  <a:pt x="1763251" y="616155"/>
                  <a:pt x="1828800" y="99961"/>
                  <a:pt x="1848464" y="0"/>
                </a:cubicBezTo>
              </a:path>
            </a:pathLst>
          </a:custGeom>
          <a:noFill/>
          <a:ln w="19050">
            <a:solidFill>
              <a:schemeClr val="accent6"/>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17">
            <a:extLst>
              <a:ext uri="{FF2B5EF4-FFF2-40B4-BE49-F238E27FC236}">
                <a16:creationId xmlns:a16="http://schemas.microsoft.com/office/drawing/2014/main" id="{D9AA3C0C-DA45-3D51-CE94-D3598AD7D73C}"/>
              </a:ext>
            </a:extLst>
          </p:cNvPr>
          <p:cNvSpPr/>
          <p:nvPr/>
        </p:nvSpPr>
        <p:spPr>
          <a:xfrm>
            <a:off x="7294700" y="2242978"/>
            <a:ext cx="4035595" cy="2381002"/>
          </a:xfrm>
          <a:custGeom>
            <a:avLst/>
            <a:gdLst>
              <a:gd name="connsiteX0" fmla="*/ 0 w 2949677"/>
              <a:gd name="connsiteY0" fmla="*/ 1868129 h 1868129"/>
              <a:gd name="connsiteX1" fmla="*/ 432619 w 2949677"/>
              <a:gd name="connsiteY1" fmla="*/ 1848465 h 1868129"/>
              <a:gd name="connsiteX2" fmla="*/ 924232 w 2949677"/>
              <a:gd name="connsiteY2" fmla="*/ 1868129 h 1868129"/>
              <a:gd name="connsiteX3" fmla="*/ 1563329 w 2949677"/>
              <a:gd name="connsiteY3" fmla="*/ 1848465 h 1868129"/>
              <a:gd name="connsiteX4" fmla="*/ 1986116 w 2949677"/>
              <a:gd name="connsiteY4" fmla="*/ 1799303 h 1868129"/>
              <a:gd name="connsiteX5" fmla="*/ 2369574 w 2949677"/>
              <a:gd name="connsiteY5" fmla="*/ 1661652 h 1868129"/>
              <a:gd name="connsiteX6" fmla="*/ 2497393 w 2949677"/>
              <a:gd name="connsiteY6" fmla="*/ 1573161 h 1868129"/>
              <a:gd name="connsiteX7" fmla="*/ 2605548 w 2949677"/>
              <a:gd name="connsiteY7" fmla="*/ 1435510 h 1868129"/>
              <a:gd name="connsiteX8" fmla="*/ 2733368 w 2949677"/>
              <a:gd name="connsiteY8" fmla="*/ 1179871 h 1868129"/>
              <a:gd name="connsiteX9" fmla="*/ 2890684 w 2949677"/>
              <a:gd name="connsiteY9" fmla="*/ 550607 h 1868129"/>
              <a:gd name="connsiteX10" fmla="*/ 2949677 w 2949677"/>
              <a:gd name="connsiteY10" fmla="*/ 0 h 1868129"/>
              <a:gd name="connsiteX0" fmla="*/ 0 w 2949677"/>
              <a:gd name="connsiteY0" fmla="*/ 1740310 h 1740310"/>
              <a:gd name="connsiteX1" fmla="*/ 432619 w 2949677"/>
              <a:gd name="connsiteY1" fmla="*/ 1720646 h 1740310"/>
              <a:gd name="connsiteX2" fmla="*/ 924232 w 2949677"/>
              <a:gd name="connsiteY2" fmla="*/ 1740310 h 1740310"/>
              <a:gd name="connsiteX3" fmla="*/ 1563329 w 2949677"/>
              <a:gd name="connsiteY3" fmla="*/ 1720646 h 1740310"/>
              <a:gd name="connsiteX4" fmla="*/ 1986116 w 2949677"/>
              <a:gd name="connsiteY4" fmla="*/ 1671484 h 1740310"/>
              <a:gd name="connsiteX5" fmla="*/ 2369574 w 2949677"/>
              <a:gd name="connsiteY5" fmla="*/ 1533833 h 1740310"/>
              <a:gd name="connsiteX6" fmla="*/ 2497393 w 2949677"/>
              <a:gd name="connsiteY6" fmla="*/ 1445342 h 1740310"/>
              <a:gd name="connsiteX7" fmla="*/ 2605548 w 2949677"/>
              <a:gd name="connsiteY7" fmla="*/ 1307691 h 1740310"/>
              <a:gd name="connsiteX8" fmla="*/ 2733368 w 2949677"/>
              <a:gd name="connsiteY8" fmla="*/ 1052052 h 1740310"/>
              <a:gd name="connsiteX9" fmla="*/ 2890684 w 2949677"/>
              <a:gd name="connsiteY9" fmla="*/ 422788 h 1740310"/>
              <a:gd name="connsiteX10" fmla="*/ 2949677 w 2949677"/>
              <a:gd name="connsiteY10" fmla="*/ 0 h 1740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49677" h="1740310">
                <a:moveTo>
                  <a:pt x="0" y="1740310"/>
                </a:moveTo>
                <a:cubicBezTo>
                  <a:pt x="139290" y="1730478"/>
                  <a:pt x="278580" y="1720646"/>
                  <a:pt x="432619" y="1720646"/>
                </a:cubicBezTo>
                <a:cubicBezTo>
                  <a:pt x="586658" y="1720646"/>
                  <a:pt x="735780" y="1740310"/>
                  <a:pt x="924232" y="1740310"/>
                </a:cubicBezTo>
                <a:cubicBezTo>
                  <a:pt x="1112684" y="1740310"/>
                  <a:pt x="1386348" y="1732117"/>
                  <a:pt x="1563329" y="1720646"/>
                </a:cubicBezTo>
                <a:cubicBezTo>
                  <a:pt x="1740310" y="1709175"/>
                  <a:pt x="1851742" y="1702619"/>
                  <a:pt x="1986116" y="1671484"/>
                </a:cubicBezTo>
                <a:cubicBezTo>
                  <a:pt x="2120490" y="1640349"/>
                  <a:pt x="2284361" y="1571523"/>
                  <a:pt x="2369574" y="1533833"/>
                </a:cubicBezTo>
                <a:cubicBezTo>
                  <a:pt x="2454787" y="1496143"/>
                  <a:pt x="2458064" y="1483032"/>
                  <a:pt x="2497393" y="1445342"/>
                </a:cubicBezTo>
                <a:cubicBezTo>
                  <a:pt x="2536722" y="1407652"/>
                  <a:pt x="2566219" y="1373239"/>
                  <a:pt x="2605548" y="1307691"/>
                </a:cubicBezTo>
                <a:cubicBezTo>
                  <a:pt x="2644877" y="1242143"/>
                  <a:pt x="2685845" y="1199536"/>
                  <a:pt x="2733368" y="1052052"/>
                </a:cubicBezTo>
                <a:cubicBezTo>
                  <a:pt x="2780891" y="904568"/>
                  <a:pt x="2854633" y="619433"/>
                  <a:pt x="2890684" y="422788"/>
                </a:cubicBezTo>
                <a:cubicBezTo>
                  <a:pt x="2926736" y="226143"/>
                  <a:pt x="2941484" y="99961"/>
                  <a:pt x="2949677" y="0"/>
                </a:cubicBezTo>
              </a:path>
            </a:pathLst>
          </a:custGeom>
          <a:noFill/>
          <a:ln w="19050">
            <a:solidFill>
              <a:schemeClr val="accent6"/>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B7EB99C5-A2FE-D8C6-0479-44BB168CC957}"/>
              </a:ext>
            </a:extLst>
          </p:cNvPr>
          <p:cNvSpPr txBox="1"/>
          <p:nvPr/>
        </p:nvSpPr>
        <p:spPr>
          <a:xfrm>
            <a:off x="8913555" y="2886746"/>
            <a:ext cx="888293" cy="307777"/>
          </a:xfrm>
          <a:prstGeom prst="rect">
            <a:avLst/>
          </a:prstGeom>
          <a:noFill/>
        </p:spPr>
        <p:txBody>
          <a:bodyPr wrap="square" rtlCol="0">
            <a:spAutoFit/>
          </a:bodyPr>
          <a:lstStyle/>
          <a:p>
            <a:r>
              <a:rPr lang="en-US" sz="1400" dirty="0">
                <a:solidFill>
                  <a:srgbClr val="70AD47"/>
                </a:solidFill>
                <a:latin typeface="Poppins" pitchFamily="2" charset="77"/>
                <a:cs typeface="Poppins" pitchFamily="2" charset="77"/>
              </a:rPr>
              <a:t>8 cores</a:t>
            </a:r>
          </a:p>
        </p:txBody>
      </p:sp>
      <p:sp>
        <p:nvSpPr>
          <p:cNvPr id="25" name="TextBox 24">
            <a:extLst>
              <a:ext uri="{FF2B5EF4-FFF2-40B4-BE49-F238E27FC236}">
                <a16:creationId xmlns:a16="http://schemas.microsoft.com/office/drawing/2014/main" id="{F4F256E8-222B-B78E-1A5A-9C29F55941F9}"/>
              </a:ext>
            </a:extLst>
          </p:cNvPr>
          <p:cNvSpPr txBox="1"/>
          <p:nvPr/>
        </p:nvSpPr>
        <p:spPr>
          <a:xfrm>
            <a:off x="11098848" y="3515721"/>
            <a:ext cx="945332" cy="307777"/>
          </a:xfrm>
          <a:prstGeom prst="rect">
            <a:avLst/>
          </a:prstGeom>
          <a:noFill/>
        </p:spPr>
        <p:txBody>
          <a:bodyPr wrap="square" rtlCol="0">
            <a:spAutoFit/>
          </a:bodyPr>
          <a:lstStyle/>
          <a:p>
            <a:r>
              <a:rPr lang="en-US" sz="1400" dirty="0">
                <a:solidFill>
                  <a:srgbClr val="70AD47"/>
                </a:solidFill>
                <a:latin typeface="Poppins" pitchFamily="2" charset="77"/>
                <a:cs typeface="Poppins" pitchFamily="2" charset="77"/>
              </a:rPr>
              <a:t>10 cores</a:t>
            </a:r>
          </a:p>
        </p:txBody>
      </p:sp>
      <p:sp>
        <p:nvSpPr>
          <p:cNvPr id="26" name="TextBox 25">
            <a:extLst>
              <a:ext uri="{FF2B5EF4-FFF2-40B4-BE49-F238E27FC236}">
                <a16:creationId xmlns:a16="http://schemas.microsoft.com/office/drawing/2014/main" id="{A1D7EBA2-7A07-9F84-D010-A3D5A3E48B0B}"/>
              </a:ext>
            </a:extLst>
          </p:cNvPr>
          <p:cNvSpPr txBox="1"/>
          <p:nvPr/>
        </p:nvSpPr>
        <p:spPr>
          <a:xfrm>
            <a:off x="7987069" y="4248614"/>
            <a:ext cx="415498" cy="369332"/>
          </a:xfrm>
          <a:prstGeom prst="rect">
            <a:avLst/>
          </a:prstGeom>
          <a:noFill/>
        </p:spPr>
        <p:txBody>
          <a:bodyPr wrap="none" rtlCol="0">
            <a:spAutoFit/>
          </a:bodyPr>
          <a:lstStyle/>
          <a:p>
            <a:r>
              <a:rPr lang="en-US" dirty="0"/>
              <a:t>❌</a:t>
            </a:r>
          </a:p>
        </p:txBody>
      </p:sp>
      <p:pic>
        <p:nvPicPr>
          <p:cNvPr id="37" name="Graphic 36" descr="Checkmark with solid fill">
            <a:extLst>
              <a:ext uri="{FF2B5EF4-FFF2-40B4-BE49-F238E27FC236}">
                <a16:creationId xmlns:a16="http://schemas.microsoft.com/office/drawing/2014/main" id="{AD45EB64-9C8C-CBE9-9C66-92A68E60087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156847" y="4386617"/>
            <a:ext cx="348402" cy="348402"/>
          </a:xfrm>
          <a:prstGeom prst="rect">
            <a:avLst/>
          </a:prstGeom>
        </p:spPr>
      </p:pic>
      <p:sp>
        <p:nvSpPr>
          <p:cNvPr id="41" name="Rectangle 40">
            <a:extLst>
              <a:ext uri="{FF2B5EF4-FFF2-40B4-BE49-F238E27FC236}">
                <a16:creationId xmlns:a16="http://schemas.microsoft.com/office/drawing/2014/main" id="{60D94CC5-099C-A661-FB44-E941AD11D23D}"/>
              </a:ext>
            </a:extLst>
          </p:cNvPr>
          <p:cNvSpPr/>
          <p:nvPr/>
        </p:nvSpPr>
        <p:spPr>
          <a:xfrm>
            <a:off x="130155" y="2397226"/>
            <a:ext cx="5674477" cy="2403943"/>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Box 41">
            <a:extLst>
              <a:ext uri="{FF2B5EF4-FFF2-40B4-BE49-F238E27FC236}">
                <a16:creationId xmlns:a16="http://schemas.microsoft.com/office/drawing/2014/main" id="{37238982-0074-A5C2-FD20-DFAA3A248C50}"/>
              </a:ext>
            </a:extLst>
          </p:cNvPr>
          <p:cNvSpPr txBox="1"/>
          <p:nvPr/>
        </p:nvSpPr>
        <p:spPr>
          <a:xfrm>
            <a:off x="3663886" y="4240141"/>
            <a:ext cx="1927131" cy="338554"/>
          </a:xfrm>
          <a:prstGeom prst="rect">
            <a:avLst/>
          </a:prstGeom>
          <a:noFill/>
        </p:spPr>
        <p:txBody>
          <a:bodyPr wrap="none" rtlCol="0">
            <a:spAutoFit/>
          </a:bodyPr>
          <a:lstStyle/>
          <a:p>
            <a:r>
              <a:rPr lang="en-US" sz="1600" dirty="0">
                <a:latin typeface="Poppins" pitchFamily="2" charset="77"/>
                <a:cs typeface="Poppins" pitchFamily="2" charset="77"/>
              </a:rPr>
              <a:t>Meets perf. goals</a:t>
            </a:r>
          </a:p>
        </p:txBody>
      </p:sp>
      <p:pic>
        <p:nvPicPr>
          <p:cNvPr id="43" name="Graphic 42" descr="Programmer female with solid fill">
            <a:extLst>
              <a:ext uri="{FF2B5EF4-FFF2-40B4-BE49-F238E27FC236}">
                <a16:creationId xmlns:a16="http://schemas.microsoft.com/office/drawing/2014/main" id="{833D37CC-1590-B699-1F75-90C9D24C968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142151" y="2728634"/>
            <a:ext cx="1482068" cy="1482068"/>
          </a:xfrm>
          <a:prstGeom prst="rect">
            <a:avLst/>
          </a:prstGeom>
        </p:spPr>
      </p:pic>
      <p:sp>
        <p:nvSpPr>
          <p:cNvPr id="46" name="TextBox 45">
            <a:extLst>
              <a:ext uri="{FF2B5EF4-FFF2-40B4-BE49-F238E27FC236}">
                <a16:creationId xmlns:a16="http://schemas.microsoft.com/office/drawing/2014/main" id="{F9800FDE-A518-C0FE-4ED5-0D44AC358A69}"/>
              </a:ext>
            </a:extLst>
          </p:cNvPr>
          <p:cNvSpPr txBox="1"/>
          <p:nvPr/>
        </p:nvSpPr>
        <p:spPr>
          <a:xfrm>
            <a:off x="3702514" y="2355767"/>
            <a:ext cx="1807036" cy="461665"/>
          </a:xfrm>
          <a:prstGeom prst="rect">
            <a:avLst/>
          </a:prstGeom>
          <a:noFill/>
        </p:spPr>
        <p:txBody>
          <a:bodyPr wrap="square" rtlCol="0">
            <a:spAutoFit/>
          </a:bodyPr>
          <a:lstStyle/>
          <a:p>
            <a:r>
              <a:rPr lang="en-US" sz="2400" b="1" dirty="0">
                <a:solidFill>
                  <a:schemeClr val="accent6"/>
                </a:solidFill>
                <a:latin typeface="Poppins" pitchFamily="2" charset="77"/>
                <a:cs typeface="Poppins" pitchFamily="2" charset="77"/>
              </a:rPr>
              <a:t>GreenSKU</a:t>
            </a:r>
          </a:p>
        </p:txBody>
      </p:sp>
      <p:sp>
        <p:nvSpPr>
          <p:cNvPr id="47" name="TextBox 46">
            <a:extLst>
              <a:ext uri="{FF2B5EF4-FFF2-40B4-BE49-F238E27FC236}">
                <a16:creationId xmlns:a16="http://schemas.microsoft.com/office/drawing/2014/main" id="{C17FFD68-CDDA-CF83-6DFD-3CF1C21C8955}"/>
              </a:ext>
            </a:extLst>
          </p:cNvPr>
          <p:cNvSpPr txBox="1"/>
          <p:nvPr/>
        </p:nvSpPr>
        <p:spPr>
          <a:xfrm>
            <a:off x="94320" y="2490519"/>
            <a:ext cx="2283285" cy="461665"/>
          </a:xfrm>
          <a:prstGeom prst="rect">
            <a:avLst/>
          </a:prstGeom>
          <a:noFill/>
        </p:spPr>
        <p:txBody>
          <a:bodyPr wrap="square" rtlCol="0">
            <a:spAutoFit/>
          </a:bodyPr>
          <a:lstStyle/>
          <a:p>
            <a:r>
              <a:rPr lang="en-US" sz="2400" dirty="0">
                <a:solidFill>
                  <a:schemeClr val="accent2"/>
                </a:solidFill>
                <a:latin typeface="Poppins" pitchFamily="2" charset="77"/>
                <a:cs typeface="Poppins" pitchFamily="2" charset="77"/>
              </a:rPr>
              <a:t>Baseline SKU*</a:t>
            </a:r>
          </a:p>
        </p:txBody>
      </p:sp>
      <p:sp>
        <p:nvSpPr>
          <p:cNvPr id="49" name="TextBox 48">
            <a:extLst>
              <a:ext uri="{FF2B5EF4-FFF2-40B4-BE49-F238E27FC236}">
                <a16:creationId xmlns:a16="http://schemas.microsoft.com/office/drawing/2014/main" id="{02B64FE8-969E-AC59-A588-66A90DC2D0EA}"/>
              </a:ext>
            </a:extLst>
          </p:cNvPr>
          <p:cNvSpPr txBox="1"/>
          <p:nvPr/>
        </p:nvSpPr>
        <p:spPr>
          <a:xfrm>
            <a:off x="157308" y="4240141"/>
            <a:ext cx="2170931" cy="338554"/>
          </a:xfrm>
          <a:prstGeom prst="rect">
            <a:avLst/>
          </a:prstGeom>
          <a:noFill/>
        </p:spPr>
        <p:txBody>
          <a:bodyPr wrap="square" rtlCol="0">
            <a:spAutoFit/>
          </a:bodyPr>
          <a:lstStyle/>
          <a:p>
            <a:r>
              <a:rPr lang="en-US" sz="1600" dirty="0">
                <a:latin typeface="Poppins" pitchFamily="2" charset="77"/>
                <a:cs typeface="Poppins" pitchFamily="2" charset="77"/>
              </a:rPr>
              <a:t>Meeting perf. goals</a:t>
            </a:r>
          </a:p>
        </p:txBody>
      </p:sp>
      <p:sp>
        <p:nvSpPr>
          <p:cNvPr id="50" name="TextBox 49">
            <a:extLst>
              <a:ext uri="{FF2B5EF4-FFF2-40B4-BE49-F238E27FC236}">
                <a16:creationId xmlns:a16="http://schemas.microsoft.com/office/drawing/2014/main" id="{9DADD424-0B39-A13A-CA8F-672DD54A2075}"/>
              </a:ext>
            </a:extLst>
          </p:cNvPr>
          <p:cNvSpPr txBox="1"/>
          <p:nvPr/>
        </p:nvSpPr>
        <p:spPr>
          <a:xfrm>
            <a:off x="2377605" y="4182434"/>
            <a:ext cx="1011161" cy="369332"/>
          </a:xfrm>
          <a:prstGeom prst="rect">
            <a:avLst/>
          </a:prstGeom>
          <a:noFill/>
        </p:spPr>
        <p:txBody>
          <a:bodyPr wrap="square">
            <a:spAutoFit/>
          </a:bodyPr>
          <a:lstStyle/>
          <a:p>
            <a:r>
              <a:rPr lang="en-US" sz="1800" dirty="0" err="1">
                <a:latin typeface="Courier New" panose="02070309020205020404" pitchFamily="49" charset="0"/>
                <a:cs typeface="Courier New" panose="02070309020205020404" pitchFamily="49" charset="0"/>
              </a:rPr>
              <a:t>xapian</a:t>
            </a:r>
            <a:endParaRPr lang="en-US" dirty="0"/>
          </a:p>
        </p:txBody>
      </p:sp>
      <p:grpSp>
        <p:nvGrpSpPr>
          <p:cNvPr id="31" name="Group 30">
            <a:extLst>
              <a:ext uri="{FF2B5EF4-FFF2-40B4-BE49-F238E27FC236}">
                <a16:creationId xmlns:a16="http://schemas.microsoft.com/office/drawing/2014/main" id="{8FC39484-052A-B07D-6381-2642951DB883}"/>
              </a:ext>
            </a:extLst>
          </p:cNvPr>
          <p:cNvGrpSpPr/>
          <p:nvPr/>
        </p:nvGrpSpPr>
        <p:grpSpPr>
          <a:xfrm>
            <a:off x="885073" y="2883798"/>
            <a:ext cx="715400" cy="1262866"/>
            <a:chOff x="885073" y="2883798"/>
            <a:chExt cx="715400" cy="1262866"/>
          </a:xfrm>
        </p:grpSpPr>
        <p:pic>
          <p:nvPicPr>
            <p:cNvPr id="45" name="Graphic 44" descr="Gauge with solid fill">
              <a:extLst>
                <a:ext uri="{FF2B5EF4-FFF2-40B4-BE49-F238E27FC236}">
                  <a16:creationId xmlns:a16="http://schemas.microsoft.com/office/drawing/2014/main" id="{005E877A-CC0A-BA63-E861-B372B9643C7C}"/>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885073" y="2883798"/>
              <a:ext cx="715400" cy="715400"/>
            </a:xfrm>
            <a:prstGeom prst="rect">
              <a:avLst/>
            </a:prstGeom>
          </p:spPr>
        </p:pic>
        <p:pic>
          <p:nvPicPr>
            <p:cNvPr id="53" name="Graphic 52" descr="Thumbs up sign with solid fill">
              <a:extLst>
                <a:ext uri="{FF2B5EF4-FFF2-40B4-BE49-F238E27FC236}">
                  <a16:creationId xmlns:a16="http://schemas.microsoft.com/office/drawing/2014/main" id="{1A554333-9B51-CCF5-6FEF-BE7BCCE652CD}"/>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flipH="1">
              <a:off x="885073" y="3431264"/>
              <a:ext cx="715400" cy="715400"/>
            </a:xfrm>
            <a:prstGeom prst="rect">
              <a:avLst/>
            </a:prstGeom>
          </p:spPr>
        </p:pic>
      </p:grpSp>
      <p:pic>
        <p:nvPicPr>
          <p:cNvPr id="55" name="Graphic 54" descr="Thumbs up sign with solid fill">
            <a:extLst>
              <a:ext uri="{FF2B5EF4-FFF2-40B4-BE49-F238E27FC236}">
                <a16:creationId xmlns:a16="http://schemas.microsoft.com/office/drawing/2014/main" id="{80808D3F-673E-03EE-D73B-1337F8A39936}"/>
              </a:ext>
            </a:extLst>
          </p:cNvPr>
          <p:cNvPicPr>
            <a:picLocks noChangeAspect="1"/>
          </p:cNvPicPr>
          <p:nvPr/>
        </p:nvPicPr>
        <p:blipFill>
          <a:blip r:embed="rId10">
            <a:extLst>
              <a:ext uri="{96DAC541-7B7A-43D3-8B79-37D633B846F1}">
                <asvg:svgBlip xmlns:asvg="http://schemas.microsoft.com/office/drawing/2016/SVG/main" r:embed="rId12"/>
              </a:ext>
            </a:extLst>
          </a:blip>
          <a:stretch>
            <a:fillRect/>
          </a:stretch>
        </p:blipFill>
        <p:spPr>
          <a:xfrm flipH="1">
            <a:off x="4244973" y="3431264"/>
            <a:ext cx="715400" cy="715400"/>
          </a:xfrm>
          <a:prstGeom prst="rect">
            <a:avLst/>
          </a:prstGeom>
        </p:spPr>
      </p:pic>
      <p:sp>
        <p:nvSpPr>
          <p:cNvPr id="3" name="TextBox 2">
            <a:extLst>
              <a:ext uri="{FF2B5EF4-FFF2-40B4-BE49-F238E27FC236}">
                <a16:creationId xmlns:a16="http://schemas.microsoft.com/office/drawing/2014/main" id="{A7F74520-E67B-365D-CF96-9A04DC6EC653}"/>
              </a:ext>
            </a:extLst>
          </p:cNvPr>
          <p:cNvSpPr txBox="1"/>
          <p:nvPr/>
        </p:nvSpPr>
        <p:spPr>
          <a:xfrm>
            <a:off x="416675" y="5750597"/>
            <a:ext cx="11358650" cy="400110"/>
          </a:xfrm>
          <a:prstGeom prst="rect">
            <a:avLst/>
          </a:prstGeom>
          <a:solidFill>
            <a:schemeClr val="accent6">
              <a:lumMod val="40000"/>
              <a:lumOff val="60000"/>
            </a:schemeClr>
          </a:solidFill>
          <a:ln w="19050">
            <a:solidFill>
              <a:schemeClr val="accent6">
                <a:lumMod val="75000"/>
              </a:schemeClr>
            </a:solidFill>
            <a:prstDash val="sysDot"/>
          </a:ln>
        </p:spPr>
        <p:txBody>
          <a:bodyPr wrap="square" rtlCol="0">
            <a:spAutoFit/>
          </a:bodyPr>
          <a:lstStyle/>
          <a:p>
            <a:r>
              <a:rPr lang="en-US" sz="2000" dirty="0">
                <a:latin typeface="Poppins" panose="00000500000000000000" pitchFamily="2" charset="0"/>
                <a:cs typeface="Poppins" panose="00000500000000000000" pitchFamily="2" charset="0"/>
              </a:rPr>
              <a:t>We identify the # of </a:t>
            </a:r>
            <a:r>
              <a:rPr lang="en-US" sz="2000" b="1" dirty="0">
                <a:solidFill>
                  <a:schemeClr val="accent6"/>
                </a:solidFill>
                <a:latin typeface="Poppins" panose="00000500000000000000" pitchFamily="2" charset="0"/>
                <a:cs typeface="Poppins" panose="00000500000000000000" pitchFamily="2" charset="0"/>
              </a:rPr>
              <a:t>GreenSKU</a:t>
            </a:r>
            <a:r>
              <a:rPr lang="en-US" sz="2000" dirty="0">
                <a:latin typeface="Poppins" panose="00000500000000000000" pitchFamily="2" charset="0"/>
                <a:cs typeface="Poppins" panose="00000500000000000000" pitchFamily="2" charset="0"/>
              </a:rPr>
              <a:t> cores needed to achieve the </a:t>
            </a:r>
            <a:r>
              <a:rPr lang="en-US" sz="2000" dirty="0">
                <a:solidFill>
                  <a:schemeClr val="accent2"/>
                </a:solidFill>
                <a:latin typeface="Poppins" panose="00000500000000000000" pitchFamily="2" charset="0"/>
                <a:cs typeface="Poppins" panose="00000500000000000000" pitchFamily="2" charset="0"/>
              </a:rPr>
              <a:t>baseline SKU</a:t>
            </a:r>
            <a:r>
              <a:rPr lang="en-US" sz="2000" dirty="0">
                <a:latin typeface="Poppins" panose="00000500000000000000" pitchFamily="2" charset="0"/>
                <a:cs typeface="Poppins" panose="00000500000000000000" pitchFamily="2" charset="0"/>
              </a:rPr>
              <a:t>’s performance</a:t>
            </a:r>
          </a:p>
        </p:txBody>
      </p:sp>
      <p:sp>
        <p:nvSpPr>
          <p:cNvPr id="51" name="TextBox 50">
            <a:extLst>
              <a:ext uri="{FF2B5EF4-FFF2-40B4-BE49-F238E27FC236}">
                <a16:creationId xmlns:a16="http://schemas.microsoft.com/office/drawing/2014/main" id="{46CF239C-B31E-6300-3B37-A3EBF0F6270C}"/>
              </a:ext>
            </a:extLst>
          </p:cNvPr>
          <p:cNvSpPr txBox="1"/>
          <p:nvPr/>
        </p:nvSpPr>
        <p:spPr>
          <a:xfrm>
            <a:off x="185719" y="1572022"/>
            <a:ext cx="4180605" cy="646331"/>
          </a:xfrm>
          <a:prstGeom prst="rect">
            <a:avLst/>
          </a:prstGeom>
          <a:noFill/>
        </p:spPr>
        <p:txBody>
          <a:bodyPr wrap="square" rtlCol="0">
            <a:spAutoFit/>
          </a:bodyPr>
          <a:lstStyle/>
          <a:p>
            <a:r>
              <a:rPr lang="en-US" sz="2000" i="1" dirty="0">
                <a:solidFill>
                  <a:schemeClr val="accent2"/>
                </a:solidFill>
                <a:latin typeface="Poppins" pitchFamily="2" charset="77"/>
                <a:cs typeface="Poppins" pitchFamily="2" charset="77"/>
              </a:rPr>
              <a:t>*</a:t>
            </a:r>
            <a:r>
              <a:rPr lang="en-US" sz="1600" i="1" dirty="0">
                <a:solidFill>
                  <a:schemeClr val="tx1">
                    <a:lumMod val="65000"/>
                    <a:lumOff val="35000"/>
                  </a:schemeClr>
                </a:solidFill>
                <a:latin typeface="Poppins" pitchFamily="2" charset="77"/>
                <a:cs typeface="Poppins" pitchFamily="2" charset="77"/>
              </a:rPr>
              <a:t>a high-performance deployed SKU without any </a:t>
            </a:r>
            <a:r>
              <a:rPr lang="en-US" sz="1600" b="1" i="1" dirty="0">
                <a:solidFill>
                  <a:schemeClr val="accent6"/>
                </a:solidFill>
                <a:latin typeface="Poppins" pitchFamily="2" charset="77"/>
                <a:cs typeface="Poppins" pitchFamily="2" charset="77"/>
              </a:rPr>
              <a:t>GreenSKU</a:t>
            </a:r>
            <a:r>
              <a:rPr lang="en-US" sz="1600" i="1" dirty="0">
                <a:solidFill>
                  <a:schemeClr val="tx1">
                    <a:lumMod val="65000"/>
                    <a:lumOff val="35000"/>
                  </a:schemeClr>
                </a:solidFill>
                <a:latin typeface="Poppins" pitchFamily="2" charset="77"/>
                <a:cs typeface="Poppins" pitchFamily="2" charset="77"/>
              </a:rPr>
              <a:t> optimizations</a:t>
            </a:r>
          </a:p>
        </p:txBody>
      </p:sp>
      <p:grpSp>
        <p:nvGrpSpPr>
          <p:cNvPr id="38" name="Group 37">
            <a:extLst>
              <a:ext uri="{FF2B5EF4-FFF2-40B4-BE49-F238E27FC236}">
                <a16:creationId xmlns:a16="http://schemas.microsoft.com/office/drawing/2014/main" id="{EE5F81EA-E3C1-96CA-9537-DB068B480934}"/>
              </a:ext>
            </a:extLst>
          </p:cNvPr>
          <p:cNvGrpSpPr/>
          <p:nvPr/>
        </p:nvGrpSpPr>
        <p:grpSpPr>
          <a:xfrm>
            <a:off x="3840087" y="2711127"/>
            <a:ext cx="1579769" cy="867808"/>
            <a:chOff x="3840087" y="2711127"/>
            <a:chExt cx="1579769" cy="867808"/>
          </a:xfrm>
        </p:grpSpPr>
        <p:sp>
          <p:nvSpPr>
            <p:cNvPr id="5" name="TextBox 4">
              <a:extLst>
                <a:ext uri="{FF2B5EF4-FFF2-40B4-BE49-F238E27FC236}">
                  <a16:creationId xmlns:a16="http://schemas.microsoft.com/office/drawing/2014/main" id="{542E6688-BA22-7736-B8B9-ED5EB1F6FD06}"/>
                </a:ext>
              </a:extLst>
            </p:cNvPr>
            <p:cNvSpPr txBox="1"/>
            <p:nvPr/>
          </p:nvSpPr>
          <p:spPr>
            <a:xfrm>
              <a:off x="3840087" y="2711127"/>
              <a:ext cx="1579769" cy="369332"/>
            </a:xfrm>
            <a:prstGeom prst="rect">
              <a:avLst/>
            </a:prstGeom>
            <a:noFill/>
          </p:spPr>
          <p:txBody>
            <a:bodyPr wrap="square">
              <a:spAutoFit/>
            </a:bodyPr>
            <a:lstStyle/>
            <a:p>
              <a:r>
                <a:rPr lang="en-US" b="1" dirty="0">
                  <a:latin typeface="Poppins" pitchFamily="2" charset="77"/>
                  <a:cs typeface="Poppins" pitchFamily="2" charset="77"/>
                </a:rPr>
                <a:t>+25% cores</a:t>
              </a:r>
            </a:p>
          </p:txBody>
        </p:sp>
        <p:pic>
          <p:nvPicPr>
            <p:cNvPr id="9" name="Graphic 8" descr="Gauge with solid fill">
              <a:extLst>
                <a:ext uri="{FF2B5EF4-FFF2-40B4-BE49-F238E27FC236}">
                  <a16:creationId xmlns:a16="http://schemas.microsoft.com/office/drawing/2014/main" id="{0ADD7802-7EF2-9EE2-224F-805702F9CBBB}"/>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210345" y="2863535"/>
              <a:ext cx="715400" cy="715400"/>
            </a:xfrm>
            <a:prstGeom prst="rect">
              <a:avLst/>
            </a:prstGeom>
          </p:spPr>
        </p:pic>
      </p:grpSp>
      <p:sp>
        <p:nvSpPr>
          <p:cNvPr id="11" name="Title 1">
            <a:extLst>
              <a:ext uri="{FF2B5EF4-FFF2-40B4-BE49-F238E27FC236}">
                <a16:creationId xmlns:a16="http://schemas.microsoft.com/office/drawing/2014/main" id="{860E36BB-0923-451D-B6C2-702B9C62AB7B}"/>
              </a:ext>
            </a:extLst>
          </p:cNvPr>
          <p:cNvSpPr>
            <a:spLocks noGrp="1"/>
          </p:cNvSpPr>
          <p:nvPr>
            <p:ph type="title"/>
          </p:nvPr>
        </p:nvSpPr>
        <p:spPr>
          <a:xfrm>
            <a:off x="437367" y="27322"/>
            <a:ext cx="11252372" cy="1325563"/>
          </a:xfrm>
        </p:spPr>
        <p:txBody>
          <a:bodyPr>
            <a:normAutofit/>
          </a:bodyPr>
          <a:lstStyle/>
          <a:p>
            <a:r>
              <a:rPr lang="en-US" sz="2800" dirty="0"/>
              <a:t>How do we measure a </a:t>
            </a:r>
            <a:r>
              <a:rPr lang="en-US" sz="2800" b="1" dirty="0" err="1">
                <a:solidFill>
                  <a:schemeClr val="accent6"/>
                </a:solidFill>
              </a:rPr>
              <a:t>GreenSKU</a:t>
            </a:r>
            <a:r>
              <a:rPr lang="en-US" sz="2800" dirty="0" err="1"/>
              <a:t>’s</a:t>
            </a:r>
            <a:r>
              <a:rPr lang="en-US" sz="2800" dirty="0"/>
              <a:t> </a:t>
            </a:r>
            <a:r>
              <a:rPr lang="en-US" sz="2800" b="1" dirty="0"/>
              <a:t>performance</a:t>
            </a:r>
            <a:r>
              <a:rPr lang="en-US" sz="2800" dirty="0"/>
              <a:t>?</a:t>
            </a:r>
          </a:p>
        </p:txBody>
      </p:sp>
      <p:sp>
        <p:nvSpPr>
          <p:cNvPr id="12" name="Rectangle 11">
            <a:extLst>
              <a:ext uri="{FF2B5EF4-FFF2-40B4-BE49-F238E27FC236}">
                <a16:creationId xmlns:a16="http://schemas.microsoft.com/office/drawing/2014/main" id="{003765F2-266A-EBAF-9228-CEAB3BA3E182}"/>
              </a:ext>
            </a:extLst>
          </p:cNvPr>
          <p:cNvSpPr/>
          <p:nvPr/>
        </p:nvSpPr>
        <p:spPr>
          <a:xfrm>
            <a:off x="10254343" y="269163"/>
            <a:ext cx="1937656" cy="1007395"/>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Rounded Corners 5">
            <a:extLst>
              <a:ext uri="{FF2B5EF4-FFF2-40B4-BE49-F238E27FC236}">
                <a16:creationId xmlns:a16="http://schemas.microsoft.com/office/drawing/2014/main" id="{255940DA-5A54-2AE8-0E3B-6382B7F6CA34}"/>
              </a:ext>
            </a:extLst>
          </p:cNvPr>
          <p:cNvSpPr/>
          <p:nvPr/>
        </p:nvSpPr>
        <p:spPr>
          <a:xfrm>
            <a:off x="10965866" y="416902"/>
            <a:ext cx="1177157" cy="598184"/>
          </a:xfrm>
          <a:prstGeom prst="roundRect">
            <a:avLst/>
          </a:prstGeom>
          <a:solidFill>
            <a:schemeClr val="accent1">
              <a:lumMod val="60000"/>
              <a:lumOff val="40000"/>
            </a:schemeClr>
          </a:solidFill>
          <a:ln w="19050">
            <a:solidFill>
              <a:schemeClr val="accent1">
                <a:lumMod val="50000"/>
              </a:schemeClr>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sz="1100" dirty="0">
                <a:solidFill>
                  <a:schemeClr val="tx1"/>
                </a:solidFill>
                <a:latin typeface="Poppins" panose="00000500000000000000" pitchFamily="2" charset="0"/>
                <a:cs typeface="Poppins" panose="00000500000000000000" pitchFamily="2" charset="0"/>
              </a:rPr>
              <a:t>Performance</a:t>
            </a:r>
          </a:p>
        </p:txBody>
      </p:sp>
      <p:pic>
        <p:nvPicPr>
          <p:cNvPr id="16" name="Graphic 15" descr="Gauge with solid fill">
            <a:extLst>
              <a:ext uri="{FF2B5EF4-FFF2-40B4-BE49-F238E27FC236}">
                <a16:creationId xmlns:a16="http://schemas.microsoft.com/office/drawing/2014/main" id="{53F5275C-EC96-55EE-A5BB-8C92F60454AB}"/>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11336599" y="579397"/>
            <a:ext cx="435689" cy="435689"/>
          </a:xfrm>
          <a:prstGeom prst="rect">
            <a:avLst/>
          </a:prstGeom>
        </p:spPr>
      </p:pic>
      <p:pic>
        <p:nvPicPr>
          <p:cNvPr id="27" name="Graphic 26" descr="Server with solid fill">
            <a:extLst>
              <a:ext uri="{FF2B5EF4-FFF2-40B4-BE49-F238E27FC236}">
                <a16:creationId xmlns:a16="http://schemas.microsoft.com/office/drawing/2014/main" id="{A8CFDD29-E387-D0F7-A2C6-5A02E3AE40AB}"/>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0370796" y="550614"/>
            <a:ext cx="503313" cy="503313"/>
          </a:xfrm>
          <a:prstGeom prst="rect">
            <a:avLst/>
          </a:prstGeom>
        </p:spPr>
      </p:pic>
      <p:sp>
        <p:nvSpPr>
          <p:cNvPr id="29" name="TextBox 28">
            <a:extLst>
              <a:ext uri="{FF2B5EF4-FFF2-40B4-BE49-F238E27FC236}">
                <a16:creationId xmlns:a16="http://schemas.microsoft.com/office/drawing/2014/main" id="{DC70778E-B318-6924-6B49-37584305D1C4}"/>
              </a:ext>
            </a:extLst>
          </p:cNvPr>
          <p:cNvSpPr txBox="1"/>
          <p:nvPr/>
        </p:nvSpPr>
        <p:spPr>
          <a:xfrm>
            <a:off x="10324847" y="1052491"/>
            <a:ext cx="1409360" cy="261610"/>
          </a:xfrm>
          <a:prstGeom prst="rect">
            <a:avLst/>
          </a:prstGeom>
          <a:noFill/>
        </p:spPr>
        <p:txBody>
          <a:bodyPr wrap="square" rtlCol="0">
            <a:spAutoFit/>
          </a:bodyPr>
          <a:lstStyle/>
          <a:p>
            <a:r>
              <a:rPr lang="en-US" sz="1100" dirty="0">
                <a:latin typeface="Poppins" pitchFamily="2" charset="77"/>
                <a:cs typeface="Poppins" pitchFamily="2" charset="77"/>
              </a:rPr>
              <a:t>Server-level</a:t>
            </a:r>
          </a:p>
        </p:txBody>
      </p:sp>
      <p:sp>
        <p:nvSpPr>
          <p:cNvPr id="33" name="Freeform 32">
            <a:extLst>
              <a:ext uri="{FF2B5EF4-FFF2-40B4-BE49-F238E27FC236}">
                <a16:creationId xmlns:a16="http://schemas.microsoft.com/office/drawing/2014/main" id="{F6E753F8-0AFC-B682-002E-A44D5493B66D}"/>
              </a:ext>
            </a:extLst>
          </p:cNvPr>
          <p:cNvSpPr/>
          <p:nvPr/>
        </p:nvSpPr>
        <p:spPr>
          <a:xfrm>
            <a:off x="7314364" y="2251171"/>
            <a:ext cx="3879617" cy="2431801"/>
          </a:xfrm>
          <a:custGeom>
            <a:avLst/>
            <a:gdLst>
              <a:gd name="connsiteX0" fmla="*/ 0 w 2782529"/>
              <a:gd name="connsiteY0" fmla="*/ 1740310 h 1740310"/>
              <a:gd name="connsiteX1" fmla="*/ 1219200 w 2782529"/>
              <a:gd name="connsiteY1" fmla="*/ 1661652 h 1740310"/>
              <a:gd name="connsiteX2" fmla="*/ 2153265 w 2782529"/>
              <a:gd name="connsiteY2" fmla="*/ 1504336 h 1740310"/>
              <a:gd name="connsiteX3" fmla="*/ 2389239 w 2782529"/>
              <a:gd name="connsiteY3" fmla="*/ 1366684 h 1740310"/>
              <a:gd name="connsiteX4" fmla="*/ 2625213 w 2782529"/>
              <a:gd name="connsiteY4" fmla="*/ 963561 h 1740310"/>
              <a:gd name="connsiteX5" fmla="*/ 2762865 w 2782529"/>
              <a:gd name="connsiteY5" fmla="*/ 235974 h 1740310"/>
              <a:gd name="connsiteX6" fmla="*/ 2782529 w 2782529"/>
              <a:gd name="connsiteY6" fmla="*/ 0 h 1740310"/>
              <a:gd name="connsiteX0" fmla="*/ 0 w 2782529"/>
              <a:gd name="connsiteY0" fmla="*/ 1740310 h 1740310"/>
              <a:gd name="connsiteX1" fmla="*/ 1219200 w 2782529"/>
              <a:gd name="connsiteY1" fmla="*/ 1661652 h 1740310"/>
              <a:gd name="connsiteX2" fmla="*/ 2153265 w 2782529"/>
              <a:gd name="connsiteY2" fmla="*/ 1504336 h 1740310"/>
              <a:gd name="connsiteX3" fmla="*/ 2452891 w 2782529"/>
              <a:gd name="connsiteY3" fmla="*/ 1324249 h 1740310"/>
              <a:gd name="connsiteX4" fmla="*/ 2625213 w 2782529"/>
              <a:gd name="connsiteY4" fmla="*/ 963561 h 1740310"/>
              <a:gd name="connsiteX5" fmla="*/ 2762865 w 2782529"/>
              <a:gd name="connsiteY5" fmla="*/ 235974 h 1740310"/>
              <a:gd name="connsiteX6" fmla="*/ 2782529 w 2782529"/>
              <a:gd name="connsiteY6" fmla="*/ 0 h 1740310"/>
              <a:gd name="connsiteX0" fmla="*/ 0 w 2782529"/>
              <a:gd name="connsiteY0" fmla="*/ 1740310 h 1740310"/>
              <a:gd name="connsiteX1" fmla="*/ 1219200 w 2782529"/>
              <a:gd name="connsiteY1" fmla="*/ 1661652 h 1740310"/>
              <a:gd name="connsiteX2" fmla="*/ 2153265 w 2782529"/>
              <a:gd name="connsiteY2" fmla="*/ 1504336 h 1740310"/>
              <a:gd name="connsiteX3" fmla="*/ 2452891 w 2782529"/>
              <a:gd name="connsiteY3" fmla="*/ 1324249 h 1740310"/>
              <a:gd name="connsiteX4" fmla="*/ 2625213 w 2782529"/>
              <a:gd name="connsiteY4" fmla="*/ 963561 h 1740310"/>
              <a:gd name="connsiteX5" fmla="*/ 2736343 w 2782529"/>
              <a:gd name="connsiteY5" fmla="*/ 458757 h 1740310"/>
              <a:gd name="connsiteX6" fmla="*/ 2782529 w 2782529"/>
              <a:gd name="connsiteY6" fmla="*/ 0 h 1740310"/>
              <a:gd name="connsiteX0" fmla="*/ 0 w 2835573"/>
              <a:gd name="connsiteY0" fmla="*/ 1777440 h 1777440"/>
              <a:gd name="connsiteX1" fmla="*/ 1219200 w 2835573"/>
              <a:gd name="connsiteY1" fmla="*/ 1698782 h 1777440"/>
              <a:gd name="connsiteX2" fmla="*/ 2153265 w 2835573"/>
              <a:gd name="connsiteY2" fmla="*/ 1541466 h 1777440"/>
              <a:gd name="connsiteX3" fmla="*/ 2452891 w 2835573"/>
              <a:gd name="connsiteY3" fmla="*/ 1361379 h 1777440"/>
              <a:gd name="connsiteX4" fmla="*/ 2625213 w 2835573"/>
              <a:gd name="connsiteY4" fmla="*/ 1000691 h 1777440"/>
              <a:gd name="connsiteX5" fmla="*/ 2736343 w 2835573"/>
              <a:gd name="connsiteY5" fmla="*/ 495887 h 1777440"/>
              <a:gd name="connsiteX6" fmla="*/ 2835573 w 2835573"/>
              <a:gd name="connsiteY6" fmla="*/ 0 h 1777440"/>
              <a:gd name="connsiteX0" fmla="*/ 0 w 2835670"/>
              <a:gd name="connsiteY0" fmla="*/ 1777440 h 1777440"/>
              <a:gd name="connsiteX1" fmla="*/ 1219200 w 2835670"/>
              <a:gd name="connsiteY1" fmla="*/ 1698782 h 1777440"/>
              <a:gd name="connsiteX2" fmla="*/ 2153265 w 2835670"/>
              <a:gd name="connsiteY2" fmla="*/ 1541466 h 1777440"/>
              <a:gd name="connsiteX3" fmla="*/ 2452891 w 2835670"/>
              <a:gd name="connsiteY3" fmla="*/ 1361379 h 1777440"/>
              <a:gd name="connsiteX4" fmla="*/ 2625213 w 2835670"/>
              <a:gd name="connsiteY4" fmla="*/ 1000691 h 1777440"/>
              <a:gd name="connsiteX5" fmla="*/ 2736343 w 2835670"/>
              <a:gd name="connsiteY5" fmla="*/ 495887 h 1777440"/>
              <a:gd name="connsiteX6" fmla="*/ 2835573 w 2835670"/>
              <a:gd name="connsiteY6" fmla="*/ 0 h 1777440"/>
              <a:gd name="connsiteX0" fmla="*/ 0 w 2835670"/>
              <a:gd name="connsiteY0" fmla="*/ 1777440 h 1777440"/>
              <a:gd name="connsiteX1" fmla="*/ 1219200 w 2835670"/>
              <a:gd name="connsiteY1" fmla="*/ 1698782 h 1777440"/>
              <a:gd name="connsiteX2" fmla="*/ 2153265 w 2835670"/>
              <a:gd name="connsiteY2" fmla="*/ 1541466 h 1777440"/>
              <a:gd name="connsiteX3" fmla="*/ 2468804 w 2835670"/>
              <a:gd name="connsiteY3" fmla="*/ 1329553 h 1777440"/>
              <a:gd name="connsiteX4" fmla="*/ 2625213 w 2835670"/>
              <a:gd name="connsiteY4" fmla="*/ 1000691 h 1777440"/>
              <a:gd name="connsiteX5" fmla="*/ 2736343 w 2835670"/>
              <a:gd name="connsiteY5" fmla="*/ 495887 h 1777440"/>
              <a:gd name="connsiteX6" fmla="*/ 2835573 w 2835670"/>
              <a:gd name="connsiteY6" fmla="*/ 0 h 1777440"/>
              <a:gd name="connsiteX0" fmla="*/ 0 w 2835670"/>
              <a:gd name="connsiteY0" fmla="*/ 1777440 h 1777440"/>
              <a:gd name="connsiteX1" fmla="*/ 1219200 w 2835670"/>
              <a:gd name="connsiteY1" fmla="*/ 1698782 h 1777440"/>
              <a:gd name="connsiteX2" fmla="*/ 2153265 w 2835670"/>
              <a:gd name="connsiteY2" fmla="*/ 1541466 h 1777440"/>
              <a:gd name="connsiteX3" fmla="*/ 2468804 w 2835670"/>
              <a:gd name="connsiteY3" fmla="*/ 1329553 h 1777440"/>
              <a:gd name="connsiteX4" fmla="*/ 2625213 w 2835670"/>
              <a:gd name="connsiteY4" fmla="*/ 1000691 h 1777440"/>
              <a:gd name="connsiteX5" fmla="*/ 2736343 w 2835670"/>
              <a:gd name="connsiteY5" fmla="*/ 495887 h 1777440"/>
              <a:gd name="connsiteX6" fmla="*/ 2835573 w 2835670"/>
              <a:gd name="connsiteY6" fmla="*/ 0 h 1777440"/>
              <a:gd name="connsiteX0" fmla="*/ 0 w 2835670"/>
              <a:gd name="connsiteY0" fmla="*/ 1777440 h 1777440"/>
              <a:gd name="connsiteX1" fmla="*/ 1219200 w 2835670"/>
              <a:gd name="connsiteY1" fmla="*/ 1698782 h 1777440"/>
              <a:gd name="connsiteX2" fmla="*/ 2153265 w 2835670"/>
              <a:gd name="connsiteY2" fmla="*/ 1541466 h 1777440"/>
              <a:gd name="connsiteX3" fmla="*/ 2468804 w 2835670"/>
              <a:gd name="connsiteY3" fmla="*/ 1329553 h 1777440"/>
              <a:gd name="connsiteX4" fmla="*/ 2625213 w 2835670"/>
              <a:gd name="connsiteY4" fmla="*/ 1000691 h 1777440"/>
              <a:gd name="connsiteX5" fmla="*/ 2736343 w 2835670"/>
              <a:gd name="connsiteY5" fmla="*/ 495887 h 1777440"/>
              <a:gd name="connsiteX6" fmla="*/ 2835573 w 2835670"/>
              <a:gd name="connsiteY6" fmla="*/ 0 h 1777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35670" h="1777440">
                <a:moveTo>
                  <a:pt x="0" y="1777440"/>
                </a:moveTo>
                <a:cubicBezTo>
                  <a:pt x="430161" y="1757775"/>
                  <a:pt x="860323" y="1738111"/>
                  <a:pt x="1219200" y="1698782"/>
                </a:cubicBezTo>
                <a:cubicBezTo>
                  <a:pt x="1578077" y="1659453"/>
                  <a:pt x="1944998" y="1603004"/>
                  <a:pt x="2153265" y="1541466"/>
                </a:cubicBezTo>
                <a:cubicBezTo>
                  <a:pt x="2361532" y="1479928"/>
                  <a:pt x="2379537" y="1456813"/>
                  <a:pt x="2468804" y="1329553"/>
                </a:cubicBezTo>
                <a:cubicBezTo>
                  <a:pt x="2558071" y="1202293"/>
                  <a:pt x="2580623" y="1139635"/>
                  <a:pt x="2625213" y="1000691"/>
                </a:cubicBezTo>
                <a:cubicBezTo>
                  <a:pt x="2669803" y="861747"/>
                  <a:pt x="2710124" y="656480"/>
                  <a:pt x="2736343" y="495887"/>
                </a:cubicBezTo>
                <a:cubicBezTo>
                  <a:pt x="2762562" y="335294"/>
                  <a:pt x="2838764" y="89655"/>
                  <a:pt x="2835573" y="0"/>
                </a:cubicBezTo>
              </a:path>
            </a:pathLst>
          </a:custGeom>
          <a:noFill/>
          <a:ln w="1905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356389767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19542">
        <p159:morph option="byObject"/>
      </p:transition>
    </mc:Choice>
    <mc:Fallback xmlns="">
      <p:transition spd="slow" advTm="19542">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ounded Rectangle 22">
            <a:extLst>
              <a:ext uri="{FF2B5EF4-FFF2-40B4-BE49-F238E27FC236}">
                <a16:creationId xmlns:a16="http://schemas.microsoft.com/office/drawing/2014/main" id="{49EFD3C3-44A8-7B14-C54F-ECD729168E74}"/>
              </a:ext>
            </a:extLst>
          </p:cNvPr>
          <p:cNvSpPr/>
          <p:nvPr/>
        </p:nvSpPr>
        <p:spPr>
          <a:xfrm>
            <a:off x="45063" y="970798"/>
            <a:ext cx="6001329" cy="5120908"/>
          </a:xfrm>
          <a:prstGeom prst="roundRect">
            <a:avLst>
              <a:gd name="adj" fmla="val 0"/>
            </a:avLst>
          </a:prstGeom>
          <a:pattFill prst="pct40">
            <a:fgClr>
              <a:schemeClr val="tx2">
                <a:lumMod val="40000"/>
                <a:lumOff val="60000"/>
              </a:schemeClr>
            </a:fgClr>
            <a:bgClr>
              <a:schemeClr val="bg1"/>
            </a:bgClr>
          </a:pattFill>
          <a:ln w="28575">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4400" b="1" dirty="0">
              <a:ln w="22225">
                <a:solidFill>
                  <a:schemeClr val="accent6">
                    <a:lumMod val="50000"/>
                  </a:schemeClr>
                </a:solidFill>
                <a:prstDash val="solid"/>
              </a:ln>
              <a:solidFill>
                <a:schemeClr val="accent6"/>
              </a:solidFill>
            </a:endParaRPr>
          </a:p>
        </p:txBody>
      </p:sp>
      <p:sp>
        <p:nvSpPr>
          <p:cNvPr id="2061" name="Oval 2060">
            <a:extLst>
              <a:ext uri="{FF2B5EF4-FFF2-40B4-BE49-F238E27FC236}">
                <a16:creationId xmlns:a16="http://schemas.microsoft.com/office/drawing/2014/main" id="{7909E2DA-44B3-894F-817F-C10868AF238D}"/>
              </a:ext>
            </a:extLst>
          </p:cNvPr>
          <p:cNvSpPr/>
          <p:nvPr/>
        </p:nvSpPr>
        <p:spPr>
          <a:xfrm>
            <a:off x="5671411" y="3756022"/>
            <a:ext cx="64514" cy="67389"/>
          </a:xfrm>
          <a:prstGeom prst="ellipse">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65" name="Oval 2064">
            <a:extLst>
              <a:ext uri="{FF2B5EF4-FFF2-40B4-BE49-F238E27FC236}">
                <a16:creationId xmlns:a16="http://schemas.microsoft.com/office/drawing/2014/main" id="{1DEF910A-5A7F-C22C-FFD5-A6C43EA0CCA4}"/>
              </a:ext>
            </a:extLst>
          </p:cNvPr>
          <p:cNvSpPr/>
          <p:nvPr/>
        </p:nvSpPr>
        <p:spPr>
          <a:xfrm>
            <a:off x="5906576" y="2113567"/>
            <a:ext cx="64514" cy="67389"/>
          </a:xfrm>
          <a:prstGeom prst="ellipse">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66" name="Oval 2065">
            <a:extLst>
              <a:ext uri="{FF2B5EF4-FFF2-40B4-BE49-F238E27FC236}">
                <a16:creationId xmlns:a16="http://schemas.microsoft.com/office/drawing/2014/main" id="{7431E05B-E6D2-3D9A-840A-5C651BCD8B27}"/>
              </a:ext>
            </a:extLst>
          </p:cNvPr>
          <p:cNvSpPr/>
          <p:nvPr/>
        </p:nvSpPr>
        <p:spPr>
          <a:xfrm>
            <a:off x="5670781" y="3072194"/>
            <a:ext cx="64514" cy="67389"/>
          </a:xfrm>
          <a:prstGeom prst="ellipse">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6A6D8302-4E05-DDAD-A534-DF5F98C23CA6}"/>
              </a:ext>
            </a:extLst>
          </p:cNvPr>
          <p:cNvSpPr>
            <a:spLocks noGrp="1"/>
          </p:cNvSpPr>
          <p:nvPr>
            <p:ph type="sldNum" sz="quarter" idx="12"/>
          </p:nvPr>
        </p:nvSpPr>
        <p:spPr>
          <a:xfrm>
            <a:off x="9124166" y="6431506"/>
            <a:ext cx="2743200" cy="365125"/>
          </a:xfrm>
        </p:spPr>
        <p:txBody>
          <a:bodyPr/>
          <a:lstStyle/>
          <a:p>
            <a:fld id="{CA5C1F0B-256B-3243-BFD0-E9259D5AEDE3}" type="slidenum">
              <a:rPr lang="en-US" smtClean="0"/>
              <a:t>19</a:t>
            </a:fld>
            <a:endParaRPr lang="en-US"/>
          </a:p>
        </p:txBody>
      </p:sp>
      <p:sp>
        <p:nvSpPr>
          <p:cNvPr id="12" name="Rectangle 11">
            <a:extLst>
              <a:ext uri="{FF2B5EF4-FFF2-40B4-BE49-F238E27FC236}">
                <a16:creationId xmlns:a16="http://schemas.microsoft.com/office/drawing/2014/main" id="{04999535-7ADD-D24A-0F6C-7DF2612F0914}"/>
              </a:ext>
            </a:extLst>
          </p:cNvPr>
          <p:cNvSpPr/>
          <p:nvPr/>
        </p:nvSpPr>
        <p:spPr>
          <a:xfrm>
            <a:off x="2057019" y="6221239"/>
            <a:ext cx="2465564" cy="562924"/>
          </a:xfrm>
          <a:prstGeom prst="rect">
            <a:avLst/>
          </a:prstGeom>
          <a:ln w="38100">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accent6">
                    <a:lumMod val="60000"/>
                    <a:lumOff val="40000"/>
                  </a:schemeClr>
                </a:solidFill>
                <a:latin typeface="Poppins" panose="00000500000000000000" pitchFamily="2" charset="0"/>
                <a:cs typeface="Poppins" panose="00000500000000000000" pitchFamily="2" charset="0"/>
              </a:rPr>
              <a:t>GreenSKU</a:t>
            </a:r>
            <a:r>
              <a:rPr lang="en-US" sz="2000" dirty="0">
                <a:latin typeface="Poppins" panose="00000500000000000000" pitchFamily="2" charset="0"/>
                <a:cs typeface="Poppins" panose="00000500000000000000" pitchFamily="2" charset="0"/>
              </a:rPr>
              <a:t> design</a:t>
            </a:r>
          </a:p>
        </p:txBody>
      </p:sp>
      <p:sp>
        <p:nvSpPr>
          <p:cNvPr id="5" name="Rounded Rectangle 4">
            <a:extLst>
              <a:ext uri="{FF2B5EF4-FFF2-40B4-BE49-F238E27FC236}">
                <a16:creationId xmlns:a16="http://schemas.microsoft.com/office/drawing/2014/main" id="{163B83CB-309E-ACE4-EE84-89ABF8BFDA75}"/>
              </a:ext>
            </a:extLst>
          </p:cNvPr>
          <p:cNvSpPr/>
          <p:nvPr/>
        </p:nvSpPr>
        <p:spPr>
          <a:xfrm>
            <a:off x="1114669" y="4416977"/>
            <a:ext cx="4350265" cy="1351370"/>
          </a:xfrm>
          <a:prstGeom prst="roundRect">
            <a:avLst/>
          </a:prstGeom>
          <a:solidFill>
            <a:schemeClr val="bg1">
              <a:lumMod val="85000"/>
            </a:schemeClr>
          </a:solidFill>
          <a:ln w="28575">
            <a:solidFill>
              <a:schemeClr val="bg1">
                <a:lumMod val="50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Rounded Corners 5">
            <a:extLst>
              <a:ext uri="{FF2B5EF4-FFF2-40B4-BE49-F238E27FC236}">
                <a16:creationId xmlns:a16="http://schemas.microsoft.com/office/drawing/2014/main" id="{3BFF63B3-3752-5C20-C523-C9FA284D5291}"/>
              </a:ext>
            </a:extLst>
          </p:cNvPr>
          <p:cNvSpPr/>
          <p:nvPr/>
        </p:nvSpPr>
        <p:spPr>
          <a:xfrm>
            <a:off x="1230592" y="4587940"/>
            <a:ext cx="1986471" cy="1009445"/>
          </a:xfrm>
          <a:prstGeom prst="roundRect">
            <a:avLst/>
          </a:prstGeom>
          <a:solidFill>
            <a:schemeClr val="accent1">
              <a:lumMod val="60000"/>
              <a:lumOff val="40000"/>
            </a:schemeClr>
          </a:solidFill>
          <a:ln w="38100">
            <a:solidFill>
              <a:schemeClr val="accent1">
                <a:lumMod val="50000"/>
              </a:schemeClr>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sz="1900" dirty="0">
                <a:solidFill>
                  <a:schemeClr val="tx1"/>
                </a:solidFill>
                <a:latin typeface="Poppins" panose="00000500000000000000" pitchFamily="2" charset="0"/>
                <a:cs typeface="Poppins" panose="00000500000000000000" pitchFamily="2" charset="0"/>
              </a:rPr>
              <a:t>Performance</a:t>
            </a:r>
          </a:p>
        </p:txBody>
      </p:sp>
      <p:pic>
        <p:nvPicPr>
          <p:cNvPr id="7" name="Graphic 6" descr="Gauge with solid fill">
            <a:extLst>
              <a:ext uri="{FF2B5EF4-FFF2-40B4-BE49-F238E27FC236}">
                <a16:creationId xmlns:a16="http://schemas.microsoft.com/office/drawing/2014/main" id="{124F89DC-A77E-539A-CD92-65B57A2E9F9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856211" y="4838710"/>
            <a:ext cx="735233" cy="735233"/>
          </a:xfrm>
          <a:prstGeom prst="rect">
            <a:avLst/>
          </a:prstGeom>
        </p:spPr>
      </p:pic>
      <p:sp>
        <p:nvSpPr>
          <p:cNvPr id="8" name="Rectangle: Rounded Corners 22">
            <a:extLst>
              <a:ext uri="{FF2B5EF4-FFF2-40B4-BE49-F238E27FC236}">
                <a16:creationId xmlns:a16="http://schemas.microsoft.com/office/drawing/2014/main" id="{FA4AB181-35DB-E1BD-AF64-495C3AA94A8C}"/>
              </a:ext>
            </a:extLst>
          </p:cNvPr>
          <p:cNvSpPr/>
          <p:nvPr/>
        </p:nvSpPr>
        <p:spPr>
          <a:xfrm>
            <a:off x="3362540" y="4583878"/>
            <a:ext cx="1984845" cy="1017568"/>
          </a:xfrm>
          <a:prstGeom prst="roundRect">
            <a:avLst/>
          </a:prstGeom>
          <a:noFill/>
          <a:ln w="38100">
            <a:solidFill>
              <a:schemeClr val="bg1">
                <a:lumMod val="50000"/>
              </a:schemeClr>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sz="1900" dirty="0">
                <a:solidFill>
                  <a:schemeClr val="tx1">
                    <a:lumMod val="50000"/>
                    <a:lumOff val="50000"/>
                  </a:schemeClr>
                </a:solidFill>
                <a:latin typeface="Poppins" panose="00000500000000000000" pitchFamily="2" charset="0"/>
                <a:cs typeface="Poppins" panose="00000500000000000000" pitchFamily="2" charset="0"/>
              </a:rPr>
              <a:t>Maintenance</a:t>
            </a:r>
          </a:p>
        </p:txBody>
      </p:sp>
      <p:pic>
        <p:nvPicPr>
          <p:cNvPr id="9" name="Graphic 8" descr="Warning with solid fill">
            <a:extLst>
              <a:ext uri="{FF2B5EF4-FFF2-40B4-BE49-F238E27FC236}">
                <a16:creationId xmlns:a16="http://schemas.microsoft.com/office/drawing/2014/main" id="{34D15473-5C53-AAB3-9D4A-3AAF55267855}"/>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104102" y="4961191"/>
            <a:ext cx="501720" cy="501720"/>
          </a:xfrm>
          <a:prstGeom prst="rect">
            <a:avLst/>
          </a:prstGeom>
        </p:spPr>
      </p:pic>
      <p:sp>
        <p:nvSpPr>
          <p:cNvPr id="10" name="Rounded Rectangle 9">
            <a:extLst>
              <a:ext uri="{FF2B5EF4-FFF2-40B4-BE49-F238E27FC236}">
                <a16:creationId xmlns:a16="http://schemas.microsoft.com/office/drawing/2014/main" id="{B58F6664-16E6-4AC7-1AFB-AFEDA0C9C69F}"/>
              </a:ext>
            </a:extLst>
          </p:cNvPr>
          <p:cNvSpPr/>
          <p:nvPr/>
        </p:nvSpPr>
        <p:spPr>
          <a:xfrm>
            <a:off x="629897" y="1057889"/>
            <a:ext cx="5328082" cy="1351370"/>
          </a:xfrm>
          <a:prstGeom prst="roundRect">
            <a:avLst/>
          </a:prstGeom>
          <a:solidFill>
            <a:schemeClr val="bg1">
              <a:lumMod val="85000"/>
            </a:schemeClr>
          </a:solidFill>
          <a:ln w="28575">
            <a:solidFill>
              <a:schemeClr val="bg1">
                <a:lumMod val="50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ounded Rectangle 10">
            <a:extLst>
              <a:ext uri="{FF2B5EF4-FFF2-40B4-BE49-F238E27FC236}">
                <a16:creationId xmlns:a16="http://schemas.microsoft.com/office/drawing/2014/main" id="{A0B0EBF3-CA6E-0453-8FFC-F8FCE157352B}"/>
              </a:ext>
            </a:extLst>
          </p:cNvPr>
          <p:cNvSpPr/>
          <p:nvPr/>
        </p:nvSpPr>
        <p:spPr>
          <a:xfrm>
            <a:off x="864082" y="2737433"/>
            <a:ext cx="4850624" cy="1351370"/>
          </a:xfrm>
          <a:prstGeom prst="roundRect">
            <a:avLst/>
          </a:prstGeom>
          <a:solidFill>
            <a:schemeClr val="bg1">
              <a:lumMod val="85000"/>
            </a:schemeClr>
          </a:solidFill>
          <a:ln w="28575">
            <a:solidFill>
              <a:schemeClr val="bg1">
                <a:lumMod val="50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Rounded Corners 9">
            <a:extLst>
              <a:ext uri="{FF2B5EF4-FFF2-40B4-BE49-F238E27FC236}">
                <a16:creationId xmlns:a16="http://schemas.microsoft.com/office/drawing/2014/main" id="{A3548E04-2807-64B8-9C5D-B2B2D580E0EA}"/>
              </a:ext>
            </a:extLst>
          </p:cNvPr>
          <p:cNvSpPr/>
          <p:nvPr/>
        </p:nvSpPr>
        <p:spPr>
          <a:xfrm>
            <a:off x="1233011" y="1197635"/>
            <a:ext cx="1981633" cy="1071879"/>
          </a:xfrm>
          <a:prstGeom prst="roundRect">
            <a:avLst/>
          </a:prstGeom>
          <a:noFill/>
          <a:ln w="38100">
            <a:solidFill>
              <a:schemeClr val="bg1">
                <a:lumMod val="50000"/>
              </a:schemeClr>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sz="1900" dirty="0">
                <a:solidFill>
                  <a:schemeClr val="tx1">
                    <a:lumMod val="50000"/>
                    <a:lumOff val="50000"/>
                  </a:schemeClr>
                </a:solidFill>
                <a:latin typeface="Poppins" pitchFamily="2" charset="77"/>
                <a:cs typeface="Poppins" pitchFamily="2" charset="77"/>
              </a:rPr>
              <a:t>Growth Buffer</a:t>
            </a:r>
          </a:p>
        </p:txBody>
      </p:sp>
      <p:sp>
        <p:nvSpPr>
          <p:cNvPr id="32" name="Rectangle: Rounded Corners 6">
            <a:extLst>
              <a:ext uri="{FF2B5EF4-FFF2-40B4-BE49-F238E27FC236}">
                <a16:creationId xmlns:a16="http://schemas.microsoft.com/office/drawing/2014/main" id="{1AECBD97-18F8-F217-5D7F-A46FD389769A}"/>
              </a:ext>
            </a:extLst>
          </p:cNvPr>
          <p:cNvSpPr/>
          <p:nvPr/>
        </p:nvSpPr>
        <p:spPr>
          <a:xfrm>
            <a:off x="1232749" y="2877178"/>
            <a:ext cx="1982156" cy="1071880"/>
          </a:xfrm>
          <a:prstGeom prst="roundRect">
            <a:avLst/>
          </a:prstGeom>
          <a:solidFill>
            <a:schemeClr val="accent1">
              <a:lumMod val="60000"/>
              <a:lumOff val="40000"/>
            </a:schemeClr>
          </a:solidFill>
          <a:ln w="38100">
            <a:solidFill>
              <a:schemeClr val="accent1">
                <a:lumMod val="50000"/>
              </a:schemeClr>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sz="1900" dirty="0">
                <a:solidFill>
                  <a:schemeClr val="tx1"/>
                </a:solidFill>
                <a:latin typeface="Poppins" pitchFamily="2" charset="77"/>
                <a:cs typeface="Poppins" pitchFamily="2" charset="77"/>
              </a:rPr>
              <a:t>Adoption</a:t>
            </a:r>
          </a:p>
          <a:p>
            <a:pPr algn="r"/>
            <a:endParaRPr lang="en-US" sz="1900" dirty="0">
              <a:solidFill>
                <a:schemeClr val="tx1"/>
              </a:solidFill>
              <a:latin typeface="Poppins" pitchFamily="2" charset="77"/>
              <a:cs typeface="Poppins" pitchFamily="2" charset="77"/>
            </a:endParaRPr>
          </a:p>
        </p:txBody>
      </p:sp>
      <p:grpSp>
        <p:nvGrpSpPr>
          <p:cNvPr id="18" name="Group 17">
            <a:extLst>
              <a:ext uri="{FF2B5EF4-FFF2-40B4-BE49-F238E27FC236}">
                <a16:creationId xmlns:a16="http://schemas.microsoft.com/office/drawing/2014/main" id="{92E64B5D-27F3-1AEC-EC88-DD2257EDF2FD}"/>
              </a:ext>
            </a:extLst>
          </p:cNvPr>
          <p:cNvGrpSpPr/>
          <p:nvPr/>
        </p:nvGrpSpPr>
        <p:grpSpPr>
          <a:xfrm>
            <a:off x="1811104" y="3260121"/>
            <a:ext cx="825446" cy="632471"/>
            <a:chOff x="2107707" y="3401478"/>
            <a:chExt cx="825446" cy="632471"/>
          </a:xfrm>
        </p:grpSpPr>
        <p:pic>
          <p:nvPicPr>
            <p:cNvPr id="33" name="Graphic 32" descr="Programmer female with solid fill">
              <a:extLst>
                <a:ext uri="{FF2B5EF4-FFF2-40B4-BE49-F238E27FC236}">
                  <a16:creationId xmlns:a16="http://schemas.microsoft.com/office/drawing/2014/main" id="{0EDE0E44-5E68-BE48-D6C7-2A3F4296A5A5}"/>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300682" y="3401478"/>
              <a:ext cx="632471" cy="632471"/>
            </a:xfrm>
            <a:prstGeom prst="rect">
              <a:avLst/>
            </a:prstGeom>
          </p:spPr>
        </p:pic>
        <p:pic>
          <p:nvPicPr>
            <p:cNvPr id="34" name="Graphic 33" descr="Thumbs up sign with solid fill">
              <a:extLst>
                <a:ext uri="{FF2B5EF4-FFF2-40B4-BE49-F238E27FC236}">
                  <a16:creationId xmlns:a16="http://schemas.microsoft.com/office/drawing/2014/main" id="{8010501F-B0D0-36E2-9AD5-F1BAC179421A}"/>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2107707" y="3433888"/>
              <a:ext cx="254118" cy="254118"/>
            </a:xfrm>
            <a:prstGeom prst="rect">
              <a:avLst/>
            </a:prstGeom>
          </p:spPr>
        </p:pic>
        <p:pic>
          <p:nvPicPr>
            <p:cNvPr id="35" name="Graphic 34" descr="Thumbs Down with solid fill">
              <a:extLst>
                <a:ext uri="{FF2B5EF4-FFF2-40B4-BE49-F238E27FC236}">
                  <a16:creationId xmlns:a16="http://schemas.microsoft.com/office/drawing/2014/main" id="{4FD4D731-33FF-CA57-58B4-B53FC5187AB8}"/>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108034" y="3717541"/>
              <a:ext cx="254118" cy="254118"/>
            </a:xfrm>
            <a:prstGeom prst="rect">
              <a:avLst/>
            </a:prstGeom>
          </p:spPr>
        </p:pic>
      </p:grpSp>
      <p:sp>
        <p:nvSpPr>
          <p:cNvPr id="37" name="Rectangle: Rounded Corners 7">
            <a:extLst>
              <a:ext uri="{FF2B5EF4-FFF2-40B4-BE49-F238E27FC236}">
                <a16:creationId xmlns:a16="http://schemas.microsoft.com/office/drawing/2014/main" id="{AD9BC03F-CB10-6D38-93CD-A0B41CBB972B}"/>
              </a:ext>
            </a:extLst>
          </p:cNvPr>
          <p:cNvSpPr/>
          <p:nvPr/>
        </p:nvSpPr>
        <p:spPr>
          <a:xfrm>
            <a:off x="3363884" y="2877178"/>
            <a:ext cx="1982156" cy="1071880"/>
          </a:xfrm>
          <a:prstGeom prst="roundRect">
            <a:avLst/>
          </a:prstGeom>
          <a:noFill/>
          <a:ln w="38100">
            <a:solidFill>
              <a:schemeClr val="bg1">
                <a:lumMod val="50000"/>
              </a:schemeClr>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sz="1900" dirty="0">
                <a:solidFill>
                  <a:schemeClr val="tx1">
                    <a:lumMod val="50000"/>
                    <a:lumOff val="50000"/>
                  </a:schemeClr>
                </a:solidFill>
                <a:latin typeface="Poppins" pitchFamily="2" charset="77"/>
                <a:cs typeface="Poppins" pitchFamily="2" charset="77"/>
              </a:rPr>
              <a:t>VM Allocation</a:t>
            </a:r>
          </a:p>
          <a:p>
            <a:pPr algn="r"/>
            <a:endParaRPr lang="en-US" sz="1900" dirty="0">
              <a:solidFill>
                <a:schemeClr val="tx1">
                  <a:lumMod val="50000"/>
                  <a:lumOff val="50000"/>
                </a:schemeClr>
              </a:solidFill>
              <a:latin typeface="Poppins" pitchFamily="2" charset="77"/>
              <a:cs typeface="Poppins" pitchFamily="2" charset="77"/>
            </a:endParaRPr>
          </a:p>
        </p:txBody>
      </p:sp>
      <p:sp>
        <p:nvSpPr>
          <p:cNvPr id="38" name="Rectangle: Rounded Corners 8">
            <a:extLst>
              <a:ext uri="{FF2B5EF4-FFF2-40B4-BE49-F238E27FC236}">
                <a16:creationId xmlns:a16="http://schemas.microsoft.com/office/drawing/2014/main" id="{CCB32C3B-44B8-9114-40C4-BA118D2C7A7A}"/>
              </a:ext>
            </a:extLst>
          </p:cNvPr>
          <p:cNvSpPr/>
          <p:nvPr/>
        </p:nvSpPr>
        <p:spPr>
          <a:xfrm>
            <a:off x="3373232" y="1189360"/>
            <a:ext cx="1963460" cy="1088428"/>
          </a:xfrm>
          <a:prstGeom prst="roundRect">
            <a:avLst/>
          </a:prstGeom>
          <a:noFill/>
          <a:ln w="38100">
            <a:solidFill>
              <a:schemeClr val="bg1">
                <a:lumMod val="50000"/>
              </a:schemeClr>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sz="1900" dirty="0">
                <a:solidFill>
                  <a:schemeClr val="tx1">
                    <a:lumMod val="50000"/>
                    <a:lumOff val="50000"/>
                  </a:schemeClr>
                </a:solidFill>
                <a:latin typeface="Poppins" pitchFamily="2" charset="77"/>
                <a:cs typeface="Poppins" pitchFamily="2" charset="77"/>
              </a:rPr>
              <a:t>Cluster Sizing</a:t>
            </a:r>
          </a:p>
          <a:p>
            <a:pPr algn="ctr"/>
            <a:endParaRPr lang="en-US" sz="1900" dirty="0">
              <a:solidFill>
                <a:schemeClr val="tx1">
                  <a:lumMod val="50000"/>
                  <a:lumOff val="50000"/>
                </a:schemeClr>
              </a:solidFill>
              <a:latin typeface="Poppins" pitchFamily="2" charset="77"/>
              <a:cs typeface="Poppins" pitchFamily="2" charset="77"/>
            </a:endParaRPr>
          </a:p>
        </p:txBody>
      </p:sp>
      <p:pic>
        <p:nvPicPr>
          <p:cNvPr id="39" name="Graphic 38" descr="Packing Box Open with solid fill">
            <a:extLst>
              <a:ext uri="{FF2B5EF4-FFF2-40B4-BE49-F238E27FC236}">
                <a16:creationId xmlns:a16="http://schemas.microsoft.com/office/drawing/2014/main" id="{C1CA637E-B51A-E94F-9808-5BB521342DCB}"/>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4059781" y="3291153"/>
            <a:ext cx="590362" cy="590362"/>
          </a:xfrm>
          <a:prstGeom prst="rect">
            <a:avLst/>
          </a:prstGeom>
        </p:spPr>
      </p:pic>
      <p:pic>
        <p:nvPicPr>
          <p:cNvPr id="40" name="Graphic 39" descr="Decision chart with solid fill">
            <a:extLst>
              <a:ext uri="{FF2B5EF4-FFF2-40B4-BE49-F238E27FC236}">
                <a16:creationId xmlns:a16="http://schemas.microsoft.com/office/drawing/2014/main" id="{B6332AAA-6B9F-C5AD-0C95-F269B5E86B7F}"/>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4078628" y="1632520"/>
            <a:ext cx="552669" cy="552669"/>
          </a:xfrm>
          <a:prstGeom prst="rect">
            <a:avLst/>
          </a:prstGeom>
        </p:spPr>
      </p:pic>
      <p:pic>
        <p:nvPicPr>
          <p:cNvPr id="45" name="Picture 44" descr="A black and white outline of a computer server&#10;&#10;Description automatically generated">
            <a:extLst>
              <a:ext uri="{FF2B5EF4-FFF2-40B4-BE49-F238E27FC236}">
                <a16:creationId xmlns:a16="http://schemas.microsoft.com/office/drawing/2014/main" id="{9E91ABF2-C9FE-95C2-6C57-E7D0942E0691}"/>
              </a:ext>
            </a:extLst>
          </p:cNvPr>
          <p:cNvPicPr>
            <a:picLocks noChangeAspect="1"/>
          </p:cNvPicPr>
          <p:nvPr/>
        </p:nvPicPr>
        <p:blipFill>
          <a:blip r:embed="rId17"/>
          <a:stretch>
            <a:fillRect/>
          </a:stretch>
        </p:blipFill>
        <p:spPr>
          <a:xfrm>
            <a:off x="55483" y="3095744"/>
            <a:ext cx="1179146" cy="958201"/>
          </a:xfrm>
          <a:prstGeom prst="rect">
            <a:avLst/>
          </a:prstGeom>
        </p:spPr>
      </p:pic>
      <p:pic>
        <p:nvPicPr>
          <p:cNvPr id="47" name="Graphic 46" descr="Server with solid fill">
            <a:extLst>
              <a:ext uri="{FF2B5EF4-FFF2-40B4-BE49-F238E27FC236}">
                <a16:creationId xmlns:a16="http://schemas.microsoft.com/office/drawing/2014/main" id="{A7375A11-A244-B162-DE46-15D7615A0D53}"/>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55483" y="4833256"/>
            <a:ext cx="914400" cy="914400"/>
          </a:xfrm>
          <a:prstGeom prst="rect">
            <a:avLst/>
          </a:prstGeom>
        </p:spPr>
      </p:pic>
      <p:pic>
        <p:nvPicPr>
          <p:cNvPr id="2052" name="Picture 4" descr="Free Data center Icon - Download in Line Style">
            <a:extLst>
              <a:ext uri="{FF2B5EF4-FFF2-40B4-BE49-F238E27FC236}">
                <a16:creationId xmlns:a16="http://schemas.microsoft.com/office/drawing/2014/main" id="{ACAAA215-FBF1-B147-A235-3AA08AD0432F}"/>
              </a:ext>
            </a:extLst>
          </p:cNvPr>
          <p:cNvPicPr>
            <a:picLocks noChangeAspect="1" noChangeArrowheads="1"/>
          </p:cNvPicPr>
          <p:nvPr/>
        </p:nvPicPr>
        <p:blipFill rotWithShape="1">
          <a:blip r:embed="rId20">
            <a:alphaModFix amt="38000"/>
            <a:extLst>
              <a:ext uri="{28A0092B-C50C-407E-A947-70E740481C1C}">
                <a14:useLocalDpi xmlns:a14="http://schemas.microsoft.com/office/drawing/2010/main" val="0"/>
              </a:ext>
            </a:extLst>
          </a:blip>
          <a:srcRect/>
          <a:stretch/>
        </p:blipFill>
        <p:spPr bwMode="auto">
          <a:xfrm>
            <a:off x="55483" y="1336224"/>
            <a:ext cx="996587" cy="996587"/>
          </a:xfrm>
          <a:prstGeom prst="rect">
            <a:avLst/>
          </a:prstGeom>
          <a:noFill/>
          <a:extLst>
            <a:ext uri="{909E8E84-426E-40DD-AFC4-6F175D3DCCD1}">
              <a14:hiddenFill xmlns:a14="http://schemas.microsoft.com/office/drawing/2010/main">
                <a:solidFill>
                  <a:srgbClr val="FFFFFF"/>
                </a:solidFill>
              </a14:hiddenFill>
            </a:ext>
          </a:extLst>
        </p:spPr>
      </p:pic>
      <p:sp>
        <p:nvSpPr>
          <p:cNvPr id="55" name="TextBox 54">
            <a:extLst>
              <a:ext uri="{FF2B5EF4-FFF2-40B4-BE49-F238E27FC236}">
                <a16:creationId xmlns:a16="http://schemas.microsoft.com/office/drawing/2014/main" id="{229DF85E-FDA9-60AB-1CDB-E607311680BD}"/>
              </a:ext>
            </a:extLst>
          </p:cNvPr>
          <p:cNvSpPr txBox="1"/>
          <p:nvPr/>
        </p:nvSpPr>
        <p:spPr>
          <a:xfrm>
            <a:off x="-10038" y="5753152"/>
            <a:ext cx="1409360" cy="338554"/>
          </a:xfrm>
          <a:prstGeom prst="rect">
            <a:avLst/>
          </a:prstGeom>
          <a:noFill/>
        </p:spPr>
        <p:txBody>
          <a:bodyPr wrap="none" rtlCol="0">
            <a:spAutoFit/>
          </a:bodyPr>
          <a:lstStyle/>
          <a:p>
            <a:r>
              <a:rPr lang="en-US" sz="1600" dirty="0">
                <a:latin typeface="Poppins" pitchFamily="2" charset="77"/>
                <a:cs typeface="Poppins" pitchFamily="2" charset="77"/>
              </a:rPr>
              <a:t>Server-level</a:t>
            </a:r>
          </a:p>
        </p:txBody>
      </p:sp>
      <p:sp>
        <p:nvSpPr>
          <p:cNvPr id="56" name="TextBox 55">
            <a:extLst>
              <a:ext uri="{FF2B5EF4-FFF2-40B4-BE49-F238E27FC236}">
                <a16:creationId xmlns:a16="http://schemas.microsoft.com/office/drawing/2014/main" id="{D743C349-9577-6B20-9969-55E5EB04B3C7}"/>
              </a:ext>
            </a:extLst>
          </p:cNvPr>
          <p:cNvSpPr txBox="1"/>
          <p:nvPr/>
        </p:nvSpPr>
        <p:spPr>
          <a:xfrm>
            <a:off x="-10038" y="4087698"/>
            <a:ext cx="1492716" cy="338554"/>
          </a:xfrm>
          <a:prstGeom prst="rect">
            <a:avLst/>
          </a:prstGeom>
          <a:noFill/>
        </p:spPr>
        <p:txBody>
          <a:bodyPr wrap="none" rtlCol="0">
            <a:spAutoFit/>
          </a:bodyPr>
          <a:lstStyle/>
          <a:p>
            <a:r>
              <a:rPr lang="en-US" sz="1600" dirty="0">
                <a:latin typeface="Poppins" pitchFamily="2" charset="77"/>
                <a:cs typeface="Poppins" pitchFamily="2" charset="77"/>
              </a:rPr>
              <a:t>Cluster-level</a:t>
            </a:r>
          </a:p>
        </p:txBody>
      </p:sp>
      <p:sp>
        <p:nvSpPr>
          <p:cNvPr id="57" name="TextBox 56">
            <a:extLst>
              <a:ext uri="{FF2B5EF4-FFF2-40B4-BE49-F238E27FC236}">
                <a16:creationId xmlns:a16="http://schemas.microsoft.com/office/drawing/2014/main" id="{FF8895B5-A015-6CBB-C092-A9834B903F66}"/>
              </a:ext>
            </a:extLst>
          </p:cNvPr>
          <p:cNvSpPr txBox="1"/>
          <p:nvPr/>
        </p:nvSpPr>
        <p:spPr>
          <a:xfrm>
            <a:off x="-10038" y="2386512"/>
            <a:ext cx="1981633" cy="338554"/>
          </a:xfrm>
          <a:prstGeom prst="rect">
            <a:avLst/>
          </a:prstGeom>
          <a:noFill/>
        </p:spPr>
        <p:txBody>
          <a:bodyPr wrap="none" rtlCol="0">
            <a:spAutoFit/>
          </a:bodyPr>
          <a:lstStyle/>
          <a:p>
            <a:r>
              <a:rPr lang="en-US" sz="1600" dirty="0">
                <a:solidFill>
                  <a:schemeClr val="tx1">
                    <a:lumMod val="50000"/>
                    <a:lumOff val="50000"/>
                  </a:schemeClr>
                </a:solidFill>
                <a:latin typeface="Poppins" pitchFamily="2" charset="77"/>
                <a:cs typeface="Poppins" pitchFamily="2" charset="77"/>
              </a:rPr>
              <a:t>Data center-level</a:t>
            </a:r>
          </a:p>
        </p:txBody>
      </p:sp>
      <p:pic>
        <p:nvPicPr>
          <p:cNvPr id="16" name="Graphic 15" descr="Upward trend with solid fill">
            <a:extLst>
              <a:ext uri="{FF2B5EF4-FFF2-40B4-BE49-F238E27FC236}">
                <a16:creationId xmlns:a16="http://schemas.microsoft.com/office/drawing/2014/main" id="{301A12C4-2CD1-51D0-C872-851097960619}"/>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1911979" y="1559229"/>
            <a:ext cx="623696" cy="623696"/>
          </a:xfrm>
          <a:prstGeom prst="rect">
            <a:avLst/>
          </a:prstGeom>
        </p:spPr>
      </p:pic>
      <p:cxnSp>
        <p:nvCxnSpPr>
          <p:cNvPr id="19" name="Straight Arrow Connector 18">
            <a:extLst>
              <a:ext uri="{FF2B5EF4-FFF2-40B4-BE49-F238E27FC236}">
                <a16:creationId xmlns:a16="http://schemas.microsoft.com/office/drawing/2014/main" id="{E2AEDBC7-3F13-D4CA-8866-9E6FB58DFE80}"/>
              </a:ext>
            </a:extLst>
          </p:cNvPr>
          <p:cNvCxnSpPr>
            <a:cxnSpLocks/>
          </p:cNvCxnSpPr>
          <p:nvPr/>
        </p:nvCxnSpPr>
        <p:spPr>
          <a:xfrm flipV="1">
            <a:off x="3289801" y="5768347"/>
            <a:ext cx="1" cy="452892"/>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578167DB-7E65-F8CB-BA0D-1FC964875085}"/>
              </a:ext>
            </a:extLst>
          </p:cNvPr>
          <p:cNvSpPr txBox="1"/>
          <p:nvPr/>
        </p:nvSpPr>
        <p:spPr>
          <a:xfrm>
            <a:off x="1842084" y="5800667"/>
            <a:ext cx="5946485" cy="338554"/>
          </a:xfrm>
          <a:prstGeom prst="rect">
            <a:avLst/>
          </a:prstGeom>
          <a:noFill/>
        </p:spPr>
        <p:txBody>
          <a:bodyPr wrap="square">
            <a:spAutoFit/>
          </a:bodyPr>
          <a:lstStyle/>
          <a:p>
            <a:pPr algn="ctr"/>
            <a:r>
              <a:rPr lang="en-US" sz="1600" b="1" dirty="0">
                <a:ln w="1270">
                  <a:solidFill>
                    <a:schemeClr val="accent6">
                      <a:lumMod val="50000"/>
                    </a:schemeClr>
                  </a:solidFill>
                  <a:prstDash val="solid"/>
                </a:ln>
                <a:solidFill>
                  <a:schemeClr val="accent6"/>
                </a:solidFill>
                <a:latin typeface="Poppins" pitchFamily="2" charset="77"/>
                <a:cs typeface="Poppins" pitchFamily="2" charset="77"/>
              </a:rPr>
              <a:t>GreenSKU Framework</a:t>
            </a:r>
          </a:p>
        </p:txBody>
      </p:sp>
      <p:sp>
        <p:nvSpPr>
          <p:cNvPr id="15" name="Title 1">
            <a:extLst>
              <a:ext uri="{FF2B5EF4-FFF2-40B4-BE49-F238E27FC236}">
                <a16:creationId xmlns:a16="http://schemas.microsoft.com/office/drawing/2014/main" id="{943434B1-FA61-8E2B-08C3-1F34C5F3E487}"/>
              </a:ext>
            </a:extLst>
          </p:cNvPr>
          <p:cNvSpPr txBox="1">
            <a:spLocks/>
          </p:cNvSpPr>
          <p:nvPr/>
        </p:nvSpPr>
        <p:spPr>
          <a:xfrm>
            <a:off x="437367" y="27322"/>
            <a:ext cx="11252372"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Poppins" pitchFamily="2" charset="77"/>
                <a:ea typeface="+mj-ea"/>
                <a:cs typeface="Poppins" pitchFamily="2" charset="77"/>
              </a:defRPr>
            </a:lvl1pPr>
          </a:lstStyle>
          <a:p>
            <a:r>
              <a:rPr lang="en-US" sz="2800" dirty="0"/>
              <a:t>When should an application </a:t>
            </a:r>
            <a:r>
              <a:rPr lang="en-US" sz="2800" b="1" dirty="0"/>
              <a:t>adopt</a:t>
            </a:r>
            <a:r>
              <a:rPr lang="en-US" sz="2800" dirty="0"/>
              <a:t> a </a:t>
            </a:r>
            <a:r>
              <a:rPr lang="en-US" sz="2800" b="1" dirty="0">
                <a:solidFill>
                  <a:schemeClr val="accent6"/>
                </a:solidFill>
              </a:rPr>
              <a:t>GreenSKU</a:t>
            </a:r>
            <a:r>
              <a:rPr lang="en-US" sz="2800" dirty="0"/>
              <a:t>?</a:t>
            </a:r>
          </a:p>
        </p:txBody>
      </p:sp>
    </p:spTree>
    <p:extLst>
      <p:ext uri="{BB962C8B-B14F-4D97-AF65-F5344CB8AC3E}">
        <p14:creationId xmlns:p14="http://schemas.microsoft.com/office/powerpoint/2010/main" val="298868303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750" advTm="123">
        <p159:morph option="byObject"/>
      </p:transition>
    </mc:Choice>
    <mc:Fallback xmlns="">
      <p:transition spd="slow" advTm="123">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410A26A-A45A-C44B-88DD-AE1A98251101}"/>
              </a:ext>
            </a:extLst>
          </p:cNvPr>
          <p:cNvSpPr>
            <a:spLocks noGrp="1"/>
          </p:cNvSpPr>
          <p:nvPr>
            <p:ph type="sldNum" sz="quarter" idx="12"/>
          </p:nvPr>
        </p:nvSpPr>
        <p:spPr/>
        <p:txBody>
          <a:bodyPr/>
          <a:lstStyle/>
          <a:p>
            <a:fld id="{CA5C1F0B-256B-3243-BFD0-E9259D5AEDE3}" type="slidenum">
              <a:rPr lang="en-US" smtClean="0"/>
              <a:t>2</a:t>
            </a:fld>
            <a:endParaRPr lang="en-US"/>
          </a:p>
        </p:txBody>
      </p:sp>
      <p:sp>
        <p:nvSpPr>
          <p:cNvPr id="5" name="Title 1">
            <a:extLst>
              <a:ext uri="{FF2B5EF4-FFF2-40B4-BE49-F238E27FC236}">
                <a16:creationId xmlns:a16="http://schemas.microsoft.com/office/drawing/2014/main" id="{7CDEB3E3-A39F-6357-4F2B-7DAD5BD2ECFB}"/>
              </a:ext>
            </a:extLst>
          </p:cNvPr>
          <p:cNvSpPr txBox="1">
            <a:spLocks/>
          </p:cNvSpPr>
          <p:nvPr/>
        </p:nvSpPr>
        <p:spPr>
          <a:xfrm>
            <a:off x="437367" y="32489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Poppins" pitchFamily="2" charset="77"/>
                <a:ea typeface="+mj-ea"/>
                <a:cs typeface="Poppins" pitchFamily="2" charset="77"/>
              </a:defRPr>
            </a:lvl1pPr>
          </a:lstStyle>
          <a:p>
            <a:r>
              <a:rPr lang="en-US" sz="2800"/>
              <a:t>Cloud computing’s carbon conundrum</a:t>
            </a:r>
            <a:endParaRPr lang="en-US" sz="2800" dirty="0"/>
          </a:p>
        </p:txBody>
      </p:sp>
      <p:cxnSp>
        <p:nvCxnSpPr>
          <p:cNvPr id="9" name="Straight Arrow Connector 8">
            <a:extLst>
              <a:ext uri="{FF2B5EF4-FFF2-40B4-BE49-F238E27FC236}">
                <a16:creationId xmlns:a16="http://schemas.microsoft.com/office/drawing/2014/main" id="{EE520F7B-3543-0552-8B5E-54B2E8F0ACA6}"/>
              </a:ext>
            </a:extLst>
          </p:cNvPr>
          <p:cNvCxnSpPr>
            <a:cxnSpLocks/>
          </p:cNvCxnSpPr>
          <p:nvPr/>
        </p:nvCxnSpPr>
        <p:spPr>
          <a:xfrm>
            <a:off x="7432367" y="2087177"/>
            <a:ext cx="1829477" cy="1757937"/>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CAFB52ED-6581-614F-5798-32AB6D4EBA14}"/>
              </a:ext>
            </a:extLst>
          </p:cNvPr>
          <p:cNvCxnSpPr>
            <a:cxnSpLocks/>
          </p:cNvCxnSpPr>
          <p:nvPr/>
        </p:nvCxnSpPr>
        <p:spPr>
          <a:xfrm flipV="1">
            <a:off x="6417667" y="2106954"/>
            <a:ext cx="523587" cy="18679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25D89EAB-B7DD-B625-E93D-10CD2C4B347E}"/>
              </a:ext>
            </a:extLst>
          </p:cNvPr>
          <p:cNvSpPr txBox="1"/>
          <p:nvPr/>
        </p:nvSpPr>
        <p:spPr>
          <a:xfrm>
            <a:off x="6615730" y="5514477"/>
            <a:ext cx="4197834" cy="338554"/>
          </a:xfrm>
          <a:prstGeom prst="rect">
            <a:avLst/>
          </a:prstGeom>
          <a:noFill/>
        </p:spPr>
        <p:txBody>
          <a:bodyPr wrap="square" rtlCol="0">
            <a:spAutoFit/>
          </a:bodyPr>
          <a:lstStyle/>
          <a:p>
            <a:r>
              <a:rPr lang="en-US" sz="1600" dirty="0">
                <a:solidFill>
                  <a:schemeClr val="tx1">
                    <a:lumMod val="50000"/>
                    <a:lumOff val="50000"/>
                  </a:schemeClr>
                </a:solidFill>
                <a:latin typeface="Poppins" pitchFamily="2" charset="77"/>
                <a:cs typeface="Poppins" pitchFamily="2" charset="77"/>
              </a:rPr>
              <a:t>[Microsoft Sustainability Report ‘24]</a:t>
            </a:r>
          </a:p>
        </p:txBody>
      </p:sp>
      <p:sp>
        <p:nvSpPr>
          <p:cNvPr id="17" name="TextBox 16">
            <a:extLst>
              <a:ext uri="{FF2B5EF4-FFF2-40B4-BE49-F238E27FC236}">
                <a16:creationId xmlns:a16="http://schemas.microsoft.com/office/drawing/2014/main" id="{F6961658-87A6-B807-3181-C71ABC95BE91}"/>
              </a:ext>
            </a:extLst>
          </p:cNvPr>
          <p:cNvSpPr txBox="1"/>
          <p:nvPr/>
        </p:nvSpPr>
        <p:spPr>
          <a:xfrm>
            <a:off x="8243492" y="2422495"/>
            <a:ext cx="1489919" cy="369332"/>
          </a:xfrm>
          <a:prstGeom prst="rect">
            <a:avLst/>
          </a:prstGeom>
          <a:solidFill>
            <a:srgbClr val="FF0000">
              <a:alpha val="23194"/>
            </a:srgbClr>
          </a:solidFill>
        </p:spPr>
        <p:txBody>
          <a:bodyPr wrap="square" rtlCol="0">
            <a:spAutoFit/>
          </a:bodyPr>
          <a:lstStyle/>
          <a:p>
            <a:pPr algn="ctr"/>
            <a:r>
              <a:rPr lang="en-US" b="1" dirty="0">
                <a:solidFill>
                  <a:srgbClr val="C00000"/>
                </a:solidFill>
                <a:latin typeface="Poppins" pitchFamily="2" charset="77"/>
                <a:cs typeface="Poppins" pitchFamily="2" charset="77"/>
              </a:rPr>
              <a:t>Mismatch</a:t>
            </a:r>
          </a:p>
        </p:txBody>
      </p:sp>
      <p:sp>
        <p:nvSpPr>
          <p:cNvPr id="18" name="TextBox 17">
            <a:extLst>
              <a:ext uri="{FF2B5EF4-FFF2-40B4-BE49-F238E27FC236}">
                <a16:creationId xmlns:a16="http://schemas.microsoft.com/office/drawing/2014/main" id="{6D1EE084-F610-CA6B-B162-3CE122B92FD2}"/>
              </a:ext>
            </a:extLst>
          </p:cNvPr>
          <p:cNvSpPr txBox="1"/>
          <p:nvPr/>
        </p:nvSpPr>
        <p:spPr>
          <a:xfrm>
            <a:off x="3045229" y="4845923"/>
            <a:ext cx="6101542" cy="707886"/>
          </a:xfrm>
          <a:prstGeom prst="rect">
            <a:avLst/>
          </a:prstGeom>
          <a:noFill/>
        </p:spPr>
        <p:txBody>
          <a:bodyPr wrap="square">
            <a:spAutoFit/>
          </a:bodyPr>
          <a:lstStyle/>
          <a:p>
            <a:r>
              <a:rPr lang="en-US" sz="2000" i="1" dirty="0">
                <a:latin typeface="Poppins" pitchFamily="2" charset="77"/>
                <a:cs typeface="Poppins" pitchFamily="2" charset="77"/>
              </a:rPr>
              <a:t>“The rise in our […] emissions primarily comes from the construction of </a:t>
            </a:r>
            <a:r>
              <a:rPr lang="en-US" sz="2000" b="1" i="1" dirty="0">
                <a:latin typeface="Poppins" pitchFamily="2" charset="77"/>
                <a:cs typeface="Poppins" pitchFamily="2" charset="77"/>
              </a:rPr>
              <a:t>more datacenters</a:t>
            </a:r>
            <a:r>
              <a:rPr lang="en-US" sz="2000" i="1" dirty="0">
                <a:latin typeface="Poppins" pitchFamily="2" charset="77"/>
                <a:cs typeface="Poppins" pitchFamily="2" charset="77"/>
              </a:rPr>
              <a:t>…”</a:t>
            </a:r>
          </a:p>
        </p:txBody>
      </p:sp>
      <p:sp>
        <p:nvSpPr>
          <p:cNvPr id="19" name="TextBox 18">
            <a:extLst>
              <a:ext uri="{FF2B5EF4-FFF2-40B4-BE49-F238E27FC236}">
                <a16:creationId xmlns:a16="http://schemas.microsoft.com/office/drawing/2014/main" id="{FEE312D0-7D83-2FFB-20EF-3B3FE169C6AD}"/>
              </a:ext>
            </a:extLst>
          </p:cNvPr>
          <p:cNvSpPr txBox="1"/>
          <p:nvPr/>
        </p:nvSpPr>
        <p:spPr>
          <a:xfrm>
            <a:off x="1102489" y="6080242"/>
            <a:ext cx="9987023" cy="400110"/>
          </a:xfrm>
          <a:prstGeom prst="rect">
            <a:avLst/>
          </a:prstGeom>
          <a:solidFill>
            <a:schemeClr val="accent6">
              <a:lumMod val="40000"/>
              <a:lumOff val="60000"/>
            </a:schemeClr>
          </a:solidFill>
          <a:ln w="19050">
            <a:solidFill>
              <a:schemeClr val="accent6">
                <a:lumMod val="75000"/>
              </a:schemeClr>
            </a:solidFill>
            <a:prstDash val="sysDot"/>
          </a:ln>
        </p:spPr>
        <p:txBody>
          <a:bodyPr wrap="square" rtlCol="0">
            <a:spAutoFit/>
          </a:bodyPr>
          <a:lstStyle/>
          <a:p>
            <a:r>
              <a:rPr lang="en-US" sz="2000" dirty="0">
                <a:latin typeface="Poppins" panose="00000500000000000000" pitchFamily="2" charset="0"/>
                <a:cs typeface="Poppins" panose="00000500000000000000" pitchFamily="2" charset="0"/>
              </a:rPr>
              <a:t>Cloud demand is growing, but cloud carbon reductions are not keeping pace</a:t>
            </a:r>
          </a:p>
        </p:txBody>
      </p:sp>
      <p:pic>
        <p:nvPicPr>
          <p:cNvPr id="6" name="Picture 5" descr="A red lines on a black background&#10;&#10;Description automatically generated">
            <a:extLst>
              <a:ext uri="{FF2B5EF4-FFF2-40B4-BE49-F238E27FC236}">
                <a16:creationId xmlns:a16="http://schemas.microsoft.com/office/drawing/2014/main" id="{ED5AE2BB-A988-92B8-2B00-698C8EE9AC64}"/>
              </a:ext>
            </a:extLst>
          </p:cNvPr>
          <p:cNvPicPr>
            <a:picLocks noChangeAspect="1"/>
          </p:cNvPicPr>
          <p:nvPr/>
        </p:nvPicPr>
        <p:blipFill>
          <a:blip r:embed="rId3"/>
          <a:stretch>
            <a:fillRect/>
          </a:stretch>
        </p:blipFill>
        <p:spPr>
          <a:xfrm>
            <a:off x="1997767" y="1437519"/>
            <a:ext cx="8124236" cy="3167941"/>
          </a:xfrm>
          <a:prstGeom prst="rect">
            <a:avLst/>
          </a:prstGeom>
        </p:spPr>
      </p:pic>
    </p:spTree>
    <p:extLst>
      <p:ext uri="{BB962C8B-B14F-4D97-AF65-F5344CB8AC3E}">
        <p14:creationId xmlns:p14="http://schemas.microsoft.com/office/powerpoint/2010/main" val="35043909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fade">
                                      <p:cBhvr>
                                        <p:cTn id="20" dur="500"/>
                                        <p:tgtEl>
                                          <p:spTgt spid="17"/>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fade">
                                      <p:cBhvr>
                                        <p:cTn id="25" dur="500"/>
                                        <p:tgtEl>
                                          <p:spTgt spid="18"/>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500"/>
                                        <p:tgtEl>
                                          <p:spTgt spid="11"/>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19"/>
                                        </p:tgtEl>
                                        <p:attrNameLst>
                                          <p:attrName>style.visibility</p:attrName>
                                        </p:attrNameLst>
                                      </p:cBhvr>
                                      <p:to>
                                        <p:strVal val="visible"/>
                                      </p:to>
                                    </p:set>
                                    <p:animEffect transition="in" filter="fade">
                                      <p:cBhvr>
                                        <p:cTn id="33"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7" grpId="0" animBg="1"/>
      <p:bldP spid="18" grpId="0"/>
      <p:bldP spid="19"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A6D8302-4E05-DDAD-A534-DF5F98C23CA6}"/>
              </a:ext>
            </a:extLst>
          </p:cNvPr>
          <p:cNvSpPr>
            <a:spLocks noGrp="1"/>
          </p:cNvSpPr>
          <p:nvPr>
            <p:ph type="sldNum" sz="quarter" idx="12"/>
          </p:nvPr>
        </p:nvSpPr>
        <p:spPr>
          <a:xfrm>
            <a:off x="9273793" y="6531259"/>
            <a:ext cx="2743200" cy="365125"/>
          </a:xfrm>
        </p:spPr>
        <p:txBody>
          <a:bodyPr/>
          <a:lstStyle/>
          <a:p>
            <a:fld id="{CA5C1F0B-256B-3243-BFD0-E9259D5AEDE3}" type="slidenum">
              <a:rPr lang="en-US" smtClean="0"/>
              <a:t>20</a:t>
            </a:fld>
            <a:endParaRPr lang="en-US"/>
          </a:p>
        </p:txBody>
      </p:sp>
      <p:sp>
        <p:nvSpPr>
          <p:cNvPr id="3" name="Rectangle 2">
            <a:extLst>
              <a:ext uri="{FF2B5EF4-FFF2-40B4-BE49-F238E27FC236}">
                <a16:creationId xmlns:a16="http://schemas.microsoft.com/office/drawing/2014/main" id="{03099655-A06F-A24A-990C-82BE911BB95F}"/>
              </a:ext>
            </a:extLst>
          </p:cNvPr>
          <p:cNvSpPr/>
          <p:nvPr/>
        </p:nvSpPr>
        <p:spPr>
          <a:xfrm>
            <a:off x="2521939" y="2533039"/>
            <a:ext cx="3002280" cy="521699"/>
          </a:xfrm>
          <a:prstGeom prst="rect">
            <a:avLst/>
          </a:prstGeom>
          <a:solidFill>
            <a:schemeClr val="accent6"/>
          </a:solidFill>
          <a:ln w="38100">
            <a:no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latin typeface="Poppins" panose="00000500000000000000" pitchFamily="2" charset="0"/>
                <a:cs typeface="Poppins" panose="00000500000000000000" pitchFamily="2" charset="0"/>
              </a:rPr>
              <a:t>GreenSKU CO</a:t>
            </a:r>
            <a:r>
              <a:rPr lang="en-US" baseline="-25000" dirty="0">
                <a:latin typeface="Poppins" panose="00000500000000000000" pitchFamily="2" charset="0"/>
                <a:cs typeface="Poppins" panose="00000500000000000000" pitchFamily="2" charset="0"/>
              </a:rPr>
              <a:t>2</a:t>
            </a:r>
            <a:r>
              <a:rPr lang="en-US" dirty="0">
                <a:latin typeface="Poppins" panose="00000500000000000000" pitchFamily="2" charset="0"/>
                <a:cs typeface="Poppins" panose="00000500000000000000" pitchFamily="2" charset="0"/>
              </a:rPr>
              <a:t>e per core</a:t>
            </a:r>
          </a:p>
        </p:txBody>
      </p:sp>
      <p:sp>
        <p:nvSpPr>
          <p:cNvPr id="12" name="Rectangle 11">
            <a:extLst>
              <a:ext uri="{FF2B5EF4-FFF2-40B4-BE49-F238E27FC236}">
                <a16:creationId xmlns:a16="http://schemas.microsoft.com/office/drawing/2014/main" id="{B9FD4D7F-80EF-F86E-8453-3153D60980E9}"/>
              </a:ext>
            </a:extLst>
          </p:cNvPr>
          <p:cNvSpPr/>
          <p:nvPr/>
        </p:nvSpPr>
        <p:spPr>
          <a:xfrm>
            <a:off x="2521940" y="1419059"/>
            <a:ext cx="3002279" cy="521699"/>
          </a:xfrm>
          <a:prstGeom prst="rect">
            <a:avLst/>
          </a:prstGeom>
          <a:solidFill>
            <a:schemeClr val="accent6"/>
          </a:solidFill>
          <a:ln w="38100">
            <a:no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latin typeface="Poppins" panose="00000500000000000000" pitchFamily="2" charset="0"/>
                <a:cs typeface="Poppins" panose="00000500000000000000" pitchFamily="2" charset="0"/>
              </a:rPr>
              <a:t># GreenSKU cores (10)</a:t>
            </a:r>
          </a:p>
        </p:txBody>
      </p:sp>
      <p:sp>
        <p:nvSpPr>
          <p:cNvPr id="13" name="TextBox 12">
            <a:extLst>
              <a:ext uri="{FF2B5EF4-FFF2-40B4-BE49-F238E27FC236}">
                <a16:creationId xmlns:a16="http://schemas.microsoft.com/office/drawing/2014/main" id="{4A5118E9-1612-79F9-CD90-0F1073D8FC8F}"/>
              </a:ext>
            </a:extLst>
          </p:cNvPr>
          <p:cNvSpPr txBox="1"/>
          <p:nvPr/>
        </p:nvSpPr>
        <p:spPr>
          <a:xfrm>
            <a:off x="3472978" y="1910858"/>
            <a:ext cx="1100202" cy="584775"/>
          </a:xfrm>
          <a:prstGeom prst="rect">
            <a:avLst/>
          </a:prstGeom>
          <a:noFill/>
        </p:spPr>
        <p:txBody>
          <a:bodyPr wrap="square" rtlCol="0">
            <a:spAutoFit/>
          </a:bodyPr>
          <a:lstStyle/>
          <a:p>
            <a:pPr algn="ctr"/>
            <a:r>
              <a:rPr lang="en-US" sz="3200" dirty="0">
                <a:latin typeface="Poppins" pitchFamily="2" charset="77"/>
                <a:cs typeface="Poppins" pitchFamily="2" charset="77"/>
              </a:rPr>
              <a:t>x</a:t>
            </a:r>
          </a:p>
        </p:txBody>
      </p:sp>
      <p:sp>
        <p:nvSpPr>
          <p:cNvPr id="17" name="TextBox 16">
            <a:extLst>
              <a:ext uri="{FF2B5EF4-FFF2-40B4-BE49-F238E27FC236}">
                <a16:creationId xmlns:a16="http://schemas.microsoft.com/office/drawing/2014/main" id="{40DE9B73-2276-70B2-FFF5-5061A9270A1C}"/>
              </a:ext>
            </a:extLst>
          </p:cNvPr>
          <p:cNvSpPr txBox="1"/>
          <p:nvPr/>
        </p:nvSpPr>
        <p:spPr>
          <a:xfrm>
            <a:off x="3472978" y="3103288"/>
            <a:ext cx="1100202" cy="584775"/>
          </a:xfrm>
          <a:prstGeom prst="rect">
            <a:avLst/>
          </a:prstGeom>
          <a:noFill/>
        </p:spPr>
        <p:txBody>
          <a:bodyPr wrap="square" rtlCol="0">
            <a:spAutoFit/>
          </a:bodyPr>
          <a:lstStyle/>
          <a:p>
            <a:pPr algn="ctr"/>
            <a:r>
              <a:rPr lang="en-US" sz="3200" dirty="0">
                <a:latin typeface="Poppins" pitchFamily="2" charset="77"/>
                <a:cs typeface="Poppins" pitchFamily="2" charset="77"/>
              </a:rPr>
              <a:t>=</a:t>
            </a:r>
          </a:p>
        </p:txBody>
      </p:sp>
      <p:sp>
        <p:nvSpPr>
          <p:cNvPr id="19" name="TextBox 18">
            <a:extLst>
              <a:ext uri="{FF2B5EF4-FFF2-40B4-BE49-F238E27FC236}">
                <a16:creationId xmlns:a16="http://schemas.microsoft.com/office/drawing/2014/main" id="{4820408F-8A80-F4F2-B6B6-6C1CB49BC664}"/>
              </a:ext>
            </a:extLst>
          </p:cNvPr>
          <p:cNvSpPr txBox="1"/>
          <p:nvPr/>
        </p:nvSpPr>
        <p:spPr>
          <a:xfrm>
            <a:off x="2425677" y="3597294"/>
            <a:ext cx="3194804" cy="830997"/>
          </a:xfrm>
          <a:prstGeom prst="rect">
            <a:avLst/>
          </a:prstGeom>
          <a:noFill/>
          <a:ln w="28575">
            <a:solidFill>
              <a:schemeClr val="accent6"/>
            </a:solidFill>
            <a:prstDash val="dash"/>
          </a:ln>
        </p:spPr>
        <p:txBody>
          <a:bodyPr wrap="square" rtlCol="0">
            <a:spAutoFit/>
          </a:bodyPr>
          <a:lstStyle/>
          <a:p>
            <a:pPr algn="ctr"/>
            <a:r>
              <a:rPr lang="en-US" sz="2400" dirty="0">
                <a:solidFill>
                  <a:schemeClr val="accent6"/>
                </a:solidFill>
                <a:latin typeface="Poppins" pitchFamily="2" charset="77"/>
                <a:cs typeface="Poppins" pitchFamily="2" charset="77"/>
              </a:rPr>
              <a:t>GreenSKU</a:t>
            </a:r>
          </a:p>
          <a:p>
            <a:pPr algn="ctr"/>
            <a:r>
              <a:rPr lang="en-US" sz="2400" i="1" dirty="0">
                <a:latin typeface="Poppins" pitchFamily="2" charset="77"/>
                <a:cs typeface="Poppins" pitchFamily="2" charset="77"/>
              </a:rPr>
              <a:t>application carbon</a:t>
            </a:r>
          </a:p>
        </p:txBody>
      </p:sp>
      <p:sp>
        <p:nvSpPr>
          <p:cNvPr id="20" name="Rectangle 19">
            <a:extLst>
              <a:ext uri="{FF2B5EF4-FFF2-40B4-BE49-F238E27FC236}">
                <a16:creationId xmlns:a16="http://schemas.microsoft.com/office/drawing/2014/main" id="{A1097208-9B42-C540-3AC3-B5B4A4396E1A}"/>
              </a:ext>
            </a:extLst>
          </p:cNvPr>
          <p:cNvSpPr/>
          <p:nvPr/>
        </p:nvSpPr>
        <p:spPr>
          <a:xfrm>
            <a:off x="6667781" y="2533039"/>
            <a:ext cx="3002280" cy="521699"/>
          </a:xfrm>
          <a:prstGeom prst="rect">
            <a:avLst/>
          </a:prstGeom>
          <a:solidFill>
            <a:schemeClr val="accent2"/>
          </a:solidFill>
          <a:ln w="38100">
            <a:no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latin typeface="Poppins" panose="00000500000000000000" pitchFamily="2" charset="0"/>
                <a:cs typeface="Poppins" panose="00000500000000000000" pitchFamily="2" charset="0"/>
              </a:rPr>
              <a:t>Baseline CO</a:t>
            </a:r>
            <a:r>
              <a:rPr lang="en-US" baseline="-25000" dirty="0">
                <a:latin typeface="Poppins" panose="00000500000000000000" pitchFamily="2" charset="0"/>
                <a:cs typeface="Poppins" panose="00000500000000000000" pitchFamily="2" charset="0"/>
              </a:rPr>
              <a:t>2</a:t>
            </a:r>
            <a:r>
              <a:rPr lang="en-US" dirty="0">
                <a:latin typeface="Poppins" panose="00000500000000000000" pitchFamily="2" charset="0"/>
                <a:cs typeface="Poppins" panose="00000500000000000000" pitchFamily="2" charset="0"/>
              </a:rPr>
              <a:t>e per core</a:t>
            </a:r>
          </a:p>
        </p:txBody>
      </p:sp>
      <p:sp>
        <p:nvSpPr>
          <p:cNvPr id="21" name="Rectangle 20">
            <a:extLst>
              <a:ext uri="{FF2B5EF4-FFF2-40B4-BE49-F238E27FC236}">
                <a16:creationId xmlns:a16="http://schemas.microsoft.com/office/drawing/2014/main" id="{F67F01C9-0391-214F-F819-ADFA7F5F9B46}"/>
              </a:ext>
            </a:extLst>
          </p:cNvPr>
          <p:cNvSpPr/>
          <p:nvPr/>
        </p:nvSpPr>
        <p:spPr>
          <a:xfrm>
            <a:off x="6667782" y="1419059"/>
            <a:ext cx="3002279" cy="521699"/>
          </a:xfrm>
          <a:prstGeom prst="rect">
            <a:avLst/>
          </a:prstGeom>
          <a:solidFill>
            <a:schemeClr val="accent2"/>
          </a:solidFill>
          <a:ln w="38100">
            <a:no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latin typeface="Poppins" panose="00000500000000000000" pitchFamily="2" charset="0"/>
                <a:cs typeface="Poppins" panose="00000500000000000000" pitchFamily="2" charset="0"/>
              </a:rPr>
              <a:t># Baseline cores (8)</a:t>
            </a:r>
          </a:p>
        </p:txBody>
      </p:sp>
      <p:sp>
        <p:nvSpPr>
          <p:cNvPr id="22" name="TextBox 21">
            <a:extLst>
              <a:ext uri="{FF2B5EF4-FFF2-40B4-BE49-F238E27FC236}">
                <a16:creationId xmlns:a16="http://schemas.microsoft.com/office/drawing/2014/main" id="{E1A44C25-12C9-8E8B-8EDE-F91183B560E9}"/>
              </a:ext>
            </a:extLst>
          </p:cNvPr>
          <p:cNvSpPr txBox="1"/>
          <p:nvPr/>
        </p:nvSpPr>
        <p:spPr>
          <a:xfrm>
            <a:off x="7618820" y="1924741"/>
            <a:ext cx="1100202" cy="584775"/>
          </a:xfrm>
          <a:prstGeom prst="rect">
            <a:avLst/>
          </a:prstGeom>
          <a:noFill/>
        </p:spPr>
        <p:txBody>
          <a:bodyPr wrap="square" rtlCol="0">
            <a:spAutoFit/>
          </a:bodyPr>
          <a:lstStyle/>
          <a:p>
            <a:pPr algn="ctr"/>
            <a:r>
              <a:rPr lang="en-US" sz="3200" dirty="0">
                <a:latin typeface="Poppins" pitchFamily="2" charset="77"/>
                <a:cs typeface="Poppins" pitchFamily="2" charset="77"/>
              </a:rPr>
              <a:t>x</a:t>
            </a:r>
          </a:p>
        </p:txBody>
      </p:sp>
      <p:sp>
        <p:nvSpPr>
          <p:cNvPr id="23" name="TextBox 22">
            <a:extLst>
              <a:ext uri="{FF2B5EF4-FFF2-40B4-BE49-F238E27FC236}">
                <a16:creationId xmlns:a16="http://schemas.microsoft.com/office/drawing/2014/main" id="{D8EB880C-9A9C-4AB4-A52F-7F94D5E66A8B}"/>
              </a:ext>
            </a:extLst>
          </p:cNvPr>
          <p:cNvSpPr txBox="1"/>
          <p:nvPr/>
        </p:nvSpPr>
        <p:spPr>
          <a:xfrm>
            <a:off x="7618820" y="3117171"/>
            <a:ext cx="1100202" cy="584775"/>
          </a:xfrm>
          <a:prstGeom prst="rect">
            <a:avLst/>
          </a:prstGeom>
          <a:noFill/>
        </p:spPr>
        <p:txBody>
          <a:bodyPr wrap="square" rtlCol="0">
            <a:spAutoFit/>
          </a:bodyPr>
          <a:lstStyle/>
          <a:p>
            <a:pPr algn="ctr"/>
            <a:r>
              <a:rPr lang="en-US" sz="3200" dirty="0">
                <a:latin typeface="Poppins" pitchFamily="2" charset="77"/>
                <a:cs typeface="Poppins" pitchFamily="2" charset="77"/>
              </a:rPr>
              <a:t>=</a:t>
            </a:r>
          </a:p>
        </p:txBody>
      </p:sp>
      <p:sp>
        <p:nvSpPr>
          <p:cNvPr id="24" name="TextBox 23">
            <a:extLst>
              <a:ext uri="{FF2B5EF4-FFF2-40B4-BE49-F238E27FC236}">
                <a16:creationId xmlns:a16="http://schemas.microsoft.com/office/drawing/2014/main" id="{AF8517E3-841F-EE94-CB18-B42646FA2790}"/>
              </a:ext>
            </a:extLst>
          </p:cNvPr>
          <p:cNvSpPr txBox="1"/>
          <p:nvPr/>
        </p:nvSpPr>
        <p:spPr>
          <a:xfrm>
            <a:off x="6571519" y="3611177"/>
            <a:ext cx="3194804" cy="830997"/>
          </a:xfrm>
          <a:prstGeom prst="rect">
            <a:avLst/>
          </a:prstGeom>
          <a:noFill/>
          <a:ln w="28575">
            <a:solidFill>
              <a:schemeClr val="accent2"/>
            </a:solidFill>
            <a:prstDash val="dash"/>
          </a:ln>
        </p:spPr>
        <p:txBody>
          <a:bodyPr wrap="square" rtlCol="0">
            <a:spAutoFit/>
          </a:bodyPr>
          <a:lstStyle/>
          <a:p>
            <a:pPr algn="ctr"/>
            <a:r>
              <a:rPr lang="en-US" sz="2400" dirty="0">
                <a:solidFill>
                  <a:schemeClr val="accent2"/>
                </a:solidFill>
                <a:latin typeface="Poppins" pitchFamily="2" charset="77"/>
                <a:cs typeface="Poppins" pitchFamily="2" charset="77"/>
              </a:rPr>
              <a:t>Baseline SKU</a:t>
            </a:r>
          </a:p>
          <a:p>
            <a:pPr algn="ctr"/>
            <a:r>
              <a:rPr lang="en-US" sz="2400" i="1" dirty="0">
                <a:latin typeface="Poppins" pitchFamily="2" charset="77"/>
                <a:cs typeface="Poppins" pitchFamily="2" charset="77"/>
              </a:rPr>
              <a:t>application carbon</a:t>
            </a:r>
          </a:p>
        </p:txBody>
      </p:sp>
      <p:sp>
        <p:nvSpPr>
          <p:cNvPr id="25" name="TextBox 24">
            <a:extLst>
              <a:ext uri="{FF2B5EF4-FFF2-40B4-BE49-F238E27FC236}">
                <a16:creationId xmlns:a16="http://schemas.microsoft.com/office/drawing/2014/main" id="{4489B052-9BB6-1494-9B19-4DEEA56834E3}"/>
              </a:ext>
            </a:extLst>
          </p:cNvPr>
          <p:cNvSpPr txBox="1"/>
          <p:nvPr/>
        </p:nvSpPr>
        <p:spPr>
          <a:xfrm>
            <a:off x="5551688" y="3684375"/>
            <a:ext cx="1100202" cy="1015663"/>
          </a:xfrm>
          <a:prstGeom prst="rect">
            <a:avLst/>
          </a:prstGeom>
          <a:noFill/>
        </p:spPr>
        <p:txBody>
          <a:bodyPr wrap="square" rtlCol="0">
            <a:spAutoFit/>
          </a:bodyPr>
          <a:lstStyle/>
          <a:p>
            <a:pPr algn="ctr"/>
            <a:r>
              <a:rPr lang="en-US" sz="6000" dirty="0">
                <a:solidFill>
                  <a:schemeClr val="tx1">
                    <a:lumMod val="75000"/>
                    <a:lumOff val="25000"/>
                  </a:schemeClr>
                </a:solidFill>
                <a:latin typeface="Poppins" pitchFamily="2" charset="77"/>
                <a:cs typeface="Poppins" pitchFamily="2" charset="77"/>
              </a:rPr>
              <a:t>&lt;</a:t>
            </a:r>
          </a:p>
        </p:txBody>
      </p:sp>
      <p:sp>
        <p:nvSpPr>
          <p:cNvPr id="26" name="TextBox 25">
            <a:extLst>
              <a:ext uri="{FF2B5EF4-FFF2-40B4-BE49-F238E27FC236}">
                <a16:creationId xmlns:a16="http://schemas.microsoft.com/office/drawing/2014/main" id="{DB898B4E-F992-F849-CA21-D38CD2F14B2D}"/>
              </a:ext>
            </a:extLst>
          </p:cNvPr>
          <p:cNvSpPr txBox="1"/>
          <p:nvPr/>
        </p:nvSpPr>
        <p:spPr>
          <a:xfrm>
            <a:off x="5565829" y="3297950"/>
            <a:ext cx="1100202" cy="707886"/>
          </a:xfrm>
          <a:prstGeom prst="rect">
            <a:avLst/>
          </a:prstGeom>
          <a:noFill/>
        </p:spPr>
        <p:txBody>
          <a:bodyPr wrap="square" rtlCol="0">
            <a:spAutoFit/>
          </a:bodyPr>
          <a:lstStyle/>
          <a:p>
            <a:pPr algn="ctr"/>
            <a:r>
              <a:rPr lang="en-US" sz="4000" dirty="0">
                <a:solidFill>
                  <a:schemeClr val="tx1">
                    <a:lumMod val="75000"/>
                    <a:lumOff val="25000"/>
                  </a:schemeClr>
                </a:solidFill>
                <a:latin typeface="Poppins" pitchFamily="2" charset="77"/>
                <a:cs typeface="Poppins" pitchFamily="2" charset="77"/>
              </a:rPr>
              <a:t>?</a:t>
            </a:r>
          </a:p>
        </p:txBody>
      </p:sp>
      <p:grpSp>
        <p:nvGrpSpPr>
          <p:cNvPr id="36" name="Group 35">
            <a:extLst>
              <a:ext uri="{FF2B5EF4-FFF2-40B4-BE49-F238E27FC236}">
                <a16:creationId xmlns:a16="http://schemas.microsoft.com/office/drawing/2014/main" id="{28E64A37-0620-0C7F-0238-2011A43C4BCB}"/>
              </a:ext>
            </a:extLst>
          </p:cNvPr>
          <p:cNvGrpSpPr/>
          <p:nvPr/>
        </p:nvGrpSpPr>
        <p:grpSpPr>
          <a:xfrm>
            <a:off x="162120" y="1176211"/>
            <a:ext cx="1986471" cy="1007395"/>
            <a:chOff x="5149529" y="1141475"/>
            <a:chExt cx="2292885" cy="1162786"/>
          </a:xfrm>
        </p:grpSpPr>
        <p:sp>
          <p:nvSpPr>
            <p:cNvPr id="30" name="Rectangle: Rounded Corners 5">
              <a:extLst>
                <a:ext uri="{FF2B5EF4-FFF2-40B4-BE49-F238E27FC236}">
                  <a16:creationId xmlns:a16="http://schemas.microsoft.com/office/drawing/2014/main" id="{57EB4619-ED1D-37FE-7C86-CBBFF2D94FC0}"/>
                </a:ext>
              </a:extLst>
            </p:cNvPr>
            <p:cNvSpPr/>
            <p:nvPr/>
          </p:nvSpPr>
          <p:spPr>
            <a:xfrm>
              <a:off x="5149529" y="1141475"/>
              <a:ext cx="2292885" cy="1162786"/>
            </a:xfrm>
            <a:prstGeom prst="roundRect">
              <a:avLst/>
            </a:prstGeom>
            <a:solidFill>
              <a:schemeClr val="accent1">
                <a:lumMod val="60000"/>
                <a:lumOff val="40000"/>
              </a:schemeClr>
            </a:solidFill>
            <a:ln w="38100">
              <a:solidFill>
                <a:schemeClr val="accent1">
                  <a:lumMod val="50000"/>
                </a:schemeClr>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sz="1900" dirty="0">
                  <a:solidFill>
                    <a:schemeClr val="tx1"/>
                  </a:solidFill>
                  <a:latin typeface="Poppins" panose="00000500000000000000" pitchFamily="2" charset="0"/>
                  <a:cs typeface="Poppins" panose="00000500000000000000" pitchFamily="2" charset="0"/>
                </a:rPr>
                <a:t>Performance</a:t>
              </a:r>
            </a:p>
          </p:txBody>
        </p:sp>
        <p:pic>
          <p:nvPicPr>
            <p:cNvPr id="31" name="Graphic 30" descr="Gauge with solid fill">
              <a:extLst>
                <a:ext uri="{FF2B5EF4-FFF2-40B4-BE49-F238E27FC236}">
                  <a16:creationId xmlns:a16="http://schemas.microsoft.com/office/drawing/2014/main" id="{BCC49EB6-8649-F4E2-8370-50BD5E9EF2D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883175" y="1468763"/>
              <a:ext cx="825593" cy="825593"/>
            </a:xfrm>
            <a:prstGeom prst="rect">
              <a:avLst/>
            </a:prstGeom>
          </p:spPr>
        </p:pic>
      </p:grpSp>
      <p:cxnSp>
        <p:nvCxnSpPr>
          <p:cNvPr id="46" name="Straight Arrow Connector 45">
            <a:extLst>
              <a:ext uri="{FF2B5EF4-FFF2-40B4-BE49-F238E27FC236}">
                <a16:creationId xmlns:a16="http://schemas.microsoft.com/office/drawing/2014/main" id="{9137281C-7483-9D24-B09E-60E1D2C33C12}"/>
              </a:ext>
            </a:extLst>
          </p:cNvPr>
          <p:cNvCxnSpPr>
            <a:cxnSpLocks/>
            <a:stCxn id="30" idx="3"/>
            <a:endCxn id="12" idx="1"/>
          </p:cNvCxnSpPr>
          <p:nvPr/>
        </p:nvCxnSpPr>
        <p:spPr>
          <a:xfrm>
            <a:off x="2148591" y="1679909"/>
            <a:ext cx="373349" cy="0"/>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cxnSp>
        <p:nvCxnSpPr>
          <p:cNvPr id="48" name="Straight Arrow Connector 47">
            <a:extLst>
              <a:ext uri="{FF2B5EF4-FFF2-40B4-BE49-F238E27FC236}">
                <a16:creationId xmlns:a16="http://schemas.microsoft.com/office/drawing/2014/main" id="{AE16F6ED-C25B-E5E1-4FC2-ACF4E8D3727D}"/>
              </a:ext>
            </a:extLst>
          </p:cNvPr>
          <p:cNvCxnSpPr>
            <a:cxnSpLocks/>
            <a:endCxn id="3" idx="1"/>
          </p:cNvCxnSpPr>
          <p:nvPr/>
        </p:nvCxnSpPr>
        <p:spPr>
          <a:xfrm>
            <a:off x="2173256" y="2793888"/>
            <a:ext cx="348683" cy="1"/>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cxnSp>
        <p:nvCxnSpPr>
          <p:cNvPr id="52" name="Straight Arrow Connector 51">
            <a:extLst>
              <a:ext uri="{FF2B5EF4-FFF2-40B4-BE49-F238E27FC236}">
                <a16:creationId xmlns:a16="http://schemas.microsoft.com/office/drawing/2014/main" id="{FE449DB9-C137-C339-6813-C79E50F52227}"/>
              </a:ext>
            </a:extLst>
          </p:cNvPr>
          <p:cNvCxnSpPr>
            <a:cxnSpLocks/>
          </p:cNvCxnSpPr>
          <p:nvPr/>
        </p:nvCxnSpPr>
        <p:spPr>
          <a:xfrm flipH="1">
            <a:off x="4999538" y="4428098"/>
            <a:ext cx="1133038" cy="607551"/>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sp>
        <p:nvSpPr>
          <p:cNvPr id="2051" name="TextBox 2050">
            <a:extLst>
              <a:ext uri="{FF2B5EF4-FFF2-40B4-BE49-F238E27FC236}">
                <a16:creationId xmlns:a16="http://schemas.microsoft.com/office/drawing/2014/main" id="{FF4D4530-28D2-F73A-3369-81A419522CA6}"/>
              </a:ext>
            </a:extLst>
          </p:cNvPr>
          <p:cNvSpPr txBox="1"/>
          <p:nvPr/>
        </p:nvSpPr>
        <p:spPr>
          <a:xfrm>
            <a:off x="4740704" y="4539045"/>
            <a:ext cx="723482" cy="400110"/>
          </a:xfrm>
          <a:prstGeom prst="rect">
            <a:avLst/>
          </a:prstGeom>
          <a:noFill/>
        </p:spPr>
        <p:txBody>
          <a:bodyPr wrap="square">
            <a:spAutoFit/>
          </a:bodyPr>
          <a:lstStyle/>
          <a:p>
            <a:r>
              <a:rPr lang="en-US" sz="2000" dirty="0">
                <a:solidFill>
                  <a:schemeClr val="accent6"/>
                </a:solidFill>
                <a:latin typeface="Poppins" pitchFamily="2" charset="77"/>
                <a:cs typeface="Poppins" pitchFamily="2" charset="77"/>
              </a:rPr>
              <a:t>Yes</a:t>
            </a:r>
            <a:endParaRPr lang="en-US" sz="2000" dirty="0">
              <a:latin typeface="Poppins" pitchFamily="2" charset="77"/>
              <a:cs typeface="Poppins" pitchFamily="2" charset="77"/>
            </a:endParaRPr>
          </a:p>
        </p:txBody>
      </p:sp>
      <p:sp>
        <p:nvSpPr>
          <p:cNvPr id="2053" name="TextBox 2052">
            <a:extLst>
              <a:ext uri="{FF2B5EF4-FFF2-40B4-BE49-F238E27FC236}">
                <a16:creationId xmlns:a16="http://schemas.microsoft.com/office/drawing/2014/main" id="{A2B205AC-4666-DE93-BC48-9398ED4591F9}"/>
              </a:ext>
            </a:extLst>
          </p:cNvPr>
          <p:cNvSpPr txBox="1"/>
          <p:nvPr/>
        </p:nvSpPr>
        <p:spPr>
          <a:xfrm>
            <a:off x="6903768" y="4539045"/>
            <a:ext cx="723482" cy="400110"/>
          </a:xfrm>
          <a:prstGeom prst="rect">
            <a:avLst/>
          </a:prstGeom>
          <a:noFill/>
        </p:spPr>
        <p:txBody>
          <a:bodyPr wrap="square">
            <a:spAutoFit/>
          </a:bodyPr>
          <a:lstStyle/>
          <a:p>
            <a:r>
              <a:rPr lang="en-US" sz="2000" dirty="0">
                <a:solidFill>
                  <a:srgbClr val="FF0000"/>
                </a:solidFill>
                <a:latin typeface="Poppins" pitchFamily="2" charset="77"/>
                <a:cs typeface="Poppins" pitchFamily="2" charset="77"/>
              </a:rPr>
              <a:t>No</a:t>
            </a:r>
          </a:p>
        </p:txBody>
      </p:sp>
      <p:sp>
        <p:nvSpPr>
          <p:cNvPr id="2054" name="TextBox 2053">
            <a:extLst>
              <a:ext uri="{FF2B5EF4-FFF2-40B4-BE49-F238E27FC236}">
                <a16:creationId xmlns:a16="http://schemas.microsoft.com/office/drawing/2014/main" id="{05DCC50D-C2DC-9B1A-CFF7-13AD4E5E8565}"/>
              </a:ext>
            </a:extLst>
          </p:cNvPr>
          <p:cNvSpPr txBox="1"/>
          <p:nvPr/>
        </p:nvSpPr>
        <p:spPr>
          <a:xfrm>
            <a:off x="2245777" y="4749384"/>
            <a:ext cx="3552604" cy="1200329"/>
          </a:xfrm>
          <a:prstGeom prst="rect">
            <a:avLst/>
          </a:prstGeom>
          <a:noFill/>
        </p:spPr>
        <p:txBody>
          <a:bodyPr wrap="square">
            <a:spAutoFit/>
          </a:bodyPr>
          <a:lstStyle/>
          <a:p>
            <a:pPr algn="ctr"/>
            <a:r>
              <a:rPr lang="en-US" b="1" dirty="0">
                <a:latin typeface="Poppins" pitchFamily="2" charset="77"/>
                <a:cs typeface="Poppins" pitchFamily="2" charset="77"/>
              </a:rPr>
              <a:t>Adopt</a:t>
            </a:r>
          </a:p>
          <a:p>
            <a:pPr algn="ctr"/>
            <a:r>
              <a:rPr lang="en-US" dirty="0">
                <a:latin typeface="Poppins" pitchFamily="2" charset="77"/>
                <a:cs typeface="Poppins" pitchFamily="2" charset="77"/>
              </a:rPr>
              <a:t>= </a:t>
            </a:r>
          </a:p>
          <a:p>
            <a:pPr algn="ctr"/>
            <a:r>
              <a:rPr lang="en-US" dirty="0">
                <a:latin typeface="Poppins" pitchFamily="2" charset="77"/>
                <a:cs typeface="Poppins" pitchFamily="2" charset="77"/>
              </a:rPr>
              <a:t>run on </a:t>
            </a:r>
            <a:r>
              <a:rPr lang="en-US" dirty="0">
                <a:solidFill>
                  <a:schemeClr val="accent6"/>
                </a:solidFill>
                <a:latin typeface="Poppins" pitchFamily="2" charset="77"/>
                <a:cs typeface="Poppins" pitchFamily="2" charset="77"/>
              </a:rPr>
              <a:t>GreenSKU</a:t>
            </a:r>
            <a:r>
              <a:rPr lang="en-US" dirty="0">
                <a:latin typeface="Poppins" pitchFamily="2" charset="77"/>
                <a:cs typeface="Poppins" pitchFamily="2" charset="77"/>
              </a:rPr>
              <a:t> </a:t>
            </a:r>
          </a:p>
          <a:p>
            <a:pPr algn="ctr"/>
            <a:r>
              <a:rPr lang="en-US" dirty="0">
                <a:solidFill>
                  <a:schemeClr val="bg2">
                    <a:lumMod val="50000"/>
                  </a:schemeClr>
                </a:solidFill>
                <a:latin typeface="Poppins" pitchFamily="2" charset="77"/>
                <a:cs typeface="Poppins" pitchFamily="2" charset="77"/>
              </a:rPr>
              <a:t>with VM scaling factor (10/8)</a:t>
            </a:r>
          </a:p>
        </p:txBody>
      </p:sp>
      <p:sp>
        <p:nvSpPr>
          <p:cNvPr id="2055" name="TextBox 2054">
            <a:extLst>
              <a:ext uri="{FF2B5EF4-FFF2-40B4-BE49-F238E27FC236}">
                <a16:creationId xmlns:a16="http://schemas.microsoft.com/office/drawing/2014/main" id="{C5EDD0BB-CA92-5CF7-EB9E-919AEDC1588F}"/>
              </a:ext>
            </a:extLst>
          </p:cNvPr>
          <p:cNvSpPr txBox="1"/>
          <p:nvPr/>
        </p:nvSpPr>
        <p:spPr>
          <a:xfrm>
            <a:off x="6562098" y="4749384"/>
            <a:ext cx="4303745" cy="1477328"/>
          </a:xfrm>
          <a:prstGeom prst="rect">
            <a:avLst/>
          </a:prstGeom>
          <a:noFill/>
        </p:spPr>
        <p:txBody>
          <a:bodyPr wrap="square">
            <a:spAutoFit/>
          </a:bodyPr>
          <a:lstStyle/>
          <a:p>
            <a:pPr algn="ctr"/>
            <a:r>
              <a:rPr lang="en-US" b="1" dirty="0">
                <a:latin typeface="Poppins" pitchFamily="2" charset="77"/>
                <a:cs typeface="Poppins" pitchFamily="2" charset="77"/>
              </a:rPr>
              <a:t>Don’t adopt</a:t>
            </a:r>
          </a:p>
          <a:p>
            <a:pPr algn="ctr"/>
            <a:r>
              <a:rPr lang="en-US" dirty="0">
                <a:latin typeface="Poppins" pitchFamily="2" charset="77"/>
                <a:cs typeface="Poppins" pitchFamily="2" charset="77"/>
              </a:rPr>
              <a:t>= </a:t>
            </a:r>
          </a:p>
          <a:p>
            <a:pPr algn="ctr"/>
            <a:r>
              <a:rPr lang="en-US" dirty="0">
                <a:latin typeface="Poppins" pitchFamily="2" charset="77"/>
                <a:cs typeface="Poppins" pitchFamily="2" charset="77"/>
              </a:rPr>
              <a:t>run on </a:t>
            </a:r>
            <a:r>
              <a:rPr lang="en-US" dirty="0">
                <a:solidFill>
                  <a:schemeClr val="accent2"/>
                </a:solidFill>
                <a:latin typeface="Poppins" pitchFamily="2" charset="77"/>
                <a:cs typeface="Poppins" pitchFamily="2" charset="77"/>
              </a:rPr>
              <a:t>Baseline SKU</a:t>
            </a:r>
            <a:r>
              <a:rPr lang="en-US" dirty="0">
                <a:latin typeface="Poppins" pitchFamily="2" charset="77"/>
                <a:cs typeface="Poppins" pitchFamily="2" charset="77"/>
              </a:rPr>
              <a:t> </a:t>
            </a:r>
          </a:p>
          <a:p>
            <a:pPr algn="ctr"/>
            <a:r>
              <a:rPr lang="en-US" dirty="0">
                <a:solidFill>
                  <a:schemeClr val="bg2">
                    <a:lumMod val="50000"/>
                  </a:schemeClr>
                </a:solidFill>
                <a:latin typeface="Poppins" pitchFamily="2" charset="77"/>
                <a:cs typeface="Poppins" pitchFamily="2" charset="77"/>
              </a:rPr>
              <a:t>with no VM scaling</a:t>
            </a:r>
          </a:p>
          <a:p>
            <a:pPr algn="ctr"/>
            <a:endParaRPr lang="en-US" dirty="0">
              <a:latin typeface="Poppins" pitchFamily="2" charset="77"/>
              <a:cs typeface="Poppins" pitchFamily="2" charset="77"/>
            </a:endParaRPr>
          </a:p>
        </p:txBody>
      </p:sp>
      <p:sp>
        <p:nvSpPr>
          <p:cNvPr id="28" name="TextBox 27">
            <a:extLst>
              <a:ext uri="{FF2B5EF4-FFF2-40B4-BE49-F238E27FC236}">
                <a16:creationId xmlns:a16="http://schemas.microsoft.com/office/drawing/2014/main" id="{2CEEA805-1BA3-3C0C-7678-1FB21B61802C}"/>
              </a:ext>
            </a:extLst>
          </p:cNvPr>
          <p:cNvSpPr txBox="1"/>
          <p:nvPr/>
        </p:nvSpPr>
        <p:spPr>
          <a:xfrm>
            <a:off x="373229" y="6084827"/>
            <a:ext cx="11445542" cy="400110"/>
          </a:xfrm>
          <a:prstGeom prst="rect">
            <a:avLst/>
          </a:prstGeom>
          <a:solidFill>
            <a:schemeClr val="accent6">
              <a:lumMod val="40000"/>
              <a:lumOff val="60000"/>
            </a:schemeClr>
          </a:solidFill>
          <a:ln w="19050">
            <a:solidFill>
              <a:schemeClr val="accent6">
                <a:lumMod val="75000"/>
              </a:schemeClr>
            </a:solidFill>
            <a:prstDash val="sysDot"/>
          </a:ln>
        </p:spPr>
        <p:txBody>
          <a:bodyPr wrap="square" rtlCol="0">
            <a:spAutoFit/>
          </a:bodyPr>
          <a:lstStyle/>
          <a:p>
            <a:r>
              <a:rPr lang="en-US" sz="2000" dirty="0">
                <a:latin typeface="Poppins" panose="00000500000000000000" pitchFamily="2" charset="0"/>
                <a:cs typeface="Poppins" panose="00000500000000000000" pitchFamily="2" charset="0"/>
              </a:rPr>
              <a:t>We run an application on the </a:t>
            </a:r>
            <a:r>
              <a:rPr lang="en-US" sz="2000" b="1" dirty="0">
                <a:solidFill>
                  <a:schemeClr val="accent6"/>
                </a:solidFill>
                <a:latin typeface="Poppins" panose="00000500000000000000" pitchFamily="2" charset="0"/>
                <a:cs typeface="Poppins" panose="00000500000000000000" pitchFamily="2" charset="0"/>
              </a:rPr>
              <a:t>GreenSKU</a:t>
            </a:r>
            <a:r>
              <a:rPr lang="en-US" sz="2000" dirty="0">
                <a:latin typeface="Poppins" panose="00000500000000000000" pitchFamily="2" charset="0"/>
                <a:cs typeface="Poppins" panose="00000500000000000000" pitchFamily="2" charset="0"/>
              </a:rPr>
              <a:t> if it meets performance goals </a:t>
            </a:r>
            <a:r>
              <a:rPr lang="en-US" sz="2000" i="1" dirty="0">
                <a:latin typeface="Poppins" panose="00000500000000000000" pitchFamily="2" charset="0"/>
                <a:cs typeface="Poppins" panose="00000500000000000000" pitchFamily="2" charset="0"/>
              </a:rPr>
              <a:t>and</a:t>
            </a:r>
            <a:r>
              <a:rPr lang="en-US" sz="2000" dirty="0">
                <a:latin typeface="Poppins" panose="00000500000000000000" pitchFamily="2" charset="0"/>
                <a:cs typeface="Poppins" panose="00000500000000000000" pitchFamily="2" charset="0"/>
              </a:rPr>
              <a:t> saves carbon</a:t>
            </a:r>
          </a:p>
        </p:txBody>
      </p:sp>
      <p:cxnSp>
        <p:nvCxnSpPr>
          <p:cNvPr id="29" name="Straight Arrow Connector 28">
            <a:extLst>
              <a:ext uri="{FF2B5EF4-FFF2-40B4-BE49-F238E27FC236}">
                <a16:creationId xmlns:a16="http://schemas.microsoft.com/office/drawing/2014/main" id="{2615BBE8-0657-894E-A6A8-679DDAEDC6AB}"/>
              </a:ext>
            </a:extLst>
          </p:cNvPr>
          <p:cNvCxnSpPr>
            <a:cxnSpLocks/>
          </p:cNvCxnSpPr>
          <p:nvPr/>
        </p:nvCxnSpPr>
        <p:spPr>
          <a:xfrm>
            <a:off x="6115112" y="4428098"/>
            <a:ext cx="1133038" cy="607551"/>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grpSp>
        <p:nvGrpSpPr>
          <p:cNvPr id="2" name="Group 1">
            <a:extLst>
              <a:ext uri="{FF2B5EF4-FFF2-40B4-BE49-F238E27FC236}">
                <a16:creationId xmlns:a16="http://schemas.microsoft.com/office/drawing/2014/main" id="{CE13BBCE-8E08-085D-3EDF-02F98C3843D8}"/>
              </a:ext>
            </a:extLst>
          </p:cNvPr>
          <p:cNvGrpSpPr/>
          <p:nvPr/>
        </p:nvGrpSpPr>
        <p:grpSpPr>
          <a:xfrm>
            <a:off x="162120" y="2341649"/>
            <a:ext cx="2011131" cy="864583"/>
            <a:chOff x="6262448" y="4825730"/>
            <a:chExt cx="2226189" cy="957036"/>
          </a:xfrm>
        </p:grpSpPr>
        <p:sp>
          <p:nvSpPr>
            <p:cNvPr id="6" name="Rectangle: Rounded Corners 22">
              <a:extLst>
                <a:ext uri="{FF2B5EF4-FFF2-40B4-BE49-F238E27FC236}">
                  <a16:creationId xmlns:a16="http://schemas.microsoft.com/office/drawing/2014/main" id="{4F4229C0-ABCD-9051-2214-15D0B9109CBA}"/>
                </a:ext>
              </a:extLst>
            </p:cNvPr>
            <p:cNvSpPr/>
            <p:nvPr/>
          </p:nvSpPr>
          <p:spPr>
            <a:xfrm>
              <a:off x="6262448" y="4825730"/>
              <a:ext cx="2226189" cy="957036"/>
            </a:xfrm>
            <a:prstGeom prst="roundRect">
              <a:avLst/>
            </a:prstGeom>
            <a:solidFill>
              <a:schemeClr val="accent3">
                <a:lumMod val="20000"/>
                <a:lumOff val="80000"/>
              </a:schemeClr>
            </a:solidFill>
            <a:ln w="38100">
              <a:solidFill>
                <a:schemeClr val="tx1"/>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dirty="0">
                  <a:solidFill>
                    <a:schemeClr val="tx1"/>
                  </a:solidFill>
                  <a:latin typeface="Poppins" panose="00000500000000000000" pitchFamily="2" charset="0"/>
                  <a:cs typeface="Poppins" panose="00000500000000000000" pitchFamily="2" charset="0"/>
                </a:rPr>
                <a:t>Carbon Model</a:t>
              </a:r>
            </a:p>
          </p:txBody>
        </p:sp>
        <p:grpSp>
          <p:nvGrpSpPr>
            <p:cNvPr id="8" name="Group 7">
              <a:extLst>
                <a:ext uri="{FF2B5EF4-FFF2-40B4-BE49-F238E27FC236}">
                  <a16:creationId xmlns:a16="http://schemas.microsoft.com/office/drawing/2014/main" id="{D0ED5CDF-4170-C896-C0CC-563859B49E92}"/>
                </a:ext>
              </a:extLst>
            </p:cNvPr>
            <p:cNvGrpSpPr/>
            <p:nvPr/>
          </p:nvGrpSpPr>
          <p:grpSpPr>
            <a:xfrm>
              <a:off x="6945281" y="5180766"/>
              <a:ext cx="860522" cy="525986"/>
              <a:chOff x="11126864" y="4893661"/>
              <a:chExt cx="860522" cy="525986"/>
            </a:xfrm>
          </p:grpSpPr>
          <p:pic>
            <p:nvPicPr>
              <p:cNvPr id="9" name="Graphic 8" descr="Power Plant with solid fill">
                <a:extLst>
                  <a:ext uri="{FF2B5EF4-FFF2-40B4-BE49-F238E27FC236}">
                    <a16:creationId xmlns:a16="http://schemas.microsoft.com/office/drawing/2014/main" id="{81AD1E2B-22A3-D1F7-02FD-7D6D6FEDA45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1461652" y="4893913"/>
                <a:ext cx="525734" cy="525734"/>
              </a:xfrm>
              <a:prstGeom prst="rect">
                <a:avLst/>
              </a:prstGeom>
            </p:spPr>
          </p:pic>
          <p:pic>
            <p:nvPicPr>
              <p:cNvPr id="10" name="Graphic 9" descr="Ruler with solid fill">
                <a:extLst>
                  <a:ext uri="{FF2B5EF4-FFF2-40B4-BE49-F238E27FC236}">
                    <a16:creationId xmlns:a16="http://schemas.microsoft.com/office/drawing/2014/main" id="{B3BCFAE9-6057-16C2-9D6E-97A08DA962CE}"/>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1126864" y="4893661"/>
                <a:ext cx="514621" cy="514621"/>
              </a:xfrm>
              <a:prstGeom prst="rect">
                <a:avLst/>
              </a:prstGeom>
            </p:spPr>
          </p:pic>
        </p:grpSp>
      </p:grpSp>
      <p:sp>
        <p:nvSpPr>
          <p:cNvPr id="14" name="Title 1">
            <a:extLst>
              <a:ext uri="{FF2B5EF4-FFF2-40B4-BE49-F238E27FC236}">
                <a16:creationId xmlns:a16="http://schemas.microsoft.com/office/drawing/2014/main" id="{D749D994-5846-4728-2AB9-E68312ABD230}"/>
              </a:ext>
            </a:extLst>
          </p:cNvPr>
          <p:cNvSpPr txBox="1">
            <a:spLocks/>
          </p:cNvSpPr>
          <p:nvPr/>
        </p:nvSpPr>
        <p:spPr>
          <a:xfrm>
            <a:off x="437367" y="27322"/>
            <a:ext cx="11252372"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Poppins" pitchFamily="2" charset="77"/>
                <a:ea typeface="+mj-ea"/>
                <a:cs typeface="Poppins" pitchFamily="2" charset="77"/>
              </a:defRPr>
            </a:lvl1pPr>
          </a:lstStyle>
          <a:p>
            <a:r>
              <a:rPr lang="en-US" sz="2800" dirty="0"/>
              <a:t>When should an application </a:t>
            </a:r>
            <a:r>
              <a:rPr lang="en-US" sz="2800" b="1" dirty="0"/>
              <a:t>adopt</a:t>
            </a:r>
            <a:r>
              <a:rPr lang="en-US" sz="2800" dirty="0"/>
              <a:t> a </a:t>
            </a:r>
            <a:r>
              <a:rPr lang="en-US" sz="2800" b="1" dirty="0">
                <a:solidFill>
                  <a:schemeClr val="accent6"/>
                </a:solidFill>
              </a:rPr>
              <a:t>GreenSKU</a:t>
            </a:r>
            <a:r>
              <a:rPr lang="en-US" sz="2800" dirty="0"/>
              <a:t>?</a:t>
            </a:r>
          </a:p>
        </p:txBody>
      </p:sp>
      <p:sp>
        <p:nvSpPr>
          <p:cNvPr id="5" name="Rectangle 4">
            <a:extLst>
              <a:ext uri="{FF2B5EF4-FFF2-40B4-BE49-F238E27FC236}">
                <a16:creationId xmlns:a16="http://schemas.microsoft.com/office/drawing/2014/main" id="{8A8DCBDE-1032-4780-E2DA-54690302D0CE}"/>
              </a:ext>
            </a:extLst>
          </p:cNvPr>
          <p:cNvSpPr/>
          <p:nvPr/>
        </p:nvSpPr>
        <p:spPr>
          <a:xfrm>
            <a:off x="10205528" y="1145257"/>
            <a:ext cx="1986471" cy="1007395"/>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DDEE32E5-A88D-D3C8-2731-0C460A7D335F}"/>
              </a:ext>
            </a:extLst>
          </p:cNvPr>
          <p:cNvSpPr/>
          <p:nvPr/>
        </p:nvSpPr>
        <p:spPr>
          <a:xfrm>
            <a:off x="10963437" y="1230609"/>
            <a:ext cx="1179147" cy="637641"/>
          </a:xfrm>
          <a:prstGeom prst="roundRect">
            <a:avLst/>
          </a:prstGeom>
          <a:solidFill>
            <a:schemeClr val="accent1">
              <a:lumMod val="60000"/>
              <a:lumOff val="40000"/>
            </a:schemeClr>
          </a:solidFill>
          <a:ln w="19050">
            <a:solidFill>
              <a:schemeClr val="accent1">
                <a:lumMod val="50000"/>
              </a:schemeClr>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sz="1400" dirty="0">
                <a:solidFill>
                  <a:schemeClr val="tx1"/>
                </a:solidFill>
                <a:latin typeface="Poppins" pitchFamily="2" charset="77"/>
                <a:cs typeface="Poppins" pitchFamily="2" charset="77"/>
              </a:rPr>
              <a:t>Adoption</a:t>
            </a:r>
          </a:p>
          <a:p>
            <a:pPr algn="r"/>
            <a:endParaRPr lang="en-US" sz="1400" dirty="0">
              <a:solidFill>
                <a:schemeClr val="tx1"/>
              </a:solidFill>
              <a:latin typeface="Poppins" pitchFamily="2" charset="77"/>
              <a:cs typeface="Poppins" pitchFamily="2" charset="77"/>
            </a:endParaRPr>
          </a:p>
        </p:txBody>
      </p:sp>
      <p:grpSp>
        <p:nvGrpSpPr>
          <p:cNvPr id="11" name="Group 10">
            <a:extLst>
              <a:ext uri="{FF2B5EF4-FFF2-40B4-BE49-F238E27FC236}">
                <a16:creationId xmlns:a16="http://schemas.microsoft.com/office/drawing/2014/main" id="{C7A4DFED-AAA6-BADE-CBA7-265FA6E6D468}"/>
              </a:ext>
            </a:extLst>
          </p:cNvPr>
          <p:cNvGrpSpPr/>
          <p:nvPr/>
        </p:nvGrpSpPr>
        <p:grpSpPr>
          <a:xfrm>
            <a:off x="11353800" y="1491165"/>
            <a:ext cx="423281" cy="324325"/>
            <a:chOff x="2107707" y="3401478"/>
            <a:chExt cx="825446" cy="632471"/>
          </a:xfrm>
        </p:grpSpPr>
        <p:pic>
          <p:nvPicPr>
            <p:cNvPr id="15" name="Graphic 14" descr="Programmer female with solid fill">
              <a:extLst>
                <a:ext uri="{FF2B5EF4-FFF2-40B4-BE49-F238E27FC236}">
                  <a16:creationId xmlns:a16="http://schemas.microsoft.com/office/drawing/2014/main" id="{972E0BD7-7117-D815-5E0D-3879D2692C6F}"/>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2300682" y="3401478"/>
              <a:ext cx="632471" cy="632471"/>
            </a:xfrm>
            <a:prstGeom prst="rect">
              <a:avLst/>
            </a:prstGeom>
          </p:spPr>
        </p:pic>
        <p:pic>
          <p:nvPicPr>
            <p:cNvPr id="16" name="Graphic 15" descr="Thumbs up sign with solid fill">
              <a:extLst>
                <a:ext uri="{FF2B5EF4-FFF2-40B4-BE49-F238E27FC236}">
                  <a16:creationId xmlns:a16="http://schemas.microsoft.com/office/drawing/2014/main" id="{624F4919-D3C2-5F8C-C32D-1808191A9BD1}"/>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2107707" y="3433888"/>
              <a:ext cx="254118" cy="254118"/>
            </a:xfrm>
            <a:prstGeom prst="rect">
              <a:avLst/>
            </a:prstGeom>
          </p:spPr>
        </p:pic>
        <p:pic>
          <p:nvPicPr>
            <p:cNvPr id="18" name="Graphic 17" descr="Thumbs Down with solid fill">
              <a:extLst>
                <a:ext uri="{FF2B5EF4-FFF2-40B4-BE49-F238E27FC236}">
                  <a16:creationId xmlns:a16="http://schemas.microsoft.com/office/drawing/2014/main" id="{BD65BFA6-6AFF-9E18-D924-A6F2404B4A5E}"/>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2108034" y="3717541"/>
              <a:ext cx="254118" cy="254118"/>
            </a:xfrm>
            <a:prstGeom prst="rect">
              <a:avLst/>
            </a:prstGeom>
          </p:spPr>
        </p:pic>
      </p:grpSp>
      <p:pic>
        <p:nvPicPr>
          <p:cNvPr id="27" name="Picture 26" descr="A black and white outline of a computer server&#10;&#10;Description automatically generated">
            <a:extLst>
              <a:ext uri="{FF2B5EF4-FFF2-40B4-BE49-F238E27FC236}">
                <a16:creationId xmlns:a16="http://schemas.microsoft.com/office/drawing/2014/main" id="{53578A67-D8B8-1903-FE30-54EF8099F8DB}"/>
              </a:ext>
            </a:extLst>
          </p:cNvPr>
          <p:cNvPicPr>
            <a:picLocks noChangeAspect="1"/>
          </p:cNvPicPr>
          <p:nvPr/>
        </p:nvPicPr>
        <p:blipFill>
          <a:blip r:embed="rId16"/>
          <a:stretch>
            <a:fillRect/>
          </a:stretch>
        </p:blipFill>
        <p:spPr>
          <a:xfrm>
            <a:off x="10314501" y="1363622"/>
            <a:ext cx="599458" cy="487133"/>
          </a:xfrm>
          <a:prstGeom prst="rect">
            <a:avLst/>
          </a:prstGeom>
        </p:spPr>
      </p:pic>
      <p:sp>
        <p:nvSpPr>
          <p:cNvPr id="32" name="TextBox 31">
            <a:extLst>
              <a:ext uri="{FF2B5EF4-FFF2-40B4-BE49-F238E27FC236}">
                <a16:creationId xmlns:a16="http://schemas.microsoft.com/office/drawing/2014/main" id="{4AAFE60E-4400-9122-5657-9B021BD216FE}"/>
              </a:ext>
            </a:extLst>
          </p:cNvPr>
          <p:cNvSpPr txBox="1"/>
          <p:nvPr/>
        </p:nvSpPr>
        <p:spPr>
          <a:xfrm>
            <a:off x="10305902" y="1891042"/>
            <a:ext cx="1087157" cy="261610"/>
          </a:xfrm>
          <a:prstGeom prst="rect">
            <a:avLst/>
          </a:prstGeom>
          <a:noFill/>
        </p:spPr>
        <p:txBody>
          <a:bodyPr wrap="none" rtlCol="0">
            <a:spAutoFit/>
          </a:bodyPr>
          <a:lstStyle/>
          <a:p>
            <a:r>
              <a:rPr lang="en-US" sz="1100" dirty="0">
                <a:latin typeface="Poppins" pitchFamily="2" charset="77"/>
                <a:cs typeface="Poppins" pitchFamily="2" charset="77"/>
              </a:rPr>
              <a:t>Cluster-level</a:t>
            </a:r>
          </a:p>
        </p:txBody>
      </p:sp>
    </p:spTree>
    <p:custDataLst>
      <p:tags r:id="rId1"/>
    </p:custDataLst>
    <p:extLst>
      <p:ext uri="{BB962C8B-B14F-4D97-AF65-F5344CB8AC3E}">
        <p14:creationId xmlns:p14="http://schemas.microsoft.com/office/powerpoint/2010/main" val="242431862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53641">
        <p159:morph option="byObject"/>
      </p:transition>
    </mc:Choice>
    <mc:Fallback xmlns="">
      <p:transition spd="slow" advTm="53641">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fade">
                                      <p:cBhvr>
                                        <p:cTn id="7" dur="500"/>
                                        <p:tgtEl>
                                          <p:spTgt spid="3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6"/>
                                        </p:tgtEl>
                                        <p:attrNameLst>
                                          <p:attrName>style.visibility</p:attrName>
                                        </p:attrNameLst>
                                      </p:cBhvr>
                                      <p:to>
                                        <p:strVal val="visible"/>
                                      </p:to>
                                    </p:set>
                                    <p:animEffect transition="in" filter="fade">
                                      <p:cBhvr>
                                        <p:cTn id="12" dur="500"/>
                                        <p:tgtEl>
                                          <p:spTgt spid="46"/>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fade">
                                      <p:cBhvr>
                                        <p:cTn id="20" dur="500"/>
                                        <p:tgtEl>
                                          <p:spTgt spid="2"/>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48"/>
                                        </p:tgtEl>
                                        <p:attrNameLst>
                                          <p:attrName>style.visibility</p:attrName>
                                        </p:attrNameLst>
                                      </p:cBhvr>
                                      <p:to>
                                        <p:strVal val="visible"/>
                                      </p:to>
                                    </p:set>
                                    <p:animEffect transition="in" filter="fade">
                                      <p:cBhvr>
                                        <p:cTn id="25" dur="500"/>
                                        <p:tgtEl>
                                          <p:spTgt spid="48"/>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500"/>
                                        <p:tgtEl>
                                          <p:spTgt spid="13"/>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
                                        </p:tgtEl>
                                        <p:attrNameLst>
                                          <p:attrName>style.visibility</p:attrName>
                                        </p:attrNameLst>
                                      </p:cBhvr>
                                      <p:to>
                                        <p:strVal val="visible"/>
                                      </p:to>
                                    </p:set>
                                    <p:animEffect transition="in" filter="fade">
                                      <p:cBhvr>
                                        <p:cTn id="31" dur="500"/>
                                        <p:tgtEl>
                                          <p:spTgt spid="3"/>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17"/>
                                        </p:tgtEl>
                                        <p:attrNameLst>
                                          <p:attrName>style.visibility</p:attrName>
                                        </p:attrNameLst>
                                      </p:cBhvr>
                                      <p:to>
                                        <p:strVal val="visible"/>
                                      </p:to>
                                    </p:set>
                                    <p:animEffect transition="in" filter="fade">
                                      <p:cBhvr>
                                        <p:cTn id="36" dur="500"/>
                                        <p:tgtEl>
                                          <p:spTgt spid="17"/>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19"/>
                                        </p:tgtEl>
                                        <p:attrNameLst>
                                          <p:attrName>style.visibility</p:attrName>
                                        </p:attrNameLst>
                                      </p:cBhvr>
                                      <p:to>
                                        <p:strVal val="visible"/>
                                      </p:to>
                                    </p:set>
                                    <p:animEffect transition="in" filter="fade">
                                      <p:cBhvr>
                                        <p:cTn id="39" dur="500"/>
                                        <p:tgtEl>
                                          <p:spTgt spid="19"/>
                                        </p:tgtEl>
                                      </p:cBhvr>
                                    </p:animEffect>
                                  </p:childTnLst>
                                </p:cTn>
                              </p:par>
                              <p:par>
                                <p:cTn id="40" presetID="10" presetClass="exit" presetSubtype="0" fill="hold" nodeType="withEffect">
                                  <p:stCondLst>
                                    <p:cond delay="0"/>
                                  </p:stCondLst>
                                  <p:childTnLst>
                                    <p:animEffect transition="out" filter="fade">
                                      <p:cBhvr>
                                        <p:cTn id="41" dur="500"/>
                                        <p:tgtEl>
                                          <p:spTgt spid="48"/>
                                        </p:tgtEl>
                                      </p:cBhvr>
                                    </p:animEffect>
                                    <p:set>
                                      <p:cBhvr>
                                        <p:cTn id="42" dur="1" fill="hold">
                                          <p:stCondLst>
                                            <p:cond delay="499"/>
                                          </p:stCondLst>
                                        </p:cTn>
                                        <p:tgtEl>
                                          <p:spTgt spid="48"/>
                                        </p:tgtEl>
                                        <p:attrNameLst>
                                          <p:attrName>style.visibility</p:attrName>
                                        </p:attrNameLst>
                                      </p:cBhvr>
                                      <p:to>
                                        <p:strVal val="hidden"/>
                                      </p:to>
                                    </p:set>
                                  </p:childTnLst>
                                </p:cTn>
                              </p:par>
                              <p:par>
                                <p:cTn id="43" presetID="10" presetClass="exit" presetSubtype="0" fill="hold" nodeType="withEffect">
                                  <p:stCondLst>
                                    <p:cond delay="0"/>
                                  </p:stCondLst>
                                  <p:childTnLst>
                                    <p:animEffect transition="out" filter="fade">
                                      <p:cBhvr>
                                        <p:cTn id="44" dur="500"/>
                                        <p:tgtEl>
                                          <p:spTgt spid="46"/>
                                        </p:tgtEl>
                                      </p:cBhvr>
                                    </p:animEffect>
                                    <p:set>
                                      <p:cBhvr>
                                        <p:cTn id="45" dur="1" fill="hold">
                                          <p:stCondLst>
                                            <p:cond delay="499"/>
                                          </p:stCondLst>
                                        </p:cTn>
                                        <p:tgtEl>
                                          <p:spTgt spid="46"/>
                                        </p:tgtEl>
                                        <p:attrNameLst>
                                          <p:attrName>style.visibility</p:attrName>
                                        </p:attrNameLst>
                                      </p:cBhvr>
                                      <p:to>
                                        <p:strVal val="hidden"/>
                                      </p:to>
                                    </p:set>
                                  </p:childTnLst>
                                </p:cTn>
                              </p:par>
                              <p:par>
                                <p:cTn id="46" presetID="10" presetClass="exit" presetSubtype="0" fill="hold" nodeType="withEffect">
                                  <p:stCondLst>
                                    <p:cond delay="0"/>
                                  </p:stCondLst>
                                  <p:childTnLst>
                                    <p:animEffect transition="out" filter="fade">
                                      <p:cBhvr>
                                        <p:cTn id="47" dur="500"/>
                                        <p:tgtEl>
                                          <p:spTgt spid="36"/>
                                        </p:tgtEl>
                                      </p:cBhvr>
                                    </p:animEffect>
                                    <p:set>
                                      <p:cBhvr>
                                        <p:cTn id="48" dur="1" fill="hold">
                                          <p:stCondLst>
                                            <p:cond delay="499"/>
                                          </p:stCondLst>
                                        </p:cTn>
                                        <p:tgtEl>
                                          <p:spTgt spid="36"/>
                                        </p:tgtEl>
                                        <p:attrNameLst>
                                          <p:attrName>style.visibility</p:attrName>
                                        </p:attrNameLst>
                                      </p:cBhvr>
                                      <p:to>
                                        <p:strVal val="hidden"/>
                                      </p:to>
                                    </p:set>
                                  </p:childTnLst>
                                </p:cTn>
                              </p:par>
                              <p:par>
                                <p:cTn id="49" presetID="10" presetClass="exit" presetSubtype="0" fill="hold" nodeType="withEffect">
                                  <p:stCondLst>
                                    <p:cond delay="0"/>
                                  </p:stCondLst>
                                  <p:childTnLst>
                                    <p:animEffect transition="out" filter="fade">
                                      <p:cBhvr>
                                        <p:cTn id="50" dur="500"/>
                                        <p:tgtEl>
                                          <p:spTgt spid="2"/>
                                        </p:tgtEl>
                                      </p:cBhvr>
                                    </p:animEffect>
                                    <p:set>
                                      <p:cBhvr>
                                        <p:cTn id="51" dur="1" fill="hold">
                                          <p:stCondLst>
                                            <p:cond delay="499"/>
                                          </p:stCondLst>
                                        </p:cTn>
                                        <p:tgtEl>
                                          <p:spTgt spid="2"/>
                                        </p:tgtEl>
                                        <p:attrNameLst>
                                          <p:attrName>style.visibility</p:attrName>
                                        </p:attrNameLst>
                                      </p:cBhvr>
                                      <p:to>
                                        <p:strVal val="hidden"/>
                                      </p:to>
                                    </p:set>
                                  </p:childTnLst>
                                </p:cTn>
                              </p:par>
                              <p:par>
                                <p:cTn id="52" presetID="10" presetClass="exit" presetSubtype="0" fill="hold" nodeType="withEffect">
                                  <p:stCondLst>
                                    <p:cond delay="0"/>
                                  </p:stCondLst>
                                  <p:childTnLst>
                                    <p:animEffect transition="out" filter="fade">
                                      <p:cBhvr>
                                        <p:cTn id="53" dur="500"/>
                                        <p:tgtEl>
                                          <p:spTgt spid="48"/>
                                        </p:tgtEl>
                                      </p:cBhvr>
                                    </p:animEffect>
                                    <p:set>
                                      <p:cBhvr>
                                        <p:cTn id="54" dur="1" fill="hold">
                                          <p:stCondLst>
                                            <p:cond delay="499"/>
                                          </p:stCondLst>
                                        </p:cTn>
                                        <p:tgtEl>
                                          <p:spTgt spid="48"/>
                                        </p:tgtEl>
                                        <p:attrNameLst>
                                          <p:attrName>style.visibility</p:attrName>
                                        </p:attrNameLst>
                                      </p:cBhvr>
                                      <p:to>
                                        <p:strVal val="hidden"/>
                                      </p:to>
                                    </p:se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21"/>
                                        </p:tgtEl>
                                        <p:attrNameLst>
                                          <p:attrName>style.visibility</p:attrName>
                                        </p:attrNameLst>
                                      </p:cBhvr>
                                      <p:to>
                                        <p:strVal val="visible"/>
                                      </p:to>
                                    </p:set>
                                    <p:animEffect transition="in" filter="fade">
                                      <p:cBhvr>
                                        <p:cTn id="59" dur="500"/>
                                        <p:tgtEl>
                                          <p:spTgt spid="21"/>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22"/>
                                        </p:tgtEl>
                                        <p:attrNameLst>
                                          <p:attrName>style.visibility</p:attrName>
                                        </p:attrNameLst>
                                      </p:cBhvr>
                                      <p:to>
                                        <p:strVal val="visible"/>
                                      </p:to>
                                    </p:set>
                                    <p:animEffect transition="in" filter="fade">
                                      <p:cBhvr>
                                        <p:cTn id="62" dur="500"/>
                                        <p:tgtEl>
                                          <p:spTgt spid="22"/>
                                        </p:tgtEl>
                                      </p:cBhvr>
                                    </p:animEffect>
                                  </p:childTnLst>
                                </p:cTn>
                              </p:par>
                              <p:par>
                                <p:cTn id="63" presetID="10" presetClass="entr" presetSubtype="0" fill="hold" grpId="0" nodeType="withEffect">
                                  <p:stCondLst>
                                    <p:cond delay="0"/>
                                  </p:stCondLst>
                                  <p:childTnLst>
                                    <p:set>
                                      <p:cBhvr>
                                        <p:cTn id="64" dur="1" fill="hold">
                                          <p:stCondLst>
                                            <p:cond delay="0"/>
                                          </p:stCondLst>
                                        </p:cTn>
                                        <p:tgtEl>
                                          <p:spTgt spid="20"/>
                                        </p:tgtEl>
                                        <p:attrNameLst>
                                          <p:attrName>style.visibility</p:attrName>
                                        </p:attrNameLst>
                                      </p:cBhvr>
                                      <p:to>
                                        <p:strVal val="visible"/>
                                      </p:to>
                                    </p:set>
                                    <p:animEffect transition="in" filter="fade">
                                      <p:cBhvr>
                                        <p:cTn id="65" dur="500"/>
                                        <p:tgtEl>
                                          <p:spTgt spid="20"/>
                                        </p:tgtEl>
                                      </p:cBhvr>
                                    </p:animEffect>
                                  </p:childTnLst>
                                </p:cTn>
                              </p:par>
                              <p:par>
                                <p:cTn id="66" presetID="10" presetClass="entr" presetSubtype="0" fill="hold" grpId="0" nodeType="withEffect">
                                  <p:stCondLst>
                                    <p:cond delay="0"/>
                                  </p:stCondLst>
                                  <p:childTnLst>
                                    <p:set>
                                      <p:cBhvr>
                                        <p:cTn id="67" dur="1" fill="hold">
                                          <p:stCondLst>
                                            <p:cond delay="0"/>
                                          </p:stCondLst>
                                        </p:cTn>
                                        <p:tgtEl>
                                          <p:spTgt spid="23"/>
                                        </p:tgtEl>
                                        <p:attrNameLst>
                                          <p:attrName>style.visibility</p:attrName>
                                        </p:attrNameLst>
                                      </p:cBhvr>
                                      <p:to>
                                        <p:strVal val="visible"/>
                                      </p:to>
                                    </p:set>
                                    <p:animEffect transition="in" filter="fade">
                                      <p:cBhvr>
                                        <p:cTn id="68" dur="500"/>
                                        <p:tgtEl>
                                          <p:spTgt spid="23"/>
                                        </p:tgtEl>
                                      </p:cBhvr>
                                    </p:animEffect>
                                  </p:childTnLst>
                                </p:cTn>
                              </p:par>
                              <p:par>
                                <p:cTn id="69" presetID="10" presetClass="entr" presetSubtype="0" fill="hold" grpId="0" nodeType="withEffect">
                                  <p:stCondLst>
                                    <p:cond delay="0"/>
                                  </p:stCondLst>
                                  <p:childTnLst>
                                    <p:set>
                                      <p:cBhvr>
                                        <p:cTn id="70" dur="1" fill="hold">
                                          <p:stCondLst>
                                            <p:cond delay="0"/>
                                          </p:stCondLst>
                                        </p:cTn>
                                        <p:tgtEl>
                                          <p:spTgt spid="24"/>
                                        </p:tgtEl>
                                        <p:attrNameLst>
                                          <p:attrName>style.visibility</p:attrName>
                                        </p:attrNameLst>
                                      </p:cBhvr>
                                      <p:to>
                                        <p:strVal val="visible"/>
                                      </p:to>
                                    </p:set>
                                    <p:animEffect transition="in" filter="fade">
                                      <p:cBhvr>
                                        <p:cTn id="71" dur="500"/>
                                        <p:tgtEl>
                                          <p:spTgt spid="24"/>
                                        </p:tgtEl>
                                      </p:cBhvr>
                                    </p:animEffect>
                                  </p:childTnLst>
                                </p:cTn>
                              </p:par>
                            </p:childTnLst>
                          </p:cTn>
                        </p:par>
                      </p:childTnLst>
                    </p:cTn>
                  </p:par>
                  <p:par>
                    <p:cTn id="72" fill="hold">
                      <p:stCondLst>
                        <p:cond delay="indefinite"/>
                      </p:stCondLst>
                      <p:childTnLst>
                        <p:par>
                          <p:cTn id="73" fill="hold">
                            <p:stCondLst>
                              <p:cond delay="0"/>
                            </p:stCondLst>
                            <p:childTnLst>
                              <p:par>
                                <p:cTn id="74" presetID="10" presetClass="entr" presetSubtype="0" fill="hold" grpId="0" nodeType="clickEffect">
                                  <p:stCondLst>
                                    <p:cond delay="0"/>
                                  </p:stCondLst>
                                  <p:childTnLst>
                                    <p:set>
                                      <p:cBhvr>
                                        <p:cTn id="75" dur="1" fill="hold">
                                          <p:stCondLst>
                                            <p:cond delay="0"/>
                                          </p:stCondLst>
                                        </p:cTn>
                                        <p:tgtEl>
                                          <p:spTgt spid="26"/>
                                        </p:tgtEl>
                                        <p:attrNameLst>
                                          <p:attrName>style.visibility</p:attrName>
                                        </p:attrNameLst>
                                      </p:cBhvr>
                                      <p:to>
                                        <p:strVal val="visible"/>
                                      </p:to>
                                    </p:set>
                                    <p:animEffect transition="in" filter="fade">
                                      <p:cBhvr>
                                        <p:cTn id="76" dur="500"/>
                                        <p:tgtEl>
                                          <p:spTgt spid="26"/>
                                        </p:tgtEl>
                                      </p:cBhvr>
                                    </p:animEffect>
                                  </p:childTnLst>
                                </p:cTn>
                              </p:par>
                              <p:par>
                                <p:cTn id="77" presetID="10" presetClass="entr" presetSubtype="0" fill="hold" grpId="0" nodeType="withEffect">
                                  <p:stCondLst>
                                    <p:cond delay="0"/>
                                  </p:stCondLst>
                                  <p:childTnLst>
                                    <p:set>
                                      <p:cBhvr>
                                        <p:cTn id="78" dur="1" fill="hold">
                                          <p:stCondLst>
                                            <p:cond delay="0"/>
                                          </p:stCondLst>
                                        </p:cTn>
                                        <p:tgtEl>
                                          <p:spTgt spid="25"/>
                                        </p:tgtEl>
                                        <p:attrNameLst>
                                          <p:attrName>style.visibility</p:attrName>
                                        </p:attrNameLst>
                                      </p:cBhvr>
                                      <p:to>
                                        <p:strVal val="visible"/>
                                      </p:to>
                                    </p:set>
                                    <p:animEffect transition="in" filter="fade">
                                      <p:cBhvr>
                                        <p:cTn id="79" dur="500"/>
                                        <p:tgtEl>
                                          <p:spTgt spid="25"/>
                                        </p:tgtEl>
                                      </p:cBhvr>
                                    </p:animEffect>
                                  </p:childTnLst>
                                </p:cTn>
                              </p:par>
                            </p:childTnLst>
                          </p:cTn>
                        </p:par>
                      </p:childTnLst>
                    </p:cTn>
                  </p:par>
                  <p:par>
                    <p:cTn id="80" fill="hold">
                      <p:stCondLst>
                        <p:cond delay="indefinite"/>
                      </p:stCondLst>
                      <p:childTnLst>
                        <p:par>
                          <p:cTn id="81" fill="hold">
                            <p:stCondLst>
                              <p:cond delay="0"/>
                            </p:stCondLst>
                            <p:childTnLst>
                              <p:par>
                                <p:cTn id="82" presetID="10" presetClass="entr" presetSubtype="0" fill="hold" grpId="0" nodeType="clickEffect">
                                  <p:stCondLst>
                                    <p:cond delay="0"/>
                                  </p:stCondLst>
                                  <p:childTnLst>
                                    <p:set>
                                      <p:cBhvr>
                                        <p:cTn id="83" dur="1" fill="hold">
                                          <p:stCondLst>
                                            <p:cond delay="0"/>
                                          </p:stCondLst>
                                        </p:cTn>
                                        <p:tgtEl>
                                          <p:spTgt spid="2051"/>
                                        </p:tgtEl>
                                        <p:attrNameLst>
                                          <p:attrName>style.visibility</p:attrName>
                                        </p:attrNameLst>
                                      </p:cBhvr>
                                      <p:to>
                                        <p:strVal val="visible"/>
                                      </p:to>
                                    </p:set>
                                    <p:animEffect transition="in" filter="fade">
                                      <p:cBhvr>
                                        <p:cTn id="84" dur="500"/>
                                        <p:tgtEl>
                                          <p:spTgt spid="2051"/>
                                        </p:tgtEl>
                                      </p:cBhvr>
                                    </p:animEffect>
                                  </p:childTnLst>
                                </p:cTn>
                              </p:par>
                              <p:par>
                                <p:cTn id="85" presetID="10" presetClass="entr" presetSubtype="0" fill="hold" nodeType="withEffect">
                                  <p:stCondLst>
                                    <p:cond delay="0"/>
                                  </p:stCondLst>
                                  <p:childTnLst>
                                    <p:set>
                                      <p:cBhvr>
                                        <p:cTn id="86" dur="1" fill="hold">
                                          <p:stCondLst>
                                            <p:cond delay="0"/>
                                          </p:stCondLst>
                                        </p:cTn>
                                        <p:tgtEl>
                                          <p:spTgt spid="52"/>
                                        </p:tgtEl>
                                        <p:attrNameLst>
                                          <p:attrName>style.visibility</p:attrName>
                                        </p:attrNameLst>
                                      </p:cBhvr>
                                      <p:to>
                                        <p:strVal val="visible"/>
                                      </p:to>
                                    </p:set>
                                    <p:animEffect transition="in" filter="fade">
                                      <p:cBhvr>
                                        <p:cTn id="87" dur="500"/>
                                        <p:tgtEl>
                                          <p:spTgt spid="52"/>
                                        </p:tgtEl>
                                      </p:cBhvr>
                                    </p:animEffect>
                                  </p:childTnLst>
                                </p:cTn>
                              </p:par>
                              <p:par>
                                <p:cTn id="88" presetID="10" presetClass="entr" presetSubtype="0" fill="hold" grpId="0" nodeType="withEffect">
                                  <p:stCondLst>
                                    <p:cond delay="0"/>
                                  </p:stCondLst>
                                  <p:childTnLst>
                                    <p:set>
                                      <p:cBhvr>
                                        <p:cTn id="89" dur="1" fill="hold">
                                          <p:stCondLst>
                                            <p:cond delay="0"/>
                                          </p:stCondLst>
                                        </p:cTn>
                                        <p:tgtEl>
                                          <p:spTgt spid="2054"/>
                                        </p:tgtEl>
                                        <p:attrNameLst>
                                          <p:attrName>style.visibility</p:attrName>
                                        </p:attrNameLst>
                                      </p:cBhvr>
                                      <p:to>
                                        <p:strVal val="visible"/>
                                      </p:to>
                                    </p:set>
                                    <p:animEffect transition="in" filter="fade">
                                      <p:cBhvr>
                                        <p:cTn id="90" dur="500"/>
                                        <p:tgtEl>
                                          <p:spTgt spid="2054"/>
                                        </p:tgtEl>
                                      </p:cBhvr>
                                    </p:animEffect>
                                  </p:childTnLst>
                                </p:cTn>
                              </p:par>
                            </p:childTnLst>
                          </p:cTn>
                        </p:par>
                      </p:childTnLst>
                    </p:cTn>
                  </p:par>
                  <p:par>
                    <p:cTn id="91" fill="hold">
                      <p:stCondLst>
                        <p:cond delay="indefinite"/>
                      </p:stCondLst>
                      <p:childTnLst>
                        <p:par>
                          <p:cTn id="92" fill="hold">
                            <p:stCondLst>
                              <p:cond delay="0"/>
                            </p:stCondLst>
                            <p:childTnLst>
                              <p:par>
                                <p:cTn id="93" presetID="10" presetClass="entr" presetSubtype="0" fill="hold" grpId="0" nodeType="clickEffect">
                                  <p:stCondLst>
                                    <p:cond delay="0"/>
                                  </p:stCondLst>
                                  <p:childTnLst>
                                    <p:set>
                                      <p:cBhvr>
                                        <p:cTn id="94" dur="1" fill="hold">
                                          <p:stCondLst>
                                            <p:cond delay="0"/>
                                          </p:stCondLst>
                                        </p:cTn>
                                        <p:tgtEl>
                                          <p:spTgt spid="2053"/>
                                        </p:tgtEl>
                                        <p:attrNameLst>
                                          <p:attrName>style.visibility</p:attrName>
                                        </p:attrNameLst>
                                      </p:cBhvr>
                                      <p:to>
                                        <p:strVal val="visible"/>
                                      </p:to>
                                    </p:set>
                                    <p:animEffect transition="in" filter="fade">
                                      <p:cBhvr>
                                        <p:cTn id="95" dur="500"/>
                                        <p:tgtEl>
                                          <p:spTgt spid="2053"/>
                                        </p:tgtEl>
                                      </p:cBhvr>
                                    </p:animEffect>
                                  </p:childTnLst>
                                </p:cTn>
                              </p:par>
                              <p:par>
                                <p:cTn id="96" presetID="10" presetClass="entr" presetSubtype="0" fill="hold" grpId="0" nodeType="withEffect">
                                  <p:stCondLst>
                                    <p:cond delay="0"/>
                                  </p:stCondLst>
                                  <p:childTnLst>
                                    <p:set>
                                      <p:cBhvr>
                                        <p:cTn id="97" dur="1" fill="hold">
                                          <p:stCondLst>
                                            <p:cond delay="0"/>
                                          </p:stCondLst>
                                        </p:cTn>
                                        <p:tgtEl>
                                          <p:spTgt spid="2055"/>
                                        </p:tgtEl>
                                        <p:attrNameLst>
                                          <p:attrName>style.visibility</p:attrName>
                                        </p:attrNameLst>
                                      </p:cBhvr>
                                      <p:to>
                                        <p:strVal val="visible"/>
                                      </p:to>
                                    </p:set>
                                    <p:animEffect transition="in" filter="fade">
                                      <p:cBhvr>
                                        <p:cTn id="98" dur="500"/>
                                        <p:tgtEl>
                                          <p:spTgt spid="2055"/>
                                        </p:tgtEl>
                                      </p:cBhvr>
                                    </p:animEffect>
                                  </p:childTnLst>
                                </p:cTn>
                              </p:par>
                              <p:par>
                                <p:cTn id="99" presetID="10" presetClass="entr" presetSubtype="0" fill="hold" nodeType="withEffect">
                                  <p:stCondLst>
                                    <p:cond delay="0"/>
                                  </p:stCondLst>
                                  <p:childTnLst>
                                    <p:set>
                                      <p:cBhvr>
                                        <p:cTn id="100" dur="1" fill="hold">
                                          <p:stCondLst>
                                            <p:cond delay="0"/>
                                          </p:stCondLst>
                                        </p:cTn>
                                        <p:tgtEl>
                                          <p:spTgt spid="29"/>
                                        </p:tgtEl>
                                        <p:attrNameLst>
                                          <p:attrName>style.visibility</p:attrName>
                                        </p:attrNameLst>
                                      </p:cBhvr>
                                      <p:to>
                                        <p:strVal val="visible"/>
                                      </p:to>
                                    </p:set>
                                    <p:animEffect transition="in" filter="fade">
                                      <p:cBhvr>
                                        <p:cTn id="101" dur="500"/>
                                        <p:tgtEl>
                                          <p:spTgt spid="29"/>
                                        </p:tgtEl>
                                      </p:cBhvr>
                                    </p:animEffect>
                                  </p:childTnLst>
                                </p:cTn>
                              </p:par>
                            </p:childTnLst>
                          </p:cTn>
                        </p:par>
                      </p:childTnLst>
                    </p:cTn>
                  </p:par>
                  <p:par>
                    <p:cTn id="102" fill="hold">
                      <p:stCondLst>
                        <p:cond delay="indefinite"/>
                      </p:stCondLst>
                      <p:childTnLst>
                        <p:par>
                          <p:cTn id="103" fill="hold">
                            <p:stCondLst>
                              <p:cond delay="0"/>
                            </p:stCondLst>
                            <p:childTnLst>
                              <p:par>
                                <p:cTn id="104" presetID="10" presetClass="entr" presetSubtype="0" fill="hold" grpId="0" nodeType="clickEffect">
                                  <p:stCondLst>
                                    <p:cond delay="0"/>
                                  </p:stCondLst>
                                  <p:childTnLst>
                                    <p:set>
                                      <p:cBhvr>
                                        <p:cTn id="105" dur="1" fill="hold">
                                          <p:stCondLst>
                                            <p:cond delay="0"/>
                                          </p:stCondLst>
                                        </p:cTn>
                                        <p:tgtEl>
                                          <p:spTgt spid="28"/>
                                        </p:tgtEl>
                                        <p:attrNameLst>
                                          <p:attrName>style.visibility</p:attrName>
                                        </p:attrNameLst>
                                      </p:cBhvr>
                                      <p:to>
                                        <p:strVal val="visible"/>
                                      </p:to>
                                    </p:set>
                                    <p:animEffect transition="in" filter="fade">
                                      <p:cBhvr>
                                        <p:cTn id="106"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2" grpId="0" animBg="1"/>
      <p:bldP spid="13" grpId="0"/>
      <p:bldP spid="17" grpId="0"/>
      <p:bldP spid="19" grpId="0" animBg="1"/>
      <p:bldP spid="20" grpId="0" animBg="1"/>
      <p:bldP spid="21" grpId="0" animBg="1"/>
      <p:bldP spid="22" grpId="0"/>
      <p:bldP spid="23" grpId="0"/>
      <p:bldP spid="24" grpId="0" animBg="1"/>
      <p:bldP spid="25" grpId="0"/>
      <p:bldP spid="26" grpId="0"/>
      <p:bldP spid="2051" grpId="0"/>
      <p:bldP spid="2053" grpId="0"/>
      <p:bldP spid="2054" grpId="0"/>
      <p:bldP spid="2055" grpId="0"/>
      <p:bldP spid="28"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A6D8302-4E05-DDAD-A534-DF5F98C23CA6}"/>
              </a:ext>
            </a:extLst>
          </p:cNvPr>
          <p:cNvSpPr>
            <a:spLocks noGrp="1"/>
          </p:cNvSpPr>
          <p:nvPr>
            <p:ph type="sldNum" sz="quarter" idx="12"/>
          </p:nvPr>
        </p:nvSpPr>
        <p:spPr>
          <a:xfrm>
            <a:off x="9330355" y="6392931"/>
            <a:ext cx="2743200" cy="365125"/>
          </a:xfrm>
        </p:spPr>
        <p:txBody>
          <a:bodyPr/>
          <a:lstStyle/>
          <a:p>
            <a:fld id="{CA5C1F0B-256B-3243-BFD0-E9259D5AEDE3}" type="slidenum">
              <a:rPr lang="en-US" smtClean="0"/>
              <a:t>21</a:t>
            </a:fld>
            <a:endParaRPr lang="en-US" dirty="0"/>
          </a:p>
        </p:txBody>
      </p:sp>
      <p:sp>
        <p:nvSpPr>
          <p:cNvPr id="9" name="Title 1">
            <a:extLst>
              <a:ext uri="{FF2B5EF4-FFF2-40B4-BE49-F238E27FC236}">
                <a16:creationId xmlns:a16="http://schemas.microsoft.com/office/drawing/2014/main" id="{60A9AE2B-4BF7-4282-1DCB-9654FFB55154}"/>
              </a:ext>
            </a:extLst>
          </p:cNvPr>
          <p:cNvSpPr txBox="1">
            <a:spLocks/>
          </p:cNvSpPr>
          <p:nvPr/>
        </p:nvSpPr>
        <p:spPr>
          <a:xfrm>
            <a:off x="437366" y="27322"/>
            <a:ext cx="11420815"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Poppins" pitchFamily="2" charset="77"/>
                <a:ea typeface="+mj-ea"/>
                <a:cs typeface="Poppins" pitchFamily="2" charset="77"/>
              </a:defRPr>
            </a:lvl1pPr>
          </a:lstStyle>
          <a:p>
            <a:r>
              <a:rPr lang="en-US" sz="2800" dirty="0"/>
              <a:t>We study our </a:t>
            </a:r>
            <a:r>
              <a:rPr lang="en-US" sz="2800" b="1" dirty="0" err="1">
                <a:solidFill>
                  <a:schemeClr val="accent6"/>
                </a:solidFill>
              </a:rPr>
              <a:t>GreenSKU</a:t>
            </a:r>
            <a:r>
              <a:rPr lang="en-US" sz="2800" dirty="0" err="1"/>
              <a:t>’s</a:t>
            </a:r>
            <a:r>
              <a:rPr lang="en-US" sz="2800" dirty="0"/>
              <a:t> potential across Azure’s applications</a:t>
            </a:r>
          </a:p>
        </p:txBody>
      </p:sp>
      <p:grpSp>
        <p:nvGrpSpPr>
          <p:cNvPr id="28" name="Group 27">
            <a:extLst>
              <a:ext uri="{FF2B5EF4-FFF2-40B4-BE49-F238E27FC236}">
                <a16:creationId xmlns:a16="http://schemas.microsoft.com/office/drawing/2014/main" id="{0276450D-74FC-1379-2C90-D4894533F26B}"/>
              </a:ext>
            </a:extLst>
          </p:cNvPr>
          <p:cNvGrpSpPr/>
          <p:nvPr/>
        </p:nvGrpSpPr>
        <p:grpSpPr>
          <a:xfrm>
            <a:off x="8474807" y="1548566"/>
            <a:ext cx="1334915" cy="1673469"/>
            <a:chOff x="3365311" y="3117954"/>
            <a:chExt cx="1371600" cy="1719458"/>
          </a:xfrm>
        </p:grpSpPr>
        <p:pic>
          <p:nvPicPr>
            <p:cNvPr id="1026" name="Picture 2" descr="Reverse Proxy Icons - Free SVG &amp; PNG Reverse Proxy Images - Noun Project">
              <a:extLst>
                <a:ext uri="{FF2B5EF4-FFF2-40B4-BE49-F238E27FC236}">
                  <a16:creationId xmlns:a16="http://schemas.microsoft.com/office/drawing/2014/main" id="{32FE2344-69DF-09A3-FEDE-FFFACDF2FED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65311" y="3117954"/>
              <a:ext cx="1371600" cy="13716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E4979351-EFE3-F6A1-8727-587380B06848}"/>
                </a:ext>
              </a:extLst>
            </p:cNvPr>
            <p:cNvSpPr txBox="1"/>
            <p:nvPr/>
          </p:nvSpPr>
          <p:spPr>
            <a:xfrm>
              <a:off x="3365311" y="4489554"/>
              <a:ext cx="1371600" cy="347858"/>
            </a:xfrm>
            <a:prstGeom prst="rect">
              <a:avLst/>
            </a:prstGeom>
          </p:spPr>
          <p:txBody>
            <a:bodyPr vert="horz" wrap="square" lIns="91440" tIns="45720" rIns="91440" bIns="45720" rtlCol="0">
              <a:spAutoFit/>
            </a:bodyPr>
            <a:lstStyle/>
            <a:p>
              <a:pPr marL="0" indent="0" algn="ctr">
                <a:buFont typeface="Arial" panose="020B0604020202020204" pitchFamily="34" charset="0"/>
                <a:buNone/>
              </a:pPr>
              <a:r>
                <a:rPr lang="en-US" sz="1600" dirty="0">
                  <a:latin typeface="Poppins" pitchFamily="2" charset="77"/>
                  <a:cs typeface="Poppins" pitchFamily="2" charset="77"/>
                </a:rPr>
                <a:t>Web Proxy</a:t>
              </a:r>
            </a:p>
          </p:txBody>
        </p:sp>
      </p:grpSp>
      <p:grpSp>
        <p:nvGrpSpPr>
          <p:cNvPr id="30" name="Group 29">
            <a:extLst>
              <a:ext uri="{FF2B5EF4-FFF2-40B4-BE49-F238E27FC236}">
                <a16:creationId xmlns:a16="http://schemas.microsoft.com/office/drawing/2014/main" id="{9475B462-702C-1314-F913-69E5DB1C7526}"/>
              </a:ext>
            </a:extLst>
          </p:cNvPr>
          <p:cNvGrpSpPr/>
          <p:nvPr/>
        </p:nvGrpSpPr>
        <p:grpSpPr>
          <a:xfrm>
            <a:off x="9986838" y="1480158"/>
            <a:ext cx="2160099" cy="1975234"/>
            <a:chOff x="5248084" y="952271"/>
            <a:chExt cx="2219463" cy="2029517"/>
          </a:xfrm>
        </p:grpSpPr>
        <p:pic>
          <p:nvPicPr>
            <p:cNvPr id="7" name="Picture 6" descr="A black background with a black square&#10;&#10;Description automatically generated with medium confidence">
              <a:extLst>
                <a:ext uri="{FF2B5EF4-FFF2-40B4-BE49-F238E27FC236}">
                  <a16:creationId xmlns:a16="http://schemas.microsoft.com/office/drawing/2014/main" id="{9B8D938A-CFEB-BCC0-97B8-45BA6FC806A0}"/>
                </a:ext>
              </a:extLst>
            </p:cNvPr>
            <p:cNvPicPr>
              <a:picLocks noChangeAspect="1"/>
            </p:cNvPicPr>
            <p:nvPr/>
          </p:nvPicPr>
          <p:blipFill rotWithShape="1">
            <a:blip r:embed="rId5"/>
            <a:srcRect b="14872"/>
            <a:stretch/>
          </p:blipFill>
          <p:spPr>
            <a:xfrm>
              <a:off x="5492596" y="952271"/>
              <a:ext cx="1678260" cy="1428672"/>
            </a:xfrm>
            <a:prstGeom prst="rect">
              <a:avLst/>
            </a:prstGeom>
          </p:spPr>
        </p:pic>
        <p:sp>
          <p:nvSpPr>
            <p:cNvPr id="15" name="TextBox 14">
              <a:extLst>
                <a:ext uri="{FF2B5EF4-FFF2-40B4-BE49-F238E27FC236}">
                  <a16:creationId xmlns:a16="http://schemas.microsoft.com/office/drawing/2014/main" id="{2CF81AB8-72D3-40DB-C2DB-B79265C2E91D}"/>
                </a:ext>
              </a:extLst>
            </p:cNvPr>
            <p:cNvSpPr txBox="1"/>
            <p:nvPr/>
          </p:nvSpPr>
          <p:spPr>
            <a:xfrm>
              <a:off x="5248084" y="2380942"/>
              <a:ext cx="2219463" cy="600846"/>
            </a:xfrm>
            <a:prstGeom prst="rect">
              <a:avLst/>
            </a:prstGeom>
          </p:spPr>
          <p:txBody>
            <a:bodyPr vert="horz" wrap="square" lIns="91440" tIns="45720" rIns="91440" bIns="45720" rtlCol="0">
              <a:spAutoFit/>
            </a:bodyPr>
            <a:lstStyle/>
            <a:p>
              <a:pPr marL="0" indent="0" algn="ctr">
                <a:buFont typeface="Arial" panose="020B0604020202020204" pitchFamily="34" charset="0"/>
                <a:buNone/>
              </a:pPr>
              <a:r>
                <a:rPr lang="en-US" sz="1600" dirty="0">
                  <a:latin typeface="Poppins" pitchFamily="2" charset="77"/>
                  <a:cs typeface="Poppins" pitchFamily="2" charset="77"/>
                </a:rPr>
                <a:t>Machine Learning Inference</a:t>
              </a:r>
            </a:p>
          </p:txBody>
        </p:sp>
      </p:grpSp>
      <p:grpSp>
        <p:nvGrpSpPr>
          <p:cNvPr id="27" name="Group 26">
            <a:extLst>
              <a:ext uri="{FF2B5EF4-FFF2-40B4-BE49-F238E27FC236}">
                <a16:creationId xmlns:a16="http://schemas.microsoft.com/office/drawing/2014/main" id="{4B85F8D3-F39E-A87D-A0BD-4210A58B488D}"/>
              </a:ext>
            </a:extLst>
          </p:cNvPr>
          <p:cNvGrpSpPr/>
          <p:nvPr/>
        </p:nvGrpSpPr>
        <p:grpSpPr>
          <a:xfrm>
            <a:off x="8392991" y="4057919"/>
            <a:ext cx="1633372" cy="1674925"/>
            <a:chOff x="5789288" y="4422371"/>
            <a:chExt cx="1678260" cy="1720956"/>
          </a:xfrm>
        </p:grpSpPr>
        <p:pic>
          <p:nvPicPr>
            <p:cNvPr id="14" name="Picture 13" descr="A black background with a black square&#10;&#10;Description automatically generated with medium confidence">
              <a:extLst>
                <a:ext uri="{FF2B5EF4-FFF2-40B4-BE49-F238E27FC236}">
                  <a16:creationId xmlns:a16="http://schemas.microsoft.com/office/drawing/2014/main" id="{DAF44D3A-889D-726C-B371-C794E0C266C8}"/>
                </a:ext>
              </a:extLst>
            </p:cNvPr>
            <p:cNvPicPr>
              <a:picLocks noChangeAspect="1"/>
            </p:cNvPicPr>
            <p:nvPr/>
          </p:nvPicPr>
          <p:blipFill rotWithShape="1">
            <a:blip r:embed="rId6"/>
            <a:srcRect b="18273"/>
            <a:stretch/>
          </p:blipFill>
          <p:spPr>
            <a:xfrm>
              <a:off x="5789288" y="4422371"/>
              <a:ext cx="1678260" cy="1371600"/>
            </a:xfrm>
            <a:prstGeom prst="rect">
              <a:avLst/>
            </a:prstGeom>
          </p:spPr>
        </p:pic>
        <p:sp>
          <p:nvSpPr>
            <p:cNvPr id="16" name="TextBox 15">
              <a:extLst>
                <a:ext uri="{FF2B5EF4-FFF2-40B4-BE49-F238E27FC236}">
                  <a16:creationId xmlns:a16="http://schemas.microsoft.com/office/drawing/2014/main" id="{1223E9FA-F0F8-F393-B7E9-A4771C838A43}"/>
                </a:ext>
              </a:extLst>
            </p:cNvPr>
            <p:cNvSpPr txBox="1"/>
            <p:nvPr/>
          </p:nvSpPr>
          <p:spPr>
            <a:xfrm>
              <a:off x="6069436" y="5795469"/>
              <a:ext cx="1117964" cy="347858"/>
            </a:xfrm>
            <a:prstGeom prst="rect">
              <a:avLst/>
            </a:prstGeom>
          </p:spPr>
          <p:txBody>
            <a:bodyPr vert="horz" wrap="square" lIns="91440" tIns="45720" rIns="91440" bIns="45720" rtlCol="0">
              <a:spAutoFit/>
            </a:bodyPr>
            <a:lstStyle/>
            <a:p>
              <a:pPr marL="0" indent="0" algn="ctr">
                <a:buFont typeface="Arial" panose="020B0604020202020204" pitchFamily="34" charset="0"/>
                <a:buNone/>
              </a:pPr>
              <a:r>
                <a:rPr lang="en-US" sz="1600" dirty="0">
                  <a:latin typeface="Poppins" pitchFamily="2" charset="77"/>
                  <a:cs typeface="Poppins" pitchFamily="2" charset="77"/>
                </a:rPr>
                <a:t>DevOps</a:t>
              </a:r>
            </a:p>
          </p:txBody>
        </p:sp>
      </p:grpSp>
      <p:grpSp>
        <p:nvGrpSpPr>
          <p:cNvPr id="31" name="Group 30">
            <a:extLst>
              <a:ext uri="{FF2B5EF4-FFF2-40B4-BE49-F238E27FC236}">
                <a16:creationId xmlns:a16="http://schemas.microsoft.com/office/drawing/2014/main" id="{3BD8C679-E291-3387-BF0E-8CF675B3B673}"/>
              </a:ext>
            </a:extLst>
          </p:cNvPr>
          <p:cNvGrpSpPr/>
          <p:nvPr/>
        </p:nvGrpSpPr>
        <p:grpSpPr>
          <a:xfrm>
            <a:off x="6645544" y="4084932"/>
            <a:ext cx="1588979" cy="1648015"/>
            <a:chOff x="858129" y="3953932"/>
            <a:chExt cx="1632647" cy="1693305"/>
          </a:xfrm>
        </p:grpSpPr>
        <p:pic>
          <p:nvPicPr>
            <p:cNvPr id="11" name="Picture 10" descr="A black background with a black square&#10;&#10;Description automatically generated with medium confidence">
              <a:extLst>
                <a:ext uri="{FF2B5EF4-FFF2-40B4-BE49-F238E27FC236}">
                  <a16:creationId xmlns:a16="http://schemas.microsoft.com/office/drawing/2014/main" id="{30974180-F9FE-5066-D9D9-D674AE2B409F}"/>
                </a:ext>
              </a:extLst>
            </p:cNvPr>
            <p:cNvPicPr>
              <a:picLocks noChangeAspect="1"/>
            </p:cNvPicPr>
            <p:nvPr/>
          </p:nvPicPr>
          <p:blipFill rotWithShape="1">
            <a:blip r:embed="rId7"/>
            <a:srcRect b="15989"/>
            <a:stretch/>
          </p:blipFill>
          <p:spPr>
            <a:xfrm>
              <a:off x="858129" y="3953932"/>
              <a:ext cx="1632647" cy="1371600"/>
            </a:xfrm>
            <a:prstGeom prst="rect">
              <a:avLst/>
            </a:prstGeom>
          </p:spPr>
        </p:pic>
        <p:sp>
          <p:nvSpPr>
            <p:cNvPr id="17" name="TextBox 16">
              <a:extLst>
                <a:ext uri="{FF2B5EF4-FFF2-40B4-BE49-F238E27FC236}">
                  <a16:creationId xmlns:a16="http://schemas.microsoft.com/office/drawing/2014/main" id="{D27CBAFF-AE15-DD7F-F1C2-CFA5DB74F2D1}"/>
                </a:ext>
              </a:extLst>
            </p:cNvPr>
            <p:cNvSpPr txBox="1"/>
            <p:nvPr/>
          </p:nvSpPr>
          <p:spPr>
            <a:xfrm>
              <a:off x="1099117" y="5299379"/>
              <a:ext cx="1150671" cy="347858"/>
            </a:xfrm>
            <a:prstGeom prst="rect">
              <a:avLst/>
            </a:prstGeom>
          </p:spPr>
          <p:txBody>
            <a:bodyPr vert="horz" wrap="square" lIns="91440" tIns="45720" rIns="91440" bIns="45720" rtlCol="0">
              <a:spAutoFit/>
            </a:bodyPr>
            <a:lstStyle/>
            <a:p>
              <a:pPr marL="0" indent="0" algn="ctr">
                <a:buFont typeface="Arial" panose="020B0604020202020204" pitchFamily="34" charset="0"/>
                <a:buNone/>
              </a:pPr>
              <a:r>
                <a:rPr lang="en-US" sz="1600" dirty="0">
                  <a:latin typeface="Poppins" pitchFamily="2" charset="77"/>
                  <a:cs typeface="Poppins" pitchFamily="2" charset="77"/>
                </a:rPr>
                <a:t>Big Data</a:t>
              </a:r>
            </a:p>
          </p:txBody>
        </p:sp>
      </p:grpSp>
      <p:grpSp>
        <p:nvGrpSpPr>
          <p:cNvPr id="32" name="Group 31">
            <a:extLst>
              <a:ext uri="{FF2B5EF4-FFF2-40B4-BE49-F238E27FC236}">
                <a16:creationId xmlns:a16="http://schemas.microsoft.com/office/drawing/2014/main" id="{4E7B59D7-9C04-5404-5F6F-A3EBE88D4442}"/>
              </a:ext>
            </a:extLst>
          </p:cNvPr>
          <p:cNvGrpSpPr/>
          <p:nvPr/>
        </p:nvGrpSpPr>
        <p:grpSpPr>
          <a:xfrm>
            <a:off x="6662980" y="1545481"/>
            <a:ext cx="1525371" cy="1661564"/>
            <a:chOff x="1313424" y="1279003"/>
            <a:chExt cx="1567290" cy="1707227"/>
          </a:xfrm>
        </p:grpSpPr>
        <p:pic>
          <p:nvPicPr>
            <p:cNvPr id="20" name="Picture 19" descr="A black background with a black square&#10;&#10;Description automatically generated with medium confidence">
              <a:extLst>
                <a:ext uri="{FF2B5EF4-FFF2-40B4-BE49-F238E27FC236}">
                  <a16:creationId xmlns:a16="http://schemas.microsoft.com/office/drawing/2014/main" id="{FE4CEF07-E7BC-4C35-F098-8D20457CEB72}"/>
                </a:ext>
              </a:extLst>
            </p:cNvPr>
            <p:cNvPicPr>
              <a:picLocks noChangeAspect="1"/>
            </p:cNvPicPr>
            <p:nvPr/>
          </p:nvPicPr>
          <p:blipFill rotWithShape="1">
            <a:blip r:embed="rId8"/>
            <a:srcRect b="12486"/>
            <a:stretch/>
          </p:blipFill>
          <p:spPr>
            <a:xfrm>
              <a:off x="1313424" y="1279003"/>
              <a:ext cx="1567290" cy="1371600"/>
            </a:xfrm>
            <a:prstGeom prst="rect">
              <a:avLst/>
            </a:prstGeom>
          </p:spPr>
        </p:pic>
        <p:sp>
          <p:nvSpPr>
            <p:cNvPr id="21" name="TextBox 20">
              <a:extLst>
                <a:ext uri="{FF2B5EF4-FFF2-40B4-BE49-F238E27FC236}">
                  <a16:creationId xmlns:a16="http://schemas.microsoft.com/office/drawing/2014/main" id="{3F51E580-2B2E-26F0-AC90-E07F4943F17D}"/>
                </a:ext>
              </a:extLst>
            </p:cNvPr>
            <p:cNvSpPr txBox="1"/>
            <p:nvPr/>
          </p:nvSpPr>
          <p:spPr>
            <a:xfrm>
              <a:off x="1479411" y="2638372"/>
              <a:ext cx="1235316" cy="347858"/>
            </a:xfrm>
            <a:prstGeom prst="rect">
              <a:avLst/>
            </a:prstGeom>
          </p:spPr>
          <p:txBody>
            <a:bodyPr vert="horz" wrap="square" lIns="91440" tIns="45720" rIns="91440" bIns="45720" rtlCol="0">
              <a:spAutoFit/>
            </a:bodyPr>
            <a:lstStyle/>
            <a:p>
              <a:pPr marL="0" indent="0" algn="ctr">
                <a:buFont typeface="Arial" panose="020B0604020202020204" pitchFamily="34" charset="0"/>
                <a:buNone/>
              </a:pPr>
              <a:r>
                <a:rPr lang="en-US" sz="1600" dirty="0">
                  <a:latin typeface="Poppins" pitchFamily="2" charset="77"/>
                  <a:cs typeface="Poppins" pitchFamily="2" charset="77"/>
                </a:rPr>
                <a:t>Web App</a:t>
              </a:r>
            </a:p>
          </p:txBody>
        </p:sp>
      </p:grpSp>
      <p:grpSp>
        <p:nvGrpSpPr>
          <p:cNvPr id="25" name="Group 24">
            <a:extLst>
              <a:ext uri="{FF2B5EF4-FFF2-40B4-BE49-F238E27FC236}">
                <a16:creationId xmlns:a16="http://schemas.microsoft.com/office/drawing/2014/main" id="{E8FAB780-079F-2494-E946-895BC9B5F487}"/>
              </a:ext>
            </a:extLst>
          </p:cNvPr>
          <p:cNvGrpSpPr/>
          <p:nvPr/>
        </p:nvGrpSpPr>
        <p:grpSpPr>
          <a:xfrm>
            <a:off x="10018175" y="4068817"/>
            <a:ext cx="2045776" cy="1952258"/>
            <a:chOff x="8949499" y="4604567"/>
            <a:chExt cx="2101996" cy="2005909"/>
          </a:xfrm>
        </p:grpSpPr>
        <p:pic>
          <p:nvPicPr>
            <p:cNvPr id="23" name="Picture 22" descr="A black background with a black square&#10;&#10;Description automatically generated with medium confidence">
              <a:extLst>
                <a:ext uri="{FF2B5EF4-FFF2-40B4-BE49-F238E27FC236}">
                  <a16:creationId xmlns:a16="http://schemas.microsoft.com/office/drawing/2014/main" id="{41319486-FEAC-56D3-0295-91322F293F1A}"/>
                </a:ext>
              </a:extLst>
            </p:cNvPr>
            <p:cNvPicPr>
              <a:picLocks noChangeAspect="1"/>
            </p:cNvPicPr>
            <p:nvPr/>
          </p:nvPicPr>
          <p:blipFill rotWithShape="1">
            <a:blip r:embed="rId9"/>
            <a:srcRect b="14883"/>
            <a:stretch/>
          </p:blipFill>
          <p:spPr>
            <a:xfrm>
              <a:off x="9194784" y="4604567"/>
              <a:ext cx="1611427" cy="1371600"/>
            </a:xfrm>
            <a:prstGeom prst="rect">
              <a:avLst/>
            </a:prstGeom>
          </p:spPr>
        </p:pic>
        <p:sp>
          <p:nvSpPr>
            <p:cNvPr id="24" name="TextBox 23">
              <a:extLst>
                <a:ext uri="{FF2B5EF4-FFF2-40B4-BE49-F238E27FC236}">
                  <a16:creationId xmlns:a16="http://schemas.microsoft.com/office/drawing/2014/main" id="{A02C4C69-64C9-BA71-B70E-F6BB2122E91B}"/>
                </a:ext>
              </a:extLst>
            </p:cNvPr>
            <p:cNvSpPr txBox="1"/>
            <p:nvPr/>
          </p:nvSpPr>
          <p:spPr>
            <a:xfrm>
              <a:off x="8949499" y="6009631"/>
              <a:ext cx="2101996" cy="600845"/>
            </a:xfrm>
            <a:prstGeom prst="rect">
              <a:avLst/>
            </a:prstGeom>
          </p:spPr>
          <p:txBody>
            <a:bodyPr vert="horz" wrap="square" lIns="91440" tIns="45720" rIns="91440" bIns="45720" rtlCol="0">
              <a:spAutoFit/>
            </a:bodyPr>
            <a:lstStyle/>
            <a:p>
              <a:pPr marL="0" indent="0" algn="ctr">
                <a:buFont typeface="Arial" panose="020B0604020202020204" pitchFamily="34" charset="0"/>
                <a:buNone/>
              </a:pPr>
              <a:r>
                <a:rPr lang="en-US" sz="1600" dirty="0">
                  <a:latin typeface="Poppins" pitchFamily="2" charset="77"/>
                  <a:cs typeface="Poppins" pitchFamily="2" charset="77"/>
                </a:rPr>
                <a:t>Real-Time Communication</a:t>
              </a:r>
            </a:p>
          </p:txBody>
        </p:sp>
      </p:grpSp>
      <p:sp>
        <p:nvSpPr>
          <p:cNvPr id="2" name="Rounded Rectangle 1">
            <a:extLst>
              <a:ext uri="{FF2B5EF4-FFF2-40B4-BE49-F238E27FC236}">
                <a16:creationId xmlns:a16="http://schemas.microsoft.com/office/drawing/2014/main" id="{3C8EE6D2-18F7-D3F7-8B4E-2D2041D36CC6}"/>
              </a:ext>
            </a:extLst>
          </p:cNvPr>
          <p:cNvSpPr/>
          <p:nvPr/>
        </p:nvSpPr>
        <p:spPr>
          <a:xfrm>
            <a:off x="45063" y="970798"/>
            <a:ext cx="6001329" cy="5120908"/>
          </a:xfrm>
          <a:prstGeom prst="roundRect">
            <a:avLst>
              <a:gd name="adj" fmla="val 0"/>
            </a:avLst>
          </a:prstGeom>
          <a:pattFill prst="pct40">
            <a:fgClr>
              <a:schemeClr val="tx2">
                <a:lumMod val="40000"/>
                <a:lumOff val="60000"/>
              </a:schemeClr>
            </a:fgClr>
            <a:bgClr>
              <a:schemeClr val="bg1"/>
            </a:bgClr>
          </a:pattFill>
          <a:ln w="28575">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4400" b="1" dirty="0">
              <a:ln w="22225">
                <a:solidFill>
                  <a:schemeClr val="accent6">
                    <a:lumMod val="50000"/>
                  </a:schemeClr>
                </a:solidFill>
                <a:prstDash val="solid"/>
              </a:ln>
              <a:solidFill>
                <a:schemeClr val="accent6"/>
              </a:solidFill>
            </a:endParaRPr>
          </a:p>
        </p:txBody>
      </p:sp>
      <p:sp>
        <p:nvSpPr>
          <p:cNvPr id="5" name="Oval 4">
            <a:extLst>
              <a:ext uri="{FF2B5EF4-FFF2-40B4-BE49-F238E27FC236}">
                <a16:creationId xmlns:a16="http://schemas.microsoft.com/office/drawing/2014/main" id="{7BAA1C11-B3FD-E175-EF10-A36F84FFDF45}"/>
              </a:ext>
            </a:extLst>
          </p:cNvPr>
          <p:cNvSpPr/>
          <p:nvPr/>
        </p:nvSpPr>
        <p:spPr>
          <a:xfrm>
            <a:off x="5671411" y="3756022"/>
            <a:ext cx="64514" cy="67389"/>
          </a:xfrm>
          <a:prstGeom prst="ellipse">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FB9E05A6-E9D3-D860-CBD1-B3D67DDF742F}"/>
              </a:ext>
            </a:extLst>
          </p:cNvPr>
          <p:cNvSpPr/>
          <p:nvPr/>
        </p:nvSpPr>
        <p:spPr>
          <a:xfrm>
            <a:off x="5906576" y="2113567"/>
            <a:ext cx="64514" cy="67389"/>
          </a:xfrm>
          <a:prstGeom prst="ellipse">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56250E44-7C40-138F-8675-A4410822FB31}"/>
              </a:ext>
            </a:extLst>
          </p:cNvPr>
          <p:cNvSpPr/>
          <p:nvPr/>
        </p:nvSpPr>
        <p:spPr>
          <a:xfrm>
            <a:off x="5670781" y="3072194"/>
            <a:ext cx="64514" cy="67389"/>
          </a:xfrm>
          <a:prstGeom prst="ellipse">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1EF81531-26AC-A5CA-8920-54A32558C7AE}"/>
              </a:ext>
            </a:extLst>
          </p:cNvPr>
          <p:cNvSpPr/>
          <p:nvPr/>
        </p:nvSpPr>
        <p:spPr>
          <a:xfrm>
            <a:off x="2057019" y="6221239"/>
            <a:ext cx="2465564" cy="562924"/>
          </a:xfrm>
          <a:prstGeom prst="rect">
            <a:avLst/>
          </a:prstGeom>
          <a:ln w="38100">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accent6">
                    <a:lumMod val="60000"/>
                    <a:lumOff val="40000"/>
                  </a:schemeClr>
                </a:solidFill>
                <a:latin typeface="Poppins" panose="00000500000000000000" pitchFamily="2" charset="0"/>
                <a:cs typeface="Poppins" panose="00000500000000000000" pitchFamily="2" charset="0"/>
              </a:rPr>
              <a:t>GreenSKU</a:t>
            </a:r>
            <a:r>
              <a:rPr lang="en-US" sz="2000" dirty="0">
                <a:latin typeface="Poppins" panose="00000500000000000000" pitchFamily="2" charset="0"/>
                <a:cs typeface="Poppins" panose="00000500000000000000" pitchFamily="2" charset="0"/>
              </a:rPr>
              <a:t> design</a:t>
            </a:r>
          </a:p>
        </p:txBody>
      </p:sp>
      <p:sp>
        <p:nvSpPr>
          <p:cNvPr id="12" name="Rounded Rectangle 11">
            <a:extLst>
              <a:ext uri="{FF2B5EF4-FFF2-40B4-BE49-F238E27FC236}">
                <a16:creationId xmlns:a16="http://schemas.microsoft.com/office/drawing/2014/main" id="{1D33406B-D2DB-EB32-6908-24FD17E9AE90}"/>
              </a:ext>
            </a:extLst>
          </p:cNvPr>
          <p:cNvSpPr/>
          <p:nvPr/>
        </p:nvSpPr>
        <p:spPr>
          <a:xfrm>
            <a:off x="1114669" y="4416977"/>
            <a:ext cx="4350265" cy="1351370"/>
          </a:xfrm>
          <a:prstGeom prst="roundRect">
            <a:avLst/>
          </a:prstGeom>
          <a:solidFill>
            <a:schemeClr val="bg1">
              <a:lumMod val="85000"/>
            </a:schemeClr>
          </a:solidFill>
          <a:ln w="28575">
            <a:solidFill>
              <a:schemeClr val="bg1">
                <a:lumMod val="50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Rounded Corners 5">
            <a:extLst>
              <a:ext uri="{FF2B5EF4-FFF2-40B4-BE49-F238E27FC236}">
                <a16:creationId xmlns:a16="http://schemas.microsoft.com/office/drawing/2014/main" id="{D3049639-E2C8-C108-79CA-86E1EA1FFB2D}"/>
              </a:ext>
            </a:extLst>
          </p:cNvPr>
          <p:cNvSpPr/>
          <p:nvPr/>
        </p:nvSpPr>
        <p:spPr>
          <a:xfrm>
            <a:off x="1230592" y="4587940"/>
            <a:ext cx="1986471" cy="1009445"/>
          </a:xfrm>
          <a:prstGeom prst="roundRect">
            <a:avLst/>
          </a:prstGeom>
          <a:solidFill>
            <a:schemeClr val="accent1">
              <a:lumMod val="60000"/>
              <a:lumOff val="40000"/>
            </a:schemeClr>
          </a:solidFill>
          <a:ln w="38100">
            <a:solidFill>
              <a:schemeClr val="accent1">
                <a:lumMod val="50000"/>
              </a:schemeClr>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sz="1900" dirty="0">
                <a:solidFill>
                  <a:schemeClr val="tx1"/>
                </a:solidFill>
                <a:latin typeface="Poppins" panose="00000500000000000000" pitchFamily="2" charset="0"/>
                <a:cs typeface="Poppins" panose="00000500000000000000" pitchFamily="2" charset="0"/>
              </a:rPr>
              <a:t>Performance</a:t>
            </a:r>
          </a:p>
        </p:txBody>
      </p:sp>
      <p:pic>
        <p:nvPicPr>
          <p:cNvPr id="18" name="Graphic 17" descr="Gauge with solid fill">
            <a:extLst>
              <a:ext uri="{FF2B5EF4-FFF2-40B4-BE49-F238E27FC236}">
                <a16:creationId xmlns:a16="http://schemas.microsoft.com/office/drawing/2014/main" id="{686BF953-43D8-9D39-7794-806DA81A0B09}"/>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856211" y="4838710"/>
            <a:ext cx="735233" cy="735233"/>
          </a:xfrm>
          <a:prstGeom prst="rect">
            <a:avLst/>
          </a:prstGeom>
        </p:spPr>
      </p:pic>
      <p:sp>
        <p:nvSpPr>
          <p:cNvPr id="19" name="Rectangle: Rounded Corners 22">
            <a:extLst>
              <a:ext uri="{FF2B5EF4-FFF2-40B4-BE49-F238E27FC236}">
                <a16:creationId xmlns:a16="http://schemas.microsoft.com/office/drawing/2014/main" id="{B97F571F-D07E-ED4D-8C16-CB76820BBEF2}"/>
              </a:ext>
            </a:extLst>
          </p:cNvPr>
          <p:cNvSpPr/>
          <p:nvPr/>
        </p:nvSpPr>
        <p:spPr>
          <a:xfrm>
            <a:off x="3362540" y="4583878"/>
            <a:ext cx="1984845" cy="1017568"/>
          </a:xfrm>
          <a:prstGeom prst="roundRect">
            <a:avLst/>
          </a:prstGeom>
          <a:noFill/>
          <a:ln w="38100">
            <a:solidFill>
              <a:schemeClr val="bg1">
                <a:lumMod val="50000"/>
              </a:schemeClr>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sz="1900" dirty="0">
                <a:solidFill>
                  <a:schemeClr val="tx1">
                    <a:lumMod val="50000"/>
                    <a:lumOff val="50000"/>
                  </a:schemeClr>
                </a:solidFill>
                <a:latin typeface="Poppins" panose="00000500000000000000" pitchFamily="2" charset="0"/>
                <a:cs typeface="Poppins" panose="00000500000000000000" pitchFamily="2" charset="0"/>
              </a:rPr>
              <a:t>Maintenance</a:t>
            </a:r>
          </a:p>
        </p:txBody>
      </p:sp>
      <p:pic>
        <p:nvPicPr>
          <p:cNvPr id="22" name="Graphic 21" descr="Warning with solid fill">
            <a:extLst>
              <a:ext uri="{FF2B5EF4-FFF2-40B4-BE49-F238E27FC236}">
                <a16:creationId xmlns:a16="http://schemas.microsoft.com/office/drawing/2014/main" id="{6BCE4AA8-D3E6-9D6D-904F-4E911FB94060}"/>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4104102" y="4961191"/>
            <a:ext cx="501720" cy="501720"/>
          </a:xfrm>
          <a:prstGeom prst="rect">
            <a:avLst/>
          </a:prstGeom>
        </p:spPr>
      </p:pic>
      <p:sp>
        <p:nvSpPr>
          <p:cNvPr id="26" name="Rounded Rectangle 25">
            <a:extLst>
              <a:ext uri="{FF2B5EF4-FFF2-40B4-BE49-F238E27FC236}">
                <a16:creationId xmlns:a16="http://schemas.microsoft.com/office/drawing/2014/main" id="{3387FBA6-DA86-ACAC-77C2-7B8869D132E3}"/>
              </a:ext>
            </a:extLst>
          </p:cNvPr>
          <p:cNvSpPr/>
          <p:nvPr/>
        </p:nvSpPr>
        <p:spPr>
          <a:xfrm>
            <a:off x="629897" y="1057889"/>
            <a:ext cx="5328082" cy="1351370"/>
          </a:xfrm>
          <a:prstGeom prst="roundRect">
            <a:avLst/>
          </a:prstGeom>
          <a:solidFill>
            <a:schemeClr val="bg1">
              <a:lumMod val="85000"/>
            </a:schemeClr>
          </a:solidFill>
          <a:ln w="28575">
            <a:solidFill>
              <a:schemeClr val="bg1">
                <a:lumMod val="50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Rounded Rectangle 28">
            <a:extLst>
              <a:ext uri="{FF2B5EF4-FFF2-40B4-BE49-F238E27FC236}">
                <a16:creationId xmlns:a16="http://schemas.microsoft.com/office/drawing/2014/main" id="{15D9DE8E-5B63-A388-A448-3439850E1807}"/>
              </a:ext>
            </a:extLst>
          </p:cNvPr>
          <p:cNvSpPr/>
          <p:nvPr/>
        </p:nvSpPr>
        <p:spPr>
          <a:xfrm>
            <a:off x="864082" y="2737433"/>
            <a:ext cx="4850624" cy="1351370"/>
          </a:xfrm>
          <a:prstGeom prst="roundRect">
            <a:avLst/>
          </a:prstGeom>
          <a:solidFill>
            <a:schemeClr val="bg1">
              <a:lumMod val="85000"/>
            </a:schemeClr>
          </a:solidFill>
          <a:ln w="28575">
            <a:solidFill>
              <a:schemeClr val="bg1">
                <a:lumMod val="50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ectangle: Rounded Corners 9">
            <a:extLst>
              <a:ext uri="{FF2B5EF4-FFF2-40B4-BE49-F238E27FC236}">
                <a16:creationId xmlns:a16="http://schemas.microsoft.com/office/drawing/2014/main" id="{281996E1-4B88-BFE4-ED79-E373D8B41626}"/>
              </a:ext>
            </a:extLst>
          </p:cNvPr>
          <p:cNvSpPr/>
          <p:nvPr/>
        </p:nvSpPr>
        <p:spPr>
          <a:xfrm>
            <a:off x="1233011" y="1197635"/>
            <a:ext cx="1981633" cy="1071879"/>
          </a:xfrm>
          <a:prstGeom prst="roundRect">
            <a:avLst/>
          </a:prstGeom>
          <a:noFill/>
          <a:ln w="38100">
            <a:solidFill>
              <a:schemeClr val="bg1">
                <a:lumMod val="50000"/>
              </a:schemeClr>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sz="1900" dirty="0">
                <a:solidFill>
                  <a:schemeClr val="tx1">
                    <a:lumMod val="50000"/>
                    <a:lumOff val="50000"/>
                  </a:schemeClr>
                </a:solidFill>
                <a:latin typeface="Poppins" pitchFamily="2" charset="77"/>
                <a:cs typeface="Poppins" pitchFamily="2" charset="77"/>
              </a:rPr>
              <a:t>Growth Buffer</a:t>
            </a:r>
          </a:p>
        </p:txBody>
      </p:sp>
      <p:sp>
        <p:nvSpPr>
          <p:cNvPr id="34" name="Rectangle: Rounded Corners 6">
            <a:extLst>
              <a:ext uri="{FF2B5EF4-FFF2-40B4-BE49-F238E27FC236}">
                <a16:creationId xmlns:a16="http://schemas.microsoft.com/office/drawing/2014/main" id="{18A6AEDE-EECF-298F-5FD9-A9702A142DEC}"/>
              </a:ext>
            </a:extLst>
          </p:cNvPr>
          <p:cNvSpPr/>
          <p:nvPr/>
        </p:nvSpPr>
        <p:spPr>
          <a:xfrm>
            <a:off x="1232749" y="2877178"/>
            <a:ext cx="1982156" cy="1071880"/>
          </a:xfrm>
          <a:prstGeom prst="roundRect">
            <a:avLst/>
          </a:prstGeom>
          <a:solidFill>
            <a:schemeClr val="accent1">
              <a:lumMod val="60000"/>
              <a:lumOff val="40000"/>
            </a:schemeClr>
          </a:solidFill>
          <a:ln w="38100">
            <a:solidFill>
              <a:schemeClr val="accent1">
                <a:lumMod val="50000"/>
              </a:schemeClr>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sz="1900" dirty="0">
                <a:solidFill>
                  <a:schemeClr val="tx1"/>
                </a:solidFill>
                <a:latin typeface="Poppins" pitchFamily="2" charset="77"/>
                <a:cs typeface="Poppins" pitchFamily="2" charset="77"/>
              </a:rPr>
              <a:t>Adoption</a:t>
            </a:r>
          </a:p>
          <a:p>
            <a:pPr algn="r"/>
            <a:endParaRPr lang="en-US" sz="1900" dirty="0">
              <a:solidFill>
                <a:schemeClr val="tx1"/>
              </a:solidFill>
              <a:latin typeface="Poppins" pitchFamily="2" charset="77"/>
              <a:cs typeface="Poppins" pitchFamily="2" charset="77"/>
            </a:endParaRPr>
          </a:p>
        </p:txBody>
      </p:sp>
      <p:grpSp>
        <p:nvGrpSpPr>
          <p:cNvPr id="35" name="Group 34">
            <a:extLst>
              <a:ext uri="{FF2B5EF4-FFF2-40B4-BE49-F238E27FC236}">
                <a16:creationId xmlns:a16="http://schemas.microsoft.com/office/drawing/2014/main" id="{7A941EC1-4E40-A61A-B8A5-051D492E672D}"/>
              </a:ext>
            </a:extLst>
          </p:cNvPr>
          <p:cNvGrpSpPr/>
          <p:nvPr/>
        </p:nvGrpSpPr>
        <p:grpSpPr>
          <a:xfrm>
            <a:off x="1811104" y="3260121"/>
            <a:ext cx="825446" cy="632471"/>
            <a:chOff x="2107707" y="3401478"/>
            <a:chExt cx="825446" cy="632471"/>
          </a:xfrm>
        </p:grpSpPr>
        <p:pic>
          <p:nvPicPr>
            <p:cNvPr id="36" name="Graphic 35" descr="Programmer female with solid fill">
              <a:extLst>
                <a:ext uri="{FF2B5EF4-FFF2-40B4-BE49-F238E27FC236}">
                  <a16:creationId xmlns:a16="http://schemas.microsoft.com/office/drawing/2014/main" id="{245D42B1-F147-FC6F-EDB9-120CEFBBB747}"/>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2300682" y="3401478"/>
              <a:ext cx="632471" cy="632471"/>
            </a:xfrm>
            <a:prstGeom prst="rect">
              <a:avLst/>
            </a:prstGeom>
          </p:spPr>
        </p:pic>
        <p:pic>
          <p:nvPicPr>
            <p:cNvPr id="37" name="Graphic 36" descr="Thumbs up sign with solid fill">
              <a:extLst>
                <a:ext uri="{FF2B5EF4-FFF2-40B4-BE49-F238E27FC236}">
                  <a16:creationId xmlns:a16="http://schemas.microsoft.com/office/drawing/2014/main" id="{33ACF1DA-C5E9-E949-4D73-DFD54708BCB7}"/>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2107707" y="3433888"/>
              <a:ext cx="254118" cy="254118"/>
            </a:xfrm>
            <a:prstGeom prst="rect">
              <a:avLst/>
            </a:prstGeom>
          </p:spPr>
        </p:pic>
        <p:pic>
          <p:nvPicPr>
            <p:cNvPr id="38" name="Graphic 37" descr="Thumbs Down with solid fill">
              <a:extLst>
                <a:ext uri="{FF2B5EF4-FFF2-40B4-BE49-F238E27FC236}">
                  <a16:creationId xmlns:a16="http://schemas.microsoft.com/office/drawing/2014/main" id="{A5AABF81-78F9-0E4B-1EE1-8AD801374E8C}"/>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2108034" y="3717541"/>
              <a:ext cx="254118" cy="254118"/>
            </a:xfrm>
            <a:prstGeom prst="rect">
              <a:avLst/>
            </a:prstGeom>
          </p:spPr>
        </p:pic>
      </p:grpSp>
      <p:sp>
        <p:nvSpPr>
          <p:cNvPr id="39" name="Rectangle: Rounded Corners 7">
            <a:extLst>
              <a:ext uri="{FF2B5EF4-FFF2-40B4-BE49-F238E27FC236}">
                <a16:creationId xmlns:a16="http://schemas.microsoft.com/office/drawing/2014/main" id="{30D4DA25-43B2-C0CF-5B7A-991342F3327E}"/>
              </a:ext>
            </a:extLst>
          </p:cNvPr>
          <p:cNvSpPr/>
          <p:nvPr/>
        </p:nvSpPr>
        <p:spPr>
          <a:xfrm>
            <a:off x="3363884" y="2877178"/>
            <a:ext cx="1982156" cy="1071880"/>
          </a:xfrm>
          <a:prstGeom prst="roundRect">
            <a:avLst/>
          </a:prstGeom>
          <a:noFill/>
          <a:ln w="38100">
            <a:solidFill>
              <a:schemeClr val="bg1">
                <a:lumMod val="50000"/>
              </a:schemeClr>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sz="1900" dirty="0">
                <a:solidFill>
                  <a:schemeClr val="tx1">
                    <a:lumMod val="50000"/>
                    <a:lumOff val="50000"/>
                  </a:schemeClr>
                </a:solidFill>
                <a:latin typeface="Poppins" pitchFamily="2" charset="77"/>
                <a:cs typeface="Poppins" pitchFamily="2" charset="77"/>
              </a:rPr>
              <a:t>VM Allocation</a:t>
            </a:r>
          </a:p>
          <a:p>
            <a:pPr algn="r"/>
            <a:endParaRPr lang="en-US" sz="1900" dirty="0">
              <a:solidFill>
                <a:schemeClr val="tx1">
                  <a:lumMod val="50000"/>
                  <a:lumOff val="50000"/>
                </a:schemeClr>
              </a:solidFill>
              <a:latin typeface="Poppins" pitchFamily="2" charset="77"/>
              <a:cs typeface="Poppins" pitchFamily="2" charset="77"/>
            </a:endParaRPr>
          </a:p>
        </p:txBody>
      </p:sp>
      <p:sp>
        <p:nvSpPr>
          <p:cNvPr id="40" name="Rectangle: Rounded Corners 8">
            <a:extLst>
              <a:ext uri="{FF2B5EF4-FFF2-40B4-BE49-F238E27FC236}">
                <a16:creationId xmlns:a16="http://schemas.microsoft.com/office/drawing/2014/main" id="{A9FD0646-54D3-D645-2247-53F2E6623E23}"/>
              </a:ext>
            </a:extLst>
          </p:cNvPr>
          <p:cNvSpPr/>
          <p:nvPr/>
        </p:nvSpPr>
        <p:spPr>
          <a:xfrm>
            <a:off x="3373232" y="1189360"/>
            <a:ext cx="1963460" cy="1088428"/>
          </a:xfrm>
          <a:prstGeom prst="roundRect">
            <a:avLst/>
          </a:prstGeom>
          <a:noFill/>
          <a:ln w="38100">
            <a:solidFill>
              <a:schemeClr val="bg1">
                <a:lumMod val="50000"/>
              </a:schemeClr>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sz="1900" dirty="0">
                <a:solidFill>
                  <a:schemeClr val="tx1">
                    <a:lumMod val="50000"/>
                    <a:lumOff val="50000"/>
                  </a:schemeClr>
                </a:solidFill>
                <a:latin typeface="Poppins" pitchFamily="2" charset="77"/>
                <a:cs typeface="Poppins" pitchFamily="2" charset="77"/>
              </a:rPr>
              <a:t>Cluster Sizing</a:t>
            </a:r>
          </a:p>
          <a:p>
            <a:pPr algn="ctr"/>
            <a:endParaRPr lang="en-US" sz="1900" dirty="0">
              <a:solidFill>
                <a:schemeClr val="tx1">
                  <a:lumMod val="50000"/>
                  <a:lumOff val="50000"/>
                </a:schemeClr>
              </a:solidFill>
              <a:latin typeface="Poppins" pitchFamily="2" charset="77"/>
              <a:cs typeface="Poppins" pitchFamily="2" charset="77"/>
            </a:endParaRPr>
          </a:p>
        </p:txBody>
      </p:sp>
      <p:pic>
        <p:nvPicPr>
          <p:cNvPr id="41" name="Graphic 40" descr="Packing Box Open with solid fill">
            <a:extLst>
              <a:ext uri="{FF2B5EF4-FFF2-40B4-BE49-F238E27FC236}">
                <a16:creationId xmlns:a16="http://schemas.microsoft.com/office/drawing/2014/main" id="{80126A53-89F9-6D9B-9452-977B788DD769}"/>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4059781" y="3291153"/>
            <a:ext cx="590362" cy="590362"/>
          </a:xfrm>
          <a:prstGeom prst="rect">
            <a:avLst/>
          </a:prstGeom>
        </p:spPr>
      </p:pic>
      <p:pic>
        <p:nvPicPr>
          <p:cNvPr id="42" name="Graphic 41" descr="Decision chart with solid fill">
            <a:extLst>
              <a:ext uri="{FF2B5EF4-FFF2-40B4-BE49-F238E27FC236}">
                <a16:creationId xmlns:a16="http://schemas.microsoft.com/office/drawing/2014/main" id="{5C8A961E-6473-19A0-A150-FC57277181F2}"/>
              </a:ext>
            </a:extLst>
          </p:cNvPr>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tretch>
            <a:fillRect/>
          </a:stretch>
        </p:blipFill>
        <p:spPr>
          <a:xfrm>
            <a:off x="4078628" y="1632520"/>
            <a:ext cx="552669" cy="552669"/>
          </a:xfrm>
          <a:prstGeom prst="rect">
            <a:avLst/>
          </a:prstGeom>
        </p:spPr>
      </p:pic>
      <p:pic>
        <p:nvPicPr>
          <p:cNvPr id="43" name="Picture 42" descr="A black and white outline of a computer server&#10;&#10;Description automatically generated">
            <a:extLst>
              <a:ext uri="{FF2B5EF4-FFF2-40B4-BE49-F238E27FC236}">
                <a16:creationId xmlns:a16="http://schemas.microsoft.com/office/drawing/2014/main" id="{809F4C9D-E6DA-971C-68A1-BAA0DE44AD93}"/>
              </a:ext>
            </a:extLst>
          </p:cNvPr>
          <p:cNvPicPr>
            <a:picLocks noChangeAspect="1"/>
          </p:cNvPicPr>
          <p:nvPr/>
        </p:nvPicPr>
        <p:blipFill>
          <a:blip r:embed="rId24"/>
          <a:stretch>
            <a:fillRect/>
          </a:stretch>
        </p:blipFill>
        <p:spPr>
          <a:xfrm>
            <a:off x="55483" y="3095744"/>
            <a:ext cx="1179146" cy="958201"/>
          </a:xfrm>
          <a:prstGeom prst="rect">
            <a:avLst/>
          </a:prstGeom>
        </p:spPr>
      </p:pic>
      <p:pic>
        <p:nvPicPr>
          <p:cNvPr id="44" name="Graphic 43" descr="Server with solid fill">
            <a:extLst>
              <a:ext uri="{FF2B5EF4-FFF2-40B4-BE49-F238E27FC236}">
                <a16:creationId xmlns:a16="http://schemas.microsoft.com/office/drawing/2014/main" id="{77EE1E17-AEFD-8FE5-53EC-71800AC7408D}"/>
              </a:ext>
            </a:extLst>
          </p:cNvPr>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a:off x="55483" y="4833256"/>
            <a:ext cx="914400" cy="914400"/>
          </a:xfrm>
          <a:prstGeom prst="rect">
            <a:avLst/>
          </a:prstGeom>
        </p:spPr>
      </p:pic>
      <p:pic>
        <p:nvPicPr>
          <p:cNvPr id="45" name="Picture 4" descr="Free Data center Icon - Download in Line Style">
            <a:extLst>
              <a:ext uri="{FF2B5EF4-FFF2-40B4-BE49-F238E27FC236}">
                <a16:creationId xmlns:a16="http://schemas.microsoft.com/office/drawing/2014/main" id="{4B1484A5-375B-FBE1-341A-3843F973CDA5}"/>
              </a:ext>
            </a:extLst>
          </p:cNvPr>
          <p:cNvPicPr>
            <a:picLocks noChangeAspect="1" noChangeArrowheads="1"/>
          </p:cNvPicPr>
          <p:nvPr/>
        </p:nvPicPr>
        <p:blipFill rotWithShape="1">
          <a:blip r:embed="rId27">
            <a:alphaModFix amt="38000"/>
            <a:extLst>
              <a:ext uri="{28A0092B-C50C-407E-A947-70E740481C1C}">
                <a14:useLocalDpi xmlns:a14="http://schemas.microsoft.com/office/drawing/2010/main" val="0"/>
              </a:ext>
            </a:extLst>
          </a:blip>
          <a:srcRect/>
          <a:stretch/>
        </p:blipFill>
        <p:spPr bwMode="auto">
          <a:xfrm>
            <a:off x="55483" y="1336224"/>
            <a:ext cx="996587" cy="996587"/>
          </a:xfrm>
          <a:prstGeom prst="rect">
            <a:avLst/>
          </a:prstGeom>
          <a:noFill/>
          <a:extLst>
            <a:ext uri="{909E8E84-426E-40DD-AFC4-6F175D3DCCD1}">
              <a14:hiddenFill xmlns:a14="http://schemas.microsoft.com/office/drawing/2010/main">
                <a:solidFill>
                  <a:srgbClr val="FFFFFF"/>
                </a:solidFill>
              </a14:hiddenFill>
            </a:ext>
          </a:extLst>
        </p:spPr>
      </p:pic>
      <p:sp>
        <p:nvSpPr>
          <p:cNvPr id="46" name="TextBox 45">
            <a:extLst>
              <a:ext uri="{FF2B5EF4-FFF2-40B4-BE49-F238E27FC236}">
                <a16:creationId xmlns:a16="http://schemas.microsoft.com/office/drawing/2014/main" id="{CB9443A2-9B39-7804-9668-02B7BC6B406F}"/>
              </a:ext>
            </a:extLst>
          </p:cNvPr>
          <p:cNvSpPr txBox="1"/>
          <p:nvPr/>
        </p:nvSpPr>
        <p:spPr>
          <a:xfrm>
            <a:off x="-10038" y="5753152"/>
            <a:ext cx="1409360" cy="338554"/>
          </a:xfrm>
          <a:prstGeom prst="rect">
            <a:avLst/>
          </a:prstGeom>
          <a:noFill/>
        </p:spPr>
        <p:txBody>
          <a:bodyPr wrap="none" rtlCol="0">
            <a:spAutoFit/>
          </a:bodyPr>
          <a:lstStyle/>
          <a:p>
            <a:r>
              <a:rPr lang="en-US" sz="1600" dirty="0">
                <a:latin typeface="Poppins" pitchFamily="2" charset="77"/>
                <a:cs typeface="Poppins" pitchFamily="2" charset="77"/>
              </a:rPr>
              <a:t>Server-level</a:t>
            </a:r>
          </a:p>
        </p:txBody>
      </p:sp>
      <p:sp>
        <p:nvSpPr>
          <p:cNvPr id="47" name="TextBox 46">
            <a:extLst>
              <a:ext uri="{FF2B5EF4-FFF2-40B4-BE49-F238E27FC236}">
                <a16:creationId xmlns:a16="http://schemas.microsoft.com/office/drawing/2014/main" id="{B2DF9B04-9193-BB26-8083-CC10CB3DC4F7}"/>
              </a:ext>
            </a:extLst>
          </p:cNvPr>
          <p:cNvSpPr txBox="1"/>
          <p:nvPr/>
        </p:nvSpPr>
        <p:spPr>
          <a:xfrm>
            <a:off x="-10038" y="4087698"/>
            <a:ext cx="1492716" cy="338554"/>
          </a:xfrm>
          <a:prstGeom prst="rect">
            <a:avLst/>
          </a:prstGeom>
          <a:noFill/>
        </p:spPr>
        <p:txBody>
          <a:bodyPr wrap="none" rtlCol="0">
            <a:spAutoFit/>
          </a:bodyPr>
          <a:lstStyle/>
          <a:p>
            <a:r>
              <a:rPr lang="en-US" sz="1600" dirty="0">
                <a:latin typeface="Poppins" pitchFamily="2" charset="77"/>
                <a:cs typeface="Poppins" pitchFamily="2" charset="77"/>
              </a:rPr>
              <a:t>Cluster-level</a:t>
            </a:r>
          </a:p>
        </p:txBody>
      </p:sp>
      <p:sp>
        <p:nvSpPr>
          <p:cNvPr id="48" name="TextBox 47">
            <a:extLst>
              <a:ext uri="{FF2B5EF4-FFF2-40B4-BE49-F238E27FC236}">
                <a16:creationId xmlns:a16="http://schemas.microsoft.com/office/drawing/2014/main" id="{00A7AD70-D2E2-4B8D-903D-75CBE57C20B0}"/>
              </a:ext>
            </a:extLst>
          </p:cNvPr>
          <p:cNvSpPr txBox="1"/>
          <p:nvPr/>
        </p:nvSpPr>
        <p:spPr>
          <a:xfrm>
            <a:off x="-10038" y="2386512"/>
            <a:ext cx="1981633" cy="338554"/>
          </a:xfrm>
          <a:prstGeom prst="rect">
            <a:avLst/>
          </a:prstGeom>
          <a:noFill/>
        </p:spPr>
        <p:txBody>
          <a:bodyPr wrap="none" rtlCol="0">
            <a:spAutoFit/>
          </a:bodyPr>
          <a:lstStyle/>
          <a:p>
            <a:r>
              <a:rPr lang="en-US" sz="1600" dirty="0">
                <a:solidFill>
                  <a:schemeClr val="tx1">
                    <a:lumMod val="50000"/>
                    <a:lumOff val="50000"/>
                  </a:schemeClr>
                </a:solidFill>
                <a:latin typeface="Poppins" pitchFamily="2" charset="77"/>
                <a:cs typeface="Poppins" pitchFamily="2" charset="77"/>
              </a:rPr>
              <a:t>Data center-level</a:t>
            </a:r>
          </a:p>
        </p:txBody>
      </p:sp>
      <p:pic>
        <p:nvPicPr>
          <p:cNvPr id="49" name="Graphic 48" descr="Upward trend with solid fill">
            <a:extLst>
              <a:ext uri="{FF2B5EF4-FFF2-40B4-BE49-F238E27FC236}">
                <a16:creationId xmlns:a16="http://schemas.microsoft.com/office/drawing/2014/main" id="{020869A3-1989-EDF6-7CCF-04B9D943C211}"/>
              </a:ext>
            </a:extLst>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1911979" y="1559229"/>
            <a:ext cx="623696" cy="623696"/>
          </a:xfrm>
          <a:prstGeom prst="rect">
            <a:avLst/>
          </a:prstGeom>
        </p:spPr>
      </p:pic>
      <p:cxnSp>
        <p:nvCxnSpPr>
          <p:cNvPr id="50" name="Straight Arrow Connector 49">
            <a:extLst>
              <a:ext uri="{FF2B5EF4-FFF2-40B4-BE49-F238E27FC236}">
                <a16:creationId xmlns:a16="http://schemas.microsoft.com/office/drawing/2014/main" id="{07A5D575-2D34-5C10-87B4-F715DB3BCCF3}"/>
              </a:ext>
            </a:extLst>
          </p:cNvPr>
          <p:cNvCxnSpPr>
            <a:cxnSpLocks/>
          </p:cNvCxnSpPr>
          <p:nvPr/>
        </p:nvCxnSpPr>
        <p:spPr>
          <a:xfrm flipV="1">
            <a:off x="3289801" y="5768347"/>
            <a:ext cx="1" cy="452892"/>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51" name="Left Brace 50">
            <a:extLst>
              <a:ext uri="{FF2B5EF4-FFF2-40B4-BE49-F238E27FC236}">
                <a16:creationId xmlns:a16="http://schemas.microsoft.com/office/drawing/2014/main" id="{5C5AB77F-E925-A0AC-9669-880772DFEA18}"/>
              </a:ext>
            </a:extLst>
          </p:cNvPr>
          <p:cNvSpPr/>
          <p:nvPr/>
        </p:nvSpPr>
        <p:spPr>
          <a:xfrm>
            <a:off x="6113785" y="1438154"/>
            <a:ext cx="548259" cy="4436173"/>
          </a:xfrm>
          <a:prstGeom prst="leftBrace">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53" name="Straight Arrow Connector 52">
            <a:extLst>
              <a:ext uri="{FF2B5EF4-FFF2-40B4-BE49-F238E27FC236}">
                <a16:creationId xmlns:a16="http://schemas.microsoft.com/office/drawing/2014/main" id="{C2B96668-48E0-1F79-4A6A-F6A26C7D553B}"/>
              </a:ext>
            </a:extLst>
          </p:cNvPr>
          <p:cNvCxnSpPr>
            <a:cxnSpLocks/>
            <a:stCxn id="51" idx="1"/>
            <a:endCxn id="13" idx="3"/>
          </p:cNvCxnSpPr>
          <p:nvPr/>
        </p:nvCxnSpPr>
        <p:spPr>
          <a:xfrm flipH="1">
            <a:off x="3217063" y="3656241"/>
            <a:ext cx="2896722" cy="1436422"/>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4" name="Straight Arrow Connector 53">
            <a:extLst>
              <a:ext uri="{FF2B5EF4-FFF2-40B4-BE49-F238E27FC236}">
                <a16:creationId xmlns:a16="http://schemas.microsoft.com/office/drawing/2014/main" id="{53B8BD2B-90C5-7B6C-8996-34284BEE73C7}"/>
              </a:ext>
            </a:extLst>
          </p:cNvPr>
          <p:cNvCxnSpPr>
            <a:cxnSpLocks/>
            <a:stCxn id="51" idx="1"/>
            <a:endCxn id="34" idx="3"/>
          </p:cNvCxnSpPr>
          <p:nvPr/>
        </p:nvCxnSpPr>
        <p:spPr>
          <a:xfrm flipH="1" flipV="1">
            <a:off x="3214905" y="3413118"/>
            <a:ext cx="2898880" cy="243123"/>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1" name="TextBox 60">
            <a:extLst>
              <a:ext uri="{FF2B5EF4-FFF2-40B4-BE49-F238E27FC236}">
                <a16:creationId xmlns:a16="http://schemas.microsoft.com/office/drawing/2014/main" id="{45EAF00A-5542-94FC-7427-ED4F893B2ED2}"/>
              </a:ext>
            </a:extLst>
          </p:cNvPr>
          <p:cNvSpPr txBox="1"/>
          <p:nvPr/>
        </p:nvSpPr>
        <p:spPr>
          <a:xfrm>
            <a:off x="1842084" y="5800667"/>
            <a:ext cx="5946485" cy="338554"/>
          </a:xfrm>
          <a:prstGeom prst="rect">
            <a:avLst/>
          </a:prstGeom>
          <a:noFill/>
        </p:spPr>
        <p:txBody>
          <a:bodyPr wrap="square">
            <a:spAutoFit/>
          </a:bodyPr>
          <a:lstStyle/>
          <a:p>
            <a:pPr algn="ctr"/>
            <a:r>
              <a:rPr lang="en-US" sz="1600" b="1" dirty="0">
                <a:ln w="1270">
                  <a:solidFill>
                    <a:schemeClr val="accent6">
                      <a:lumMod val="50000"/>
                    </a:schemeClr>
                  </a:solidFill>
                  <a:prstDash val="solid"/>
                </a:ln>
                <a:solidFill>
                  <a:schemeClr val="accent6"/>
                </a:solidFill>
                <a:latin typeface="Poppins" pitchFamily="2" charset="77"/>
                <a:cs typeface="Poppins" pitchFamily="2" charset="77"/>
              </a:rPr>
              <a:t>GreenSKU Framework</a:t>
            </a:r>
          </a:p>
        </p:txBody>
      </p:sp>
    </p:spTree>
    <p:custDataLst>
      <p:tags r:id="rId1"/>
    </p:custDataLst>
    <p:extLst>
      <p:ext uri="{BB962C8B-B14F-4D97-AF65-F5344CB8AC3E}">
        <p14:creationId xmlns:p14="http://schemas.microsoft.com/office/powerpoint/2010/main" val="257838048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750" advTm="17304">
        <p159:morph option="byObject"/>
      </p:transition>
    </mc:Choice>
    <mc:Fallback xmlns="">
      <p:transition spd="slow" advTm="17304">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1"/>
                                        </p:tgtEl>
                                        <p:attrNameLst>
                                          <p:attrName>style.visibility</p:attrName>
                                        </p:attrNameLst>
                                      </p:cBhvr>
                                      <p:to>
                                        <p:strVal val="visible"/>
                                      </p:to>
                                    </p:set>
                                    <p:animEffect transition="in" filter="fade">
                                      <p:cBhvr>
                                        <p:cTn id="7" dur="500"/>
                                        <p:tgtEl>
                                          <p:spTgt spid="51"/>
                                        </p:tgtEl>
                                      </p:cBhvr>
                                    </p:animEffect>
                                  </p:childTnLst>
                                </p:cTn>
                              </p:par>
                              <p:par>
                                <p:cTn id="8" presetID="10" presetClass="entr" presetSubtype="0" fill="hold" nodeType="withEffect">
                                  <p:stCondLst>
                                    <p:cond delay="0"/>
                                  </p:stCondLst>
                                  <p:childTnLst>
                                    <p:set>
                                      <p:cBhvr>
                                        <p:cTn id="9" dur="1" fill="hold">
                                          <p:stCondLst>
                                            <p:cond delay="0"/>
                                          </p:stCondLst>
                                        </p:cTn>
                                        <p:tgtEl>
                                          <p:spTgt spid="54"/>
                                        </p:tgtEl>
                                        <p:attrNameLst>
                                          <p:attrName>style.visibility</p:attrName>
                                        </p:attrNameLst>
                                      </p:cBhvr>
                                      <p:to>
                                        <p:strVal val="visible"/>
                                      </p:to>
                                    </p:set>
                                    <p:animEffect transition="in" filter="fade">
                                      <p:cBhvr>
                                        <p:cTn id="10" dur="500"/>
                                        <p:tgtEl>
                                          <p:spTgt spid="54"/>
                                        </p:tgtEl>
                                      </p:cBhvr>
                                    </p:animEffect>
                                  </p:childTnLst>
                                </p:cTn>
                              </p:par>
                              <p:par>
                                <p:cTn id="11" presetID="10" presetClass="entr" presetSubtype="0" fill="hold" nodeType="withEffect">
                                  <p:stCondLst>
                                    <p:cond delay="0"/>
                                  </p:stCondLst>
                                  <p:childTnLst>
                                    <p:set>
                                      <p:cBhvr>
                                        <p:cTn id="12" dur="1" fill="hold">
                                          <p:stCondLst>
                                            <p:cond delay="0"/>
                                          </p:stCondLst>
                                        </p:cTn>
                                        <p:tgtEl>
                                          <p:spTgt spid="53"/>
                                        </p:tgtEl>
                                        <p:attrNameLst>
                                          <p:attrName>style.visibility</p:attrName>
                                        </p:attrNameLst>
                                      </p:cBhvr>
                                      <p:to>
                                        <p:strVal val="visible"/>
                                      </p:to>
                                    </p:set>
                                    <p:animEffect transition="in" filter="fade">
                                      <p:cBhvr>
                                        <p:cTn id="13" dur="500"/>
                                        <p:tgtEl>
                                          <p:spTgt spid="53"/>
                                        </p:tgtEl>
                                      </p:cBhvr>
                                    </p:animEffect>
                                  </p:childTnLst>
                                </p:cTn>
                              </p:par>
                            </p:childTnLst>
                          </p:cTn>
                        </p:par>
                        <p:par>
                          <p:cTn id="14" fill="hold">
                            <p:stCondLst>
                              <p:cond delay="500"/>
                            </p:stCondLst>
                            <p:childTnLst>
                              <p:par>
                                <p:cTn id="15" presetID="10" presetClass="entr" presetSubtype="0" fill="hold" nodeType="afterEffect">
                                  <p:stCondLst>
                                    <p:cond delay="0"/>
                                  </p:stCondLst>
                                  <p:childTnLst>
                                    <p:set>
                                      <p:cBhvr>
                                        <p:cTn id="16" dur="1" fill="hold">
                                          <p:stCondLst>
                                            <p:cond delay="0"/>
                                          </p:stCondLst>
                                        </p:cTn>
                                        <p:tgtEl>
                                          <p:spTgt spid="32"/>
                                        </p:tgtEl>
                                        <p:attrNameLst>
                                          <p:attrName>style.visibility</p:attrName>
                                        </p:attrNameLst>
                                      </p:cBhvr>
                                      <p:to>
                                        <p:strVal val="visible"/>
                                      </p:to>
                                    </p:set>
                                    <p:animEffect transition="in" filter="fade">
                                      <p:cBhvr>
                                        <p:cTn id="17" dur="500"/>
                                        <p:tgtEl>
                                          <p:spTgt spid="32"/>
                                        </p:tgtEl>
                                      </p:cBhvr>
                                    </p:animEffect>
                                  </p:childTnLst>
                                </p:cTn>
                              </p:par>
                            </p:childTnLst>
                          </p:cTn>
                        </p:par>
                        <p:par>
                          <p:cTn id="18" fill="hold">
                            <p:stCondLst>
                              <p:cond delay="1000"/>
                            </p:stCondLst>
                            <p:childTnLst>
                              <p:par>
                                <p:cTn id="19" presetID="10" presetClass="entr" presetSubtype="0" fill="hold" nodeType="afterEffect">
                                  <p:stCondLst>
                                    <p:cond delay="0"/>
                                  </p:stCondLst>
                                  <p:childTnLst>
                                    <p:set>
                                      <p:cBhvr>
                                        <p:cTn id="20" dur="1" fill="hold">
                                          <p:stCondLst>
                                            <p:cond delay="0"/>
                                          </p:stCondLst>
                                        </p:cTn>
                                        <p:tgtEl>
                                          <p:spTgt spid="28"/>
                                        </p:tgtEl>
                                        <p:attrNameLst>
                                          <p:attrName>style.visibility</p:attrName>
                                        </p:attrNameLst>
                                      </p:cBhvr>
                                      <p:to>
                                        <p:strVal val="visible"/>
                                      </p:to>
                                    </p:set>
                                    <p:animEffect transition="in" filter="fade">
                                      <p:cBhvr>
                                        <p:cTn id="21" dur="500"/>
                                        <p:tgtEl>
                                          <p:spTgt spid="28"/>
                                        </p:tgtEl>
                                      </p:cBhvr>
                                    </p:animEffect>
                                  </p:childTnLst>
                                </p:cTn>
                              </p:par>
                            </p:childTnLst>
                          </p:cTn>
                        </p:par>
                        <p:par>
                          <p:cTn id="22" fill="hold">
                            <p:stCondLst>
                              <p:cond delay="1500"/>
                            </p:stCondLst>
                            <p:childTnLst>
                              <p:par>
                                <p:cTn id="23" presetID="10" presetClass="entr" presetSubtype="0" fill="hold" nodeType="after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500"/>
                                        <p:tgtEl>
                                          <p:spTgt spid="30"/>
                                        </p:tgtEl>
                                      </p:cBhvr>
                                    </p:animEffect>
                                  </p:childTnLst>
                                </p:cTn>
                              </p:par>
                            </p:childTnLst>
                          </p:cTn>
                        </p:par>
                        <p:par>
                          <p:cTn id="26" fill="hold">
                            <p:stCondLst>
                              <p:cond delay="2000"/>
                            </p:stCondLst>
                            <p:childTnLst>
                              <p:par>
                                <p:cTn id="27" presetID="10" presetClass="entr" presetSubtype="0" fill="hold" nodeType="afterEffect">
                                  <p:stCondLst>
                                    <p:cond delay="0"/>
                                  </p:stCondLst>
                                  <p:childTnLst>
                                    <p:set>
                                      <p:cBhvr>
                                        <p:cTn id="28" dur="1" fill="hold">
                                          <p:stCondLst>
                                            <p:cond delay="0"/>
                                          </p:stCondLst>
                                        </p:cTn>
                                        <p:tgtEl>
                                          <p:spTgt spid="31"/>
                                        </p:tgtEl>
                                        <p:attrNameLst>
                                          <p:attrName>style.visibility</p:attrName>
                                        </p:attrNameLst>
                                      </p:cBhvr>
                                      <p:to>
                                        <p:strVal val="visible"/>
                                      </p:to>
                                    </p:set>
                                    <p:animEffect transition="in" filter="fade">
                                      <p:cBhvr>
                                        <p:cTn id="29" dur="500"/>
                                        <p:tgtEl>
                                          <p:spTgt spid="31"/>
                                        </p:tgtEl>
                                      </p:cBhvr>
                                    </p:animEffect>
                                  </p:childTnLst>
                                </p:cTn>
                              </p:par>
                            </p:childTnLst>
                          </p:cTn>
                        </p:par>
                        <p:par>
                          <p:cTn id="30" fill="hold">
                            <p:stCondLst>
                              <p:cond delay="2500"/>
                            </p:stCondLst>
                            <p:childTnLst>
                              <p:par>
                                <p:cTn id="31" presetID="10" presetClass="entr" presetSubtype="0" fill="hold" nodeType="afterEffect">
                                  <p:stCondLst>
                                    <p:cond delay="0"/>
                                  </p:stCondLst>
                                  <p:childTnLst>
                                    <p:set>
                                      <p:cBhvr>
                                        <p:cTn id="32" dur="1" fill="hold">
                                          <p:stCondLst>
                                            <p:cond delay="0"/>
                                          </p:stCondLst>
                                        </p:cTn>
                                        <p:tgtEl>
                                          <p:spTgt spid="27"/>
                                        </p:tgtEl>
                                        <p:attrNameLst>
                                          <p:attrName>style.visibility</p:attrName>
                                        </p:attrNameLst>
                                      </p:cBhvr>
                                      <p:to>
                                        <p:strVal val="visible"/>
                                      </p:to>
                                    </p:set>
                                    <p:animEffect transition="in" filter="fade">
                                      <p:cBhvr>
                                        <p:cTn id="33" dur="500"/>
                                        <p:tgtEl>
                                          <p:spTgt spid="27"/>
                                        </p:tgtEl>
                                      </p:cBhvr>
                                    </p:animEffect>
                                  </p:childTnLst>
                                </p:cTn>
                              </p:par>
                            </p:childTnLst>
                          </p:cTn>
                        </p:par>
                        <p:par>
                          <p:cTn id="34" fill="hold">
                            <p:stCondLst>
                              <p:cond delay="3000"/>
                            </p:stCondLst>
                            <p:childTnLst>
                              <p:par>
                                <p:cTn id="35" presetID="10" presetClass="entr" presetSubtype="0" fill="hold" nodeType="afterEffect">
                                  <p:stCondLst>
                                    <p:cond delay="0"/>
                                  </p:stCondLst>
                                  <p:childTnLst>
                                    <p:set>
                                      <p:cBhvr>
                                        <p:cTn id="36" dur="1" fill="hold">
                                          <p:stCondLst>
                                            <p:cond delay="0"/>
                                          </p:stCondLst>
                                        </p:cTn>
                                        <p:tgtEl>
                                          <p:spTgt spid="25"/>
                                        </p:tgtEl>
                                        <p:attrNameLst>
                                          <p:attrName>style.visibility</p:attrName>
                                        </p:attrNameLst>
                                      </p:cBhvr>
                                      <p:to>
                                        <p:strVal val="visible"/>
                                      </p:to>
                                    </p:set>
                                    <p:animEffect transition="in" filter="fade">
                                      <p:cBhvr>
                                        <p:cTn id="3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ounded Rectangle 22">
            <a:extLst>
              <a:ext uri="{FF2B5EF4-FFF2-40B4-BE49-F238E27FC236}">
                <a16:creationId xmlns:a16="http://schemas.microsoft.com/office/drawing/2014/main" id="{49EFD3C3-44A8-7B14-C54F-ECD729168E74}"/>
              </a:ext>
            </a:extLst>
          </p:cNvPr>
          <p:cNvSpPr/>
          <p:nvPr/>
        </p:nvSpPr>
        <p:spPr>
          <a:xfrm>
            <a:off x="45063" y="970798"/>
            <a:ext cx="6001329" cy="5120908"/>
          </a:xfrm>
          <a:prstGeom prst="roundRect">
            <a:avLst>
              <a:gd name="adj" fmla="val 0"/>
            </a:avLst>
          </a:prstGeom>
          <a:pattFill prst="pct40">
            <a:fgClr>
              <a:schemeClr val="tx2">
                <a:lumMod val="40000"/>
                <a:lumOff val="60000"/>
              </a:schemeClr>
            </a:fgClr>
            <a:bgClr>
              <a:schemeClr val="bg1"/>
            </a:bgClr>
          </a:pattFill>
          <a:ln w="28575">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4400" b="1" dirty="0">
              <a:ln w="22225">
                <a:solidFill>
                  <a:schemeClr val="accent6">
                    <a:lumMod val="50000"/>
                  </a:schemeClr>
                </a:solidFill>
                <a:prstDash val="solid"/>
              </a:ln>
              <a:solidFill>
                <a:schemeClr val="accent6"/>
              </a:solidFill>
            </a:endParaRPr>
          </a:p>
        </p:txBody>
      </p:sp>
      <p:sp>
        <p:nvSpPr>
          <p:cNvPr id="2061" name="Oval 2060">
            <a:extLst>
              <a:ext uri="{FF2B5EF4-FFF2-40B4-BE49-F238E27FC236}">
                <a16:creationId xmlns:a16="http://schemas.microsoft.com/office/drawing/2014/main" id="{7909E2DA-44B3-894F-817F-C10868AF238D}"/>
              </a:ext>
            </a:extLst>
          </p:cNvPr>
          <p:cNvSpPr/>
          <p:nvPr/>
        </p:nvSpPr>
        <p:spPr>
          <a:xfrm>
            <a:off x="5671411" y="3756022"/>
            <a:ext cx="64514" cy="67389"/>
          </a:xfrm>
          <a:prstGeom prst="ellipse">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65" name="Oval 2064">
            <a:extLst>
              <a:ext uri="{FF2B5EF4-FFF2-40B4-BE49-F238E27FC236}">
                <a16:creationId xmlns:a16="http://schemas.microsoft.com/office/drawing/2014/main" id="{1DEF910A-5A7F-C22C-FFD5-A6C43EA0CCA4}"/>
              </a:ext>
            </a:extLst>
          </p:cNvPr>
          <p:cNvSpPr/>
          <p:nvPr/>
        </p:nvSpPr>
        <p:spPr>
          <a:xfrm>
            <a:off x="5906576" y="2113567"/>
            <a:ext cx="64514" cy="67389"/>
          </a:xfrm>
          <a:prstGeom prst="ellipse">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66" name="Oval 2065">
            <a:extLst>
              <a:ext uri="{FF2B5EF4-FFF2-40B4-BE49-F238E27FC236}">
                <a16:creationId xmlns:a16="http://schemas.microsoft.com/office/drawing/2014/main" id="{7431E05B-E6D2-3D9A-840A-5C651BCD8B27}"/>
              </a:ext>
            </a:extLst>
          </p:cNvPr>
          <p:cNvSpPr/>
          <p:nvPr/>
        </p:nvSpPr>
        <p:spPr>
          <a:xfrm>
            <a:off x="5670781" y="3072194"/>
            <a:ext cx="64514" cy="67389"/>
          </a:xfrm>
          <a:prstGeom prst="ellipse">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6A6D8302-4E05-DDAD-A534-DF5F98C23CA6}"/>
              </a:ext>
            </a:extLst>
          </p:cNvPr>
          <p:cNvSpPr>
            <a:spLocks noGrp="1"/>
          </p:cNvSpPr>
          <p:nvPr>
            <p:ph type="sldNum" sz="quarter" idx="12"/>
          </p:nvPr>
        </p:nvSpPr>
        <p:spPr>
          <a:xfrm>
            <a:off x="9124166" y="6431506"/>
            <a:ext cx="2743200" cy="365125"/>
          </a:xfrm>
        </p:spPr>
        <p:txBody>
          <a:bodyPr/>
          <a:lstStyle/>
          <a:p>
            <a:fld id="{CA5C1F0B-256B-3243-BFD0-E9259D5AEDE3}" type="slidenum">
              <a:rPr lang="en-US" smtClean="0"/>
              <a:t>22</a:t>
            </a:fld>
            <a:endParaRPr lang="en-US"/>
          </a:p>
        </p:txBody>
      </p:sp>
      <p:sp>
        <p:nvSpPr>
          <p:cNvPr id="12" name="Rectangle 11">
            <a:extLst>
              <a:ext uri="{FF2B5EF4-FFF2-40B4-BE49-F238E27FC236}">
                <a16:creationId xmlns:a16="http://schemas.microsoft.com/office/drawing/2014/main" id="{04999535-7ADD-D24A-0F6C-7DF2612F0914}"/>
              </a:ext>
            </a:extLst>
          </p:cNvPr>
          <p:cNvSpPr/>
          <p:nvPr/>
        </p:nvSpPr>
        <p:spPr>
          <a:xfrm>
            <a:off x="2057019" y="6221239"/>
            <a:ext cx="2465564" cy="562924"/>
          </a:xfrm>
          <a:prstGeom prst="rect">
            <a:avLst/>
          </a:prstGeom>
          <a:ln w="38100">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accent6">
                    <a:lumMod val="60000"/>
                    <a:lumOff val="40000"/>
                  </a:schemeClr>
                </a:solidFill>
                <a:latin typeface="Poppins" panose="00000500000000000000" pitchFamily="2" charset="0"/>
                <a:cs typeface="Poppins" panose="00000500000000000000" pitchFamily="2" charset="0"/>
              </a:rPr>
              <a:t>GreenSKU</a:t>
            </a:r>
            <a:r>
              <a:rPr lang="en-US" sz="2000" dirty="0">
                <a:latin typeface="Poppins" panose="00000500000000000000" pitchFamily="2" charset="0"/>
                <a:cs typeface="Poppins" panose="00000500000000000000" pitchFamily="2" charset="0"/>
              </a:rPr>
              <a:t> design</a:t>
            </a:r>
          </a:p>
        </p:txBody>
      </p:sp>
      <p:sp>
        <p:nvSpPr>
          <p:cNvPr id="5" name="Rounded Rectangle 4">
            <a:extLst>
              <a:ext uri="{FF2B5EF4-FFF2-40B4-BE49-F238E27FC236}">
                <a16:creationId xmlns:a16="http://schemas.microsoft.com/office/drawing/2014/main" id="{163B83CB-309E-ACE4-EE84-89ABF8BFDA75}"/>
              </a:ext>
            </a:extLst>
          </p:cNvPr>
          <p:cNvSpPr/>
          <p:nvPr/>
        </p:nvSpPr>
        <p:spPr>
          <a:xfrm>
            <a:off x="1114669" y="4416977"/>
            <a:ext cx="4350265" cy="1351370"/>
          </a:xfrm>
          <a:prstGeom prst="roundRect">
            <a:avLst/>
          </a:prstGeom>
          <a:solidFill>
            <a:schemeClr val="bg1">
              <a:lumMod val="85000"/>
            </a:schemeClr>
          </a:solidFill>
          <a:ln w="28575">
            <a:solidFill>
              <a:schemeClr val="bg1">
                <a:lumMod val="50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Rounded Corners 5">
            <a:extLst>
              <a:ext uri="{FF2B5EF4-FFF2-40B4-BE49-F238E27FC236}">
                <a16:creationId xmlns:a16="http://schemas.microsoft.com/office/drawing/2014/main" id="{3BFF63B3-3752-5C20-C523-C9FA284D5291}"/>
              </a:ext>
            </a:extLst>
          </p:cNvPr>
          <p:cNvSpPr/>
          <p:nvPr/>
        </p:nvSpPr>
        <p:spPr>
          <a:xfrm>
            <a:off x="1230592" y="4587940"/>
            <a:ext cx="1986471" cy="1009445"/>
          </a:xfrm>
          <a:prstGeom prst="roundRect">
            <a:avLst/>
          </a:prstGeom>
          <a:solidFill>
            <a:schemeClr val="accent1">
              <a:lumMod val="60000"/>
              <a:lumOff val="40000"/>
            </a:schemeClr>
          </a:solidFill>
          <a:ln w="38100">
            <a:solidFill>
              <a:schemeClr val="accent1">
                <a:lumMod val="50000"/>
              </a:schemeClr>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sz="1900" dirty="0">
                <a:solidFill>
                  <a:schemeClr val="tx1"/>
                </a:solidFill>
                <a:latin typeface="Poppins" panose="00000500000000000000" pitchFamily="2" charset="0"/>
                <a:cs typeface="Poppins" panose="00000500000000000000" pitchFamily="2" charset="0"/>
              </a:rPr>
              <a:t>Performance</a:t>
            </a:r>
          </a:p>
        </p:txBody>
      </p:sp>
      <p:pic>
        <p:nvPicPr>
          <p:cNvPr id="7" name="Graphic 6" descr="Gauge with solid fill">
            <a:extLst>
              <a:ext uri="{FF2B5EF4-FFF2-40B4-BE49-F238E27FC236}">
                <a16:creationId xmlns:a16="http://schemas.microsoft.com/office/drawing/2014/main" id="{124F89DC-A77E-539A-CD92-65B57A2E9F9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856211" y="4838710"/>
            <a:ext cx="735233" cy="735233"/>
          </a:xfrm>
          <a:prstGeom prst="rect">
            <a:avLst/>
          </a:prstGeom>
        </p:spPr>
      </p:pic>
      <p:sp>
        <p:nvSpPr>
          <p:cNvPr id="8" name="Rectangle: Rounded Corners 22">
            <a:extLst>
              <a:ext uri="{FF2B5EF4-FFF2-40B4-BE49-F238E27FC236}">
                <a16:creationId xmlns:a16="http://schemas.microsoft.com/office/drawing/2014/main" id="{FA4AB181-35DB-E1BD-AF64-495C3AA94A8C}"/>
              </a:ext>
            </a:extLst>
          </p:cNvPr>
          <p:cNvSpPr/>
          <p:nvPr/>
        </p:nvSpPr>
        <p:spPr>
          <a:xfrm>
            <a:off x="3362540" y="4583878"/>
            <a:ext cx="1984845" cy="1017568"/>
          </a:xfrm>
          <a:prstGeom prst="roundRect">
            <a:avLst/>
          </a:prstGeom>
          <a:noFill/>
          <a:ln w="38100">
            <a:solidFill>
              <a:schemeClr val="bg1">
                <a:lumMod val="50000"/>
              </a:schemeClr>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sz="1900" dirty="0">
                <a:solidFill>
                  <a:schemeClr val="tx1">
                    <a:lumMod val="50000"/>
                    <a:lumOff val="50000"/>
                  </a:schemeClr>
                </a:solidFill>
                <a:latin typeface="Poppins" panose="00000500000000000000" pitchFamily="2" charset="0"/>
                <a:cs typeface="Poppins" panose="00000500000000000000" pitchFamily="2" charset="0"/>
              </a:rPr>
              <a:t>Maintenance</a:t>
            </a:r>
          </a:p>
        </p:txBody>
      </p:sp>
      <p:pic>
        <p:nvPicPr>
          <p:cNvPr id="9" name="Graphic 8" descr="Warning with solid fill">
            <a:extLst>
              <a:ext uri="{FF2B5EF4-FFF2-40B4-BE49-F238E27FC236}">
                <a16:creationId xmlns:a16="http://schemas.microsoft.com/office/drawing/2014/main" id="{34D15473-5C53-AAB3-9D4A-3AAF55267855}"/>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104102" y="4961191"/>
            <a:ext cx="501720" cy="501720"/>
          </a:xfrm>
          <a:prstGeom prst="rect">
            <a:avLst/>
          </a:prstGeom>
        </p:spPr>
      </p:pic>
      <p:sp>
        <p:nvSpPr>
          <p:cNvPr id="10" name="Rounded Rectangle 9">
            <a:extLst>
              <a:ext uri="{FF2B5EF4-FFF2-40B4-BE49-F238E27FC236}">
                <a16:creationId xmlns:a16="http://schemas.microsoft.com/office/drawing/2014/main" id="{B58F6664-16E6-4AC7-1AFB-AFEDA0C9C69F}"/>
              </a:ext>
            </a:extLst>
          </p:cNvPr>
          <p:cNvSpPr/>
          <p:nvPr/>
        </p:nvSpPr>
        <p:spPr>
          <a:xfrm>
            <a:off x="629897" y="1057889"/>
            <a:ext cx="5328082" cy="1351370"/>
          </a:xfrm>
          <a:prstGeom prst="roundRect">
            <a:avLst/>
          </a:prstGeom>
          <a:solidFill>
            <a:schemeClr val="bg1">
              <a:lumMod val="85000"/>
            </a:schemeClr>
          </a:solidFill>
          <a:ln w="28575">
            <a:solidFill>
              <a:schemeClr val="bg1">
                <a:lumMod val="50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ounded Rectangle 10">
            <a:extLst>
              <a:ext uri="{FF2B5EF4-FFF2-40B4-BE49-F238E27FC236}">
                <a16:creationId xmlns:a16="http://schemas.microsoft.com/office/drawing/2014/main" id="{A0B0EBF3-CA6E-0453-8FFC-F8FCE157352B}"/>
              </a:ext>
            </a:extLst>
          </p:cNvPr>
          <p:cNvSpPr/>
          <p:nvPr/>
        </p:nvSpPr>
        <p:spPr>
          <a:xfrm>
            <a:off x="864082" y="2737433"/>
            <a:ext cx="4850624" cy="1351370"/>
          </a:xfrm>
          <a:prstGeom prst="roundRect">
            <a:avLst/>
          </a:prstGeom>
          <a:solidFill>
            <a:schemeClr val="bg1">
              <a:lumMod val="85000"/>
            </a:schemeClr>
          </a:solidFill>
          <a:ln w="28575">
            <a:solidFill>
              <a:schemeClr val="bg1">
                <a:lumMod val="50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Rounded Corners 9">
            <a:extLst>
              <a:ext uri="{FF2B5EF4-FFF2-40B4-BE49-F238E27FC236}">
                <a16:creationId xmlns:a16="http://schemas.microsoft.com/office/drawing/2014/main" id="{A3548E04-2807-64B8-9C5D-B2B2D580E0EA}"/>
              </a:ext>
            </a:extLst>
          </p:cNvPr>
          <p:cNvSpPr/>
          <p:nvPr/>
        </p:nvSpPr>
        <p:spPr>
          <a:xfrm>
            <a:off x="1233011" y="1197635"/>
            <a:ext cx="1981633" cy="1071879"/>
          </a:xfrm>
          <a:prstGeom prst="roundRect">
            <a:avLst/>
          </a:prstGeom>
          <a:noFill/>
          <a:ln w="38100">
            <a:solidFill>
              <a:schemeClr val="bg1">
                <a:lumMod val="50000"/>
              </a:schemeClr>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sz="1900" dirty="0">
                <a:solidFill>
                  <a:schemeClr val="tx1">
                    <a:lumMod val="50000"/>
                    <a:lumOff val="50000"/>
                  </a:schemeClr>
                </a:solidFill>
                <a:latin typeface="Poppins" pitchFamily="2" charset="77"/>
                <a:cs typeface="Poppins" pitchFamily="2" charset="77"/>
              </a:rPr>
              <a:t>Growth Buffer</a:t>
            </a:r>
          </a:p>
        </p:txBody>
      </p:sp>
      <p:sp>
        <p:nvSpPr>
          <p:cNvPr id="32" name="Rectangle: Rounded Corners 6">
            <a:extLst>
              <a:ext uri="{FF2B5EF4-FFF2-40B4-BE49-F238E27FC236}">
                <a16:creationId xmlns:a16="http://schemas.microsoft.com/office/drawing/2014/main" id="{1AECBD97-18F8-F217-5D7F-A46FD389769A}"/>
              </a:ext>
            </a:extLst>
          </p:cNvPr>
          <p:cNvSpPr/>
          <p:nvPr/>
        </p:nvSpPr>
        <p:spPr>
          <a:xfrm>
            <a:off x="1232749" y="2877178"/>
            <a:ext cx="1982156" cy="1071880"/>
          </a:xfrm>
          <a:prstGeom prst="roundRect">
            <a:avLst/>
          </a:prstGeom>
          <a:solidFill>
            <a:schemeClr val="accent1">
              <a:lumMod val="60000"/>
              <a:lumOff val="40000"/>
            </a:schemeClr>
          </a:solidFill>
          <a:ln w="38100">
            <a:solidFill>
              <a:schemeClr val="accent1">
                <a:lumMod val="50000"/>
              </a:schemeClr>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sz="1900" dirty="0">
                <a:solidFill>
                  <a:schemeClr val="tx1"/>
                </a:solidFill>
                <a:latin typeface="Poppins" pitchFamily="2" charset="77"/>
                <a:cs typeface="Poppins" pitchFamily="2" charset="77"/>
              </a:rPr>
              <a:t>Adoption</a:t>
            </a:r>
          </a:p>
          <a:p>
            <a:pPr algn="r"/>
            <a:endParaRPr lang="en-US" sz="1900" dirty="0">
              <a:solidFill>
                <a:schemeClr val="tx1"/>
              </a:solidFill>
              <a:latin typeface="Poppins" pitchFamily="2" charset="77"/>
              <a:cs typeface="Poppins" pitchFamily="2" charset="77"/>
            </a:endParaRPr>
          </a:p>
        </p:txBody>
      </p:sp>
      <p:grpSp>
        <p:nvGrpSpPr>
          <p:cNvPr id="18" name="Group 17">
            <a:extLst>
              <a:ext uri="{FF2B5EF4-FFF2-40B4-BE49-F238E27FC236}">
                <a16:creationId xmlns:a16="http://schemas.microsoft.com/office/drawing/2014/main" id="{92E64B5D-27F3-1AEC-EC88-DD2257EDF2FD}"/>
              </a:ext>
            </a:extLst>
          </p:cNvPr>
          <p:cNvGrpSpPr/>
          <p:nvPr/>
        </p:nvGrpSpPr>
        <p:grpSpPr>
          <a:xfrm>
            <a:off x="1811104" y="3260121"/>
            <a:ext cx="825446" cy="632471"/>
            <a:chOff x="2107707" y="3401478"/>
            <a:chExt cx="825446" cy="632471"/>
          </a:xfrm>
        </p:grpSpPr>
        <p:pic>
          <p:nvPicPr>
            <p:cNvPr id="33" name="Graphic 32" descr="Programmer female with solid fill">
              <a:extLst>
                <a:ext uri="{FF2B5EF4-FFF2-40B4-BE49-F238E27FC236}">
                  <a16:creationId xmlns:a16="http://schemas.microsoft.com/office/drawing/2014/main" id="{0EDE0E44-5E68-BE48-D6C7-2A3F4296A5A5}"/>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300682" y="3401478"/>
              <a:ext cx="632471" cy="632471"/>
            </a:xfrm>
            <a:prstGeom prst="rect">
              <a:avLst/>
            </a:prstGeom>
          </p:spPr>
        </p:pic>
        <p:pic>
          <p:nvPicPr>
            <p:cNvPr id="34" name="Graphic 33" descr="Thumbs up sign with solid fill">
              <a:extLst>
                <a:ext uri="{FF2B5EF4-FFF2-40B4-BE49-F238E27FC236}">
                  <a16:creationId xmlns:a16="http://schemas.microsoft.com/office/drawing/2014/main" id="{8010501F-B0D0-36E2-9AD5-F1BAC179421A}"/>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2107707" y="3433888"/>
              <a:ext cx="254118" cy="254118"/>
            </a:xfrm>
            <a:prstGeom prst="rect">
              <a:avLst/>
            </a:prstGeom>
          </p:spPr>
        </p:pic>
        <p:pic>
          <p:nvPicPr>
            <p:cNvPr id="35" name="Graphic 34" descr="Thumbs Down with solid fill">
              <a:extLst>
                <a:ext uri="{FF2B5EF4-FFF2-40B4-BE49-F238E27FC236}">
                  <a16:creationId xmlns:a16="http://schemas.microsoft.com/office/drawing/2014/main" id="{4FD4D731-33FF-CA57-58B4-B53FC5187AB8}"/>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108034" y="3717541"/>
              <a:ext cx="254118" cy="254118"/>
            </a:xfrm>
            <a:prstGeom prst="rect">
              <a:avLst/>
            </a:prstGeom>
          </p:spPr>
        </p:pic>
      </p:grpSp>
      <p:sp>
        <p:nvSpPr>
          <p:cNvPr id="37" name="Rectangle: Rounded Corners 7">
            <a:extLst>
              <a:ext uri="{FF2B5EF4-FFF2-40B4-BE49-F238E27FC236}">
                <a16:creationId xmlns:a16="http://schemas.microsoft.com/office/drawing/2014/main" id="{AD9BC03F-CB10-6D38-93CD-A0B41CBB972B}"/>
              </a:ext>
            </a:extLst>
          </p:cNvPr>
          <p:cNvSpPr/>
          <p:nvPr/>
        </p:nvSpPr>
        <p:spPr>
          <a:xfrm>
            <a:off x="3363884" y="2877178"/>
            <a:ext cx="1982156" cy="1071880"/>
          </a:xfrm>
          <a:prstGeom prst="roundRect">
            <a:avLst/>
          </a:prstGeom>
          <a:noFill/>
          <a:ln w="38100">
            <a:solidFill>
              <a:schemeClr val="bg1">
                <a:lumMod val="50000"/>
              </a:schemeClr>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sz="1900" dirty="0">
                <a:solidFill>
                  <a:schemeClr val="tx1">
                    <a:lumMod val="50000"/>
                    <a:lumOff val="50000"/>
                  </a:schemeClr>
                </a:solidFill>
                <a:latin typeface="Poppins" pitchFamily="2" charset="77"/>
                <a:cs typeface="Poppins" pitchFamily="2" charset="77"/>
              </a:rPr>
              <a:t>VM Allocation</a:t>
            </a:r>
          </a:p>
          <a:p>
            <a:pPr algn="r"/>
            <a:endParaRPr lang="en-US" sz="1900" dirty="0">
              <a:solidFill>
                <a:schemeClr val="tx1">
                  <a:lumMod val="50000"/>
                  <a:lumOff val="50000"/>
                </a:schemeClr>
              </a:solidFill>
              <a:latin typeface="Poppins" pitchFamily="2" charset="77"/>
              <a:cs typeface="Poppins" pitchFamily="2" charset="77"/>
            </a:endParaRPr>
          </a:p>
        </p:txBody>
      </p:sp>
      <p:sp>
        <p:nvSpPr>
          <p:cNvPr id="38" name="Rectangle: Rounded Corners 8">
            <a:extLst>
              <a:ext uri="{FF2B5EF4-FFF2-40B4-BE49-F238E27FC236}">
                <a16:creationId xmlns:a16="http://schemas.microsoft.com/office/drawing/2014/main" id="{CCB32C3B-44B8-9114-40C4-BA118D2C7A7A}"/>
              </a:ext>
            </a:extLst>
          </p:cNvPr>
          <p:cNvSpPr/>
          <p:nvPr/>
        </p:nvSpPr>
        <p:spPr>
          <a:xfrm>
            <a:off x="3373232" y="1189360"/>
            <a:ext cx="1963460" cy="1088428"/>
          </a:xfrm>
          <a:prstGeom prst="roundRect">
            <a:avLst/>
          </a:prstGeom>
          <a:noFill/>
          <a:ln w="38100">
            <a:solidFill>
              <a:schemeClr val="bg1">
                <a:lumMod val="50000"/>
              </a:schemeClr>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sz="1900" dirty="0">
                <a:solidFill>
                  <a:schemeClr val="tx1">
                    <a:lumMod val="50000"/>
                    <a:lumOff val="50000"/>
                  </a:schemeClr>
                </a:solidFill>
                <a:latin typeface="Poppins" pitchFamily="2" charset="77"/>
                <a:cs typeface="Poppins" pitchFamily="2" charset="77"/>
              </a:rPr>
              <a:t>Cluster Sizing</a:t>
            </a:r>
          </a:p>
          <a:p>
            <a:pPr algn="ctr"/>
            <a:endParaRPr lang="en-US" sz="1900" dirty="0">
              <a:solidFill>
                <a:schemeClr val="tx1">
                  <a:lumMod val="50000"/>
                  <a:lumOff val="50000"/>
                </a:schemeClr>
              </a:solidFill>
              <a:latin typeface="Poppins" pitchFamily="2" charset="77"/>
              <a:cs typeface="Poppins" pitchFamily="2" charset="77"/>
            </a:endParaRPr>
          </a:p>
        </p:txBody>
      </p:sp>
      <p:pic>
        <p:nvPicPr>
          <p:cNvPr id="39" name="Graphic 38" descr="Packing Box Open with solid fill">
            <a:extLst>
              <a:ext uri="{FF2B5EF4-FFF2-40B4-BE49-F238E27FC236}">
                <a16:creationId xmlns:a16="http://schemas.microsoft.com/office/drawing/2014/main" id="{C1CA637E-B51A-E94F-9808-5BB521342DCB}"/>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4059781" y="3291153"/>
            <a:ext cx="590362" cy="590362"/>
          </a:xfrm>
          <a:prstGeom prst="rect">
            <a:avLst/>
          </a:prstGeom>
        </p:spPr>
      </p:pic>
      <p:pic>
        <p:nvPicPr>
          <p:cNvPr id="40" name="Graphic 39" descr="Decision chart with solid fill">
            <a:extLst>
              <a:ext uri="{FF2B5EF4-FFF2-40B4-BE49-F238E27FC236}">
                <a16:creationId xmlns:a16="http://schemas.microsoft.com/office/drawing/2014/main" id="{B6332AAA-6B9F-C5AD-0C95-F269B5E86B7F}"/>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4078628" y="1632520"/>
            <a:ext cx="552669" cy="552669"/>
          </a:xfrm>
          <a:prstGeom prst="rect">
            <a:avLst/>
          </a:prstGeom>
        </p:spPr>
      </p:pic>
      <p:pic>
        <p:nvPicPr>
          <p:cNvPr id="45" name="Picture 44" descr="A black and white outline of a computer server&#10;&#10;Description automatically generated">
            <a:extLst>
              <a:ext uri="{FF2B5EF4-FFF2-40B4-BE49-F238E27FC236}">
                <a16:creationId xmlns:a16="http://schemas.microsoft.com/office/drawing/2014/main" id="{9E91ABF2-C9FE-95C2-6C57-E7D0942E0691}"/>
              </a:ext>
            </a:extLst>
          </p:cNvPr>
          <p:cNvPicPr>
            <a:picLocks noChangeAspect="1"/>
          </p:cNvPicPr>
          <p:nvPr/>
        </p:nvPicPr>
        <p:blipFill>
          <a:blip r:embed="rId17"/>
          <a:stretch>
            <a:fillRect/>
          </a:stretch>
        </p:blipFill>
        <p:spPr>
          <a:xfrm>
            <a:off x="55483" y="3095744"/>
            <a:ext cx="1179146" cy="958201"/>
          </a:xfrm>
          <a:prstGeom prst="rect">
            <a:avLst/>
          </a:prstGeom>
        </p:spPr>
      </p:pic>
      <p:pic>
        <p:nvPicPr>
          <p:cNvPr id="47" name="Graphic 46" descr="Server with solid fill">
            <a:extLst>
              <a:ext uri="{FF2B5EF4-FFF2-40B4-BE49-F238E27FC236}">
                <a16:creationId xmlns:a16="http://schemas.microsoft.com/office/drawing/2014/main" id="{A7375A11-A244-B162-DE46-15D7615A0D53}"/>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55483" y="4833256"/>
            <a:ext cx="914400" cy="914400"/>
          </a:xfrm>
          <a:prstGeom prst="rect">
            <a:avLst/>
          </a:prstGeom>
        </p:spPr>
      </p:pic>
      <p:pic>
        <p:nvPicPr>
          <p:cNvPr id="2052" name="Picture 4" descr="Free Data center Icon - Download in Line Style">
            <a:extLst>
              <a:ext uri="{FF2B5EF4-FFF2-40B4-BE49-F238E27FC236}">
                <a16:creationId xmlns:a16="http://schemas.microsoft.com/office/drawing/2014/main" id="{ACAAA215-FBF1-B147-A235-3AA08AD0432F}"/>
              </a:ext>
            </a:extLst>
          </p:cNvPr>
          <p:cNvPicPr>
            <a:picLocks noChangeAspect="1" noChangeArrowheads="1"/>
          </p:cNvPicPr>
          <p:nvPr/>
        </p:nvPicPr>
        <p:blipFill rotWithShape="1">
          <a:blip r:embed="rId20">
            <a:alphaModFix amt="38000"/>
            <a:extLst>
              <a:ext uri="{28A0092B-C50C-407E-A947-70E740481C1C}">
                <a14:useLocalDpi xmlns:a14="http://schemas.microsoft.com/office/drawing/2010/main" val="0"/>
              </a:ext>
            </a:extLst>
          </a:blip>
          <a:srcRect/>
          <a:stretch/>
        </p:blipFill>
        <p:spPr bwMode="auto">
          <a:xfrm>
            <a:off x="55483" y="1336224"/>
            <a:ext cx="996587" cy="996587"/>
          </a:xfrm>
          <a:prstGeom prst="rect">
            <a:avLst/>
          </a:prstGeom>
          <a:noFill/>
          <a:extLst>
            <a:ext uri="{909E8E84-426E-40DD-AFC4-6F175D3DCCD1}">
              <a14:hiddenFill xmlns:a14="http://schemas.microsoft.com/office/drawing/2010/main">
                <a:solidFill>
                  <a:srgbClr val="FFFFFF"/>
                </a:solidFill>
              </a14:hiddenFill>
            </a:ext>
          </a:extLst>
        </p:spPr>
      </p:pic>
      <p:sp>
        <p:nvSpPr>
          <p:cNvPr id="55" name="TextBox 54">
            <a:extLst>
              <a:ext uri="{FF2B5EF4-FFF2-40B4-BE49-F238E27FC236}">
                <a16:creationId xmlns:a16="http://schemas.microsoft.com/office/drawing/2014/main" id="{229DF85E-FDA9-60AB-1CDB-E607311680BD}"/>
              </a:ext>
            </a:extLst>
          </p:cNvPr>
          <p:cNvSpPr txBox="1"/>
          <p:nvPr/>
        </p:nvSpPr>
        <p:spPr>
          <a:xfrm>
            <a:off x="-10038" y="5753152"/>
            <a:ext cx="1409360" cy="338554"/>
          </a:xfrm>
          <a:prstGeom prst="rect">
            <a:avLst/>
          </a:prstGeom>
          <a:noFill/>
        </p:spPr>
        <p:txBody>
          <a:bodyPr wrap="none" rtlCol="0">
            <a:spAutoFit/>
          </a:bodyPr>
          <a:lstStyle/>
          <a:p>
            <a:r>
              <a:rPr lang="en-US" sz="1600" dirty="0">
                <a:latin typeface="Poppins" pitchFamily="2" charset="77"/>
                <a:cs typeface="Poppins" pitchFamily="2" charset="77"/>
              </a:rPr>
              <a:t>Server-level</a:t>
            </a:r>
          </a:p>
        </p:txBody>
      </p:sp>
      <p:sp>
        <p:nvSpPr>
          <p:cNvPr id="56" name="TextBox 55">
            <a:extLst>
              <a:ext uri="{FF2B5EF4-FFF2-40B4-BE49-F238E27FC236}">
                <a16:creationId xmlns:a16="http://schemas.microsoft.com/office/drawing/2014/main" id="{D743C349-9577-6B20-9969-55E5EB04B3C7}"/>
              </a:ext>
            </a:extLst>
          </p:cNvPr>
          <p:cNvSpPr txBox="1"/>
          <p:nvPr/>
        </p:nvSpPr>
        <p:spPr>
          <a:xfrm>
            <a:off x="-10038" y="4087698"/>
            <a:ext cx="1492716" cy="338554"/>
          </a:xfrm>
          <a:prstGeom prst="rect">
            <a:avLst/>
          </a:prstGeom>
          <a:noFill/>
        </p:spPr>
        <p:txBody>
          <a:bodyPr wrap="none" rtlCol="0">
            <a:spAutoFit/>
          </a:bodyPr>
          <a:lstStyle/>
          <a:p>
            <a:r>
              <a:rPr lang="en-US" sz="1600" dirty="0">
                <a:latin typeface="Poppins" pitchFamily="2" charset="77"/>
                <a:cs typeface="Poppins" pitchFamily="2" charset="77"/>
              </a:rPr>
              <a:t>Cluster-level</a:t>
            </a:r>
          </a:p>
        </p:txBody>
      </p:sp>
      <p:sp>
        <p:nvSpPr>
          <p:cNvPr id="57" name="TextBox 56">
            <a:extLst>
              <a:ext uri="{FF2B5EF4-FFF2-40B4-BE49-F238E27FC236}">
                <a16:creationId xmlns:a16="http://schemas.microsoft.com/office/drawing/2014/main" id="{FF8895B5-A015-6CBB-C092-A9834B903F66}"/>
              </a:ext>
            </a:extLst>
          </p:cNvPr>
          <p:cNvSpPr txBox="1"/>
          <p:nvPr/>
        </p:nvSpPr>
        <p:spPr>
          <a:xfrm>
            <a:off x="-10038" y="2386512"/>
            <a:ext cx="1981633" cy="338554"/>
          </a:xfrm>
          <a:prstGeom prst="rect">
            <a:avLst/>
          </a:prstGeom>
          <a:noFill/>
        </p:spPr>
        <p:txBody>
          <a:bodyPr wrap="none" rtlCol="0">
            <a:spAutoFit/>
          </a:bodyPr>
          <a:lstStyle/>
          <a:p>
            <a:r>
              <a:rPr lang="en-US" sz="1600" dirty="0">
                <a:solidFill>
                  <a:schemeClr val="tx1">
                    <a:lumMod val="50000"/>
                    <a:lumOff val="50000"/>
                  </a:schemeClr>
                </a:solidFill>
                <a:latin typeface="Poppins" pitchFamily="2" charset="77"/>
                <a:cs typeface="Poppins" pitchFamily="2" charset="77"/>
              </a:rPr>
              <a:t>Data center-level</a:t>
            </a:r>
          </a:p>
        </p:txBody>
      </p:sp>
      <p:pic>
        <p:nvPicPr>
          <p:cNvPr id="16" name="Graphic 15" descr="Upward trend with solid fill">
            <a:extLst>
              <a:ext uri="{FF2B5EF4-FFF2-40B4-BE49-F238E27FC236}">
                <a16:creationId xmlns:a16="http://schemas.microsoft.com/office/drawing/2014/main" id="{301A12C4-2CD1-51D0-C872-851097960619}"/>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1911979" y="1559229"/>
            <a:ext cx="623696" cy="623696"/>
          </a:xfrm>
          <a:prstGeom prst="rect">
            <a:avLst/>
          </a:prstGeom>
        </p:spPr>
      </p:pic>
      <p:cxnSp>
        <p:nvCxnSpPr>
          <p:cNvPr id="19" name="Straight Arrow Connector 18">
            <a:extLst>
              <a:ext uri="{FF2B5EF4-FFF2-40B4-BE49-F238E27FC236}">
                <a16:creationId xmlns:a16="http://schemas.microsoft.com/office/drawing/2014/main" id="{E2AEDBC7-3F13-D4CA-8866-9E6FB58DFE80}"/>
              </a:ext>
            </a:extLst>
          </p:cNvPr>
          <p:cNvCxnSpPr>
            <a:cxnSpLocks/>
          </p:cNvCxnSpPr>
          <p:nvPr/>
        </p:nvCxnSpPr>
        <p:spPr>
          <a:xfrm flipV="1">
            <a:off x="3289801" y="5768347"/>
            <a:ext cx="1" cy="452892"/>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578167DB-7E65-F8CB-BA0D-1FC964875085}"/>
              </a:ext>
            </a:extLst>
          </p:cNvPr>
          <p:cNvSpPr txBox="1"/>
          <p:nvPr/>
        </p:nvSpPr>
        <p:spPr>
          <a:xfrm>
            <a:off x="1842084" y="5800667"/>
            <a:ext cx="5946485" cy="338554"/>
          </a:xfrm>
          <a:prstGeom prst="rect">
            <a:avLst/>
          </a:prstGeom>
          <a:noFill/>
        </p:spPr>
        <p:txBody>
          <a:bodyPr wrap="square">
            <a:spAutoFit/>
          </a:bodyPr>
          <a:lstStyle/>
          <a:p>
            <a:pPr algn="ctr"/>
            <a:r>
              <a:rPr lang="en-US" sz="1600" b="1" dirty="0">
                <a:ln w="1270">
                  <a:solidFill>
                    <a:schemeClr val="accent6">
                      <a:lumMod val="50000"/>
                    </a:schemeClr>
                  </a:solidFill>
                  <a:prstDash val="solid"/>
                </a:ln>
                <a:solidFill>
                  <a:schemeClr val="accent6"/>
                </a:solidFill>
                <a:latin typeface="Poppins" pitchFamily="2" charset="77"/>
                <a:cs typeface="Poppins" pitchFamily="2" charset="77"/>
              </a:rPr>
              <a:t>GreenSKU Framework</a:t>
            </a:r>
          </a:p>
        </p:txBody>
      </p:sp>
      <p:sp>
        <p:nvSpPr>
          <p:cNvPr id="15" name="Title 1">
            <a:extLst>
              <a:ext uri="{FF2B5EF4-FFF2-40B4-BE49-F238E27FC236}">
                <a16:creationId xmlns:a16="http://schemas.microsoft.com/office/drawing/2014/main" id="{2209E43A-052A-2199-559D-DD959C84C814}"/>
              </a:ext>
            </a:extLst>
          </p:cNvPr>
          <p:cNvSpPr>
            <a:spLocks noGrp="1"/>
          </p:cNvSpPr>
          <p:nvPr>
            <p:ph type="title"/>
          </p:nvPr>
        </p:nvSpPr>
        <p:spPr>
          <a:xfrm>
            <a:off x="508000" y="23241"/>
            <a:ext cx="11234688" cy="1325563"/>
          </a:xfrm>
        </p:spPr>
        <p:txBody>
          <a:bodyPr>
            <a:normAutofit/>
          </a:bodyPr>
          <a:lstStyle/>
          <a:p>
            <a:r>
              <a:rPr lang="en-US" sz="2800" dirty="0"/>
              <a:t>What else impacts a </a:t>
            </a:r>
            <a:r>
              <a:rPr lang="en-US" sz="2800" b="1" dirty="0" err="1">
                <a:solidFill>
                  <a:schemeClr val="accent6"/>
                </a:solidFill>
              </a:rPr>
              <a:t>GreenSKU</a:t>
            </a:r>
            <a:r>
              <a:rPr lang="en-US" sz="2800" dirty="0" err="1"/>
              <a:t>’s</a:t>
            </a:r>
            <a:r>
              <a:rPr lang="en-US" sz="2800" dirty="0"/>
              <a:t> carbon saving potential?</a:t>
            </a:r>
          </a:p>
        </p:txBody>
      </p:sp>
    </p:spTree>
    <p:extLst>
      <p:ext uri="{BB962C8B-B14F-4D97-AF65-F5344CB8AC3E}">
        <p14:creationId xmlns:p14="http://schemas.microsoft.com/office/powerpoint/2010/main" val="1478373401"/>
      </p:ext>
    </p:extLst>
  </p:cSld>
  <p:clrMapOvr>
    <a:masterClrMapping/>
  </p:clrMapOvr>
  <mc:AlternateContent xmlns:mc="http://schemas.openxmlformats.org/markup-compatibility/2006" xmlns:p14="http://schemas.microsoft.com/office/powerpoint/2010/main">
    <mc:Choice Requires="p14">
      <p:transition spd="med" p14:dur="700" advTm="4638">
        <p:fade/>
      </p:transition>
    </mc:Choice>
    <mc:Fallback xmlns="">
      <p:transition spd="med" advTm="4638">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ounded Rectangle 22">
            <a:extLst>
              <a:ext uri="{FF2B5EF4-FFF2-40B4-BE49-F238E27FC236}">
                <a16:creationId xmlns:a16="http://schemas.microsoft.com/office/drawing/2014/main" id="{49EFD3C3-44A8-7B14-C54F-ECD729168E74}"/>
              </a:ext>
            </a:extLst>
          </p:cNvPr>
          <p:cNvSpPr/>
          <p:nvPr/>
        </p:nvSpPr>
        <p:spPr>
          <a:xfrm>
            <a:off x="45063" y="970798"/>
            <a:ext cx="6001329" cy="5120908"/>
          </a:xfrm>
          <a:prstGeom prst="roundRect">
            <a:avLst>
              <a:gd name="adj" fmla="val 0"/>
            </a:avLst>
          </a:prstGeom>
          <a:pattFill prst="pct40">
            <a:fgClr>
              <a:schemeClr val="tx2">
                <a:lumMod val="40000"/>
                <a:lumOff val="60000"/>
              </a:schemeClr>
            </a:fgClr>
            <a:bgClr>
              <a:schemeClr val="bg1"/>
            </a:bgClr>
          </a:pattFill>
          <a:ln w="28575">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4400" b="1" dirty="0">
              <a:ln w="22225">
                <a:solidFill>
                  <a:schemeClr val="accent6">
                    <a:lumMod val="50000"/>
                  </a:schemeClr>
                </a:solidFill>
                <a:prstDash val="solid"/>
              </a:ln>
              <a:solidFill>
                <a:schemeClr val="accent6"/>
              </a:solidFill>
            </a:endParaRPr>
          </a:p>
        </p:txBody>
      </p:sp>
      <p:sp>
        <p:nvSpPr>
          <p:cNvPr id="2061" name="Oval 2060">
            <a:extLst>
              <a:ext uri="{FF2B5EF4-FFF2-40B4-BE49-F238E27FC236}">
                <a16:creationId xmlns:a16="http://schemas.microsoft.com/office/drawing/2014/main" id="{7909E2DA-44B3-894F-817F-C10868AF238D}"/>
              </a:ext>
            </a:extLst>
          </p:cNvPr>
          <p:cNvSpPr/>
          <p:nvPr/>
        </p:nvSpPr>
        <p:spPr>
          <a:xfrm>
            <a:off x="5671411" y="3756022"/>
            <a:ext cx="64514" cy="67389"/>
          </a:xfrm>
          <a:prstGeom prst="ellipse">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66" name="Oval 2065">
            <a:extLst>
              <a:ext uri="{FF2B5EF4-FFF2-40B4-BE49-F238E27FC236}">
                <a16:creationId xmlns:a16="http://schemas.microsoft.com/office/drawing/2014/main" id="{7431E05B-E6D2-3D9A-840A-5C651BCD8B27}"/>
              </a:ext>
            </a:extLst>
          </p:cNvPr>
          <p:cNvSpPr/>
          <p:nvPr/>
        </p:nvSpPr>
        <p:spPr>
          <a:xfrm>
            <a:off x="5670781" y="3072194"/>
            <a:ext cx="64514" cy="67389"/>
          </a:xfrm>
          <a:prstGeom prst="ellipse">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A92119C-8870-2368-25E5-310E6D27CC44}"/>
              </a:ext>
            </a:extLst>
          </p:cNvPr>
          <p:cNvSpPr>
            <a:spLocks noGrp="1"/>
          </p:cNvSpPr>
          <p:nvPr>
            <p:ph type="title"/>
          </p:nvPr>
        </p:nvSpPr>
        <p:spPr>
          <a:xfrm>
            <a:off x="508000" y="23241"/>
            <a:ext cx="11234688" cy="1325563"/>
          </a:xfrm>
        </p:spPr>
        <p:txBody>
          <a:bodyPr>
            <a:normAutofit/>
          </a:bodyPr>
          <a:lstStyle/>
          <a:p>
            <a:r>
              <a:rPr lang="en-US" sz="2800" dirty="0"/>
              <a:t>What else impacts a </a:t>
            </a:r>
            <a:r>
              <a:rPr lang="en-US" sz="2800" b="1" dirty="0" err="1">
                <a:solidFill>
                  <a:schemeClr val="accent6"/>
                </a:solidFill>
              </a:rPr>
              <a:t>GreenSKU</a:t>
            </a:r>
            <a:r>
              <a:rPr lang="en-US" sz="2800" dirty="0" err="1"/>
              <a:t>’s</a:t>
            </a:r>
            <a:r>
              <a:rPr lang="en-US" sz="2800" dirty="0"/>
              <a:t> carbon saving potential?</a:t>
            </a:r>
          </a:p>
        </p:txBody>
      </p:sp>
      <p:sp>
        <p:nvSpPr>
          <p:cNvPr id="4" name="Slide Number Placeholder 3">
            <a:extLst>
              <a:ext uri="{FF2B5EF4-FFF2-40B4-BE49-F238E27FC236}">
                <a16:creationId xmlns:a16="http://schemas.microsoft.com/office/drawing/2014/main" id="{6A6D8302-4E05-DDAD-A534-DF5F98C23CA6}"/>
              </a:ext>
            </a:extLst>
          </p:cNvPr>
          <p:cNvSpPr>
            <a:spLocks noGrp="1"/>
          </p:cNvSpPr>
          <p:nvPr>
            <p:ph type="sldNum" sz="quarter" idx="12"/>
          </p:nvPr>
        </p:nvSpPr>
        <p:spPr>
          <a:xfrm>
            <a:off x="9124166" y="6431506"/>
            <a:ext cx="2743200" cy="365125"/>
          </a:xfrm>
        </p:spPr>
        <p:txBody>
          <a:bodyPr/>
          <a:lstStyle/>
          <a:p>
            <a:fld id="{CA5C1F0B-256B-3243-BFD0-E9259D5AEDE3}" type="slidenum">
              <a:rPr lang="en-US" smtClean="0"/>
              <a:t>23</a:t>
            </a:fld>
            <a:endParaRPr lang="en-US"/>
          </a:p>
        </p:txBody>
      </p:sp>
      <p:sp>
        <p:nvSpPr>
          <p:cNvPr id="12" name="Rectangle 11">
            <a:extLst>
              <a:ext uri="{FF2B5EF4-FFF2-40B4-BE49-F238E27FC236}">
                <a16:creationId xmlns:a16="http://schemas.microsoft.com/office/drawing/2014/main" id="{04999535-7ADD-D24A-0F6C-7DF2612F0914}"/>
              </a:ext>
            </a:extLst>
          </p:cNvPr>
          <p:cNvSpPr/>
          <p:nvPr/>
        </p:nvSpPr>
        <p:spPr>
          <a:xfrm>
            <a:off x="2057019" y="6221239"/>
            <a:ext cx="2465564" cy="562924"/>
          </a:xfrm>
          <a:prstGeom prst="rect">
            <a:avLst/>
          </a:prstGeom>
          <a:ln w="38100">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accent6">
                    <a:lumMod val="60000"/>
                    <a:lumOff val="40000"/>
                  </a:schemeClr>
                </a:solidFill>
                <a:latin typeface="Poppins" panose="00000500000000000000" pitchFamily="2" charset="0"/>
                <a:cs typeface="Poppins" panose="00000500000000000000" pitchFamily="2" charset="0"/>
              </a:rPr>
              <a:t>GreenSKU</a:t>
            </a:r>
            <a:r>
              <a:rPr lang="en-US" sz="2000" dirty="0">
                <a:latin typeface="Poppins" panose="00000500000000000000" pitchFamily="2" charset="0"/>
                <a:cs typeface="Poppins" panose="00000500000000000000" pitchFamily="2" charset="0"/>
              </a:rPr>
              <a:t> design</a:t>
            </a:r>
          </a:p>
        </p:txBody>
      </p:sp>
      <p:sp>
        <p:nvSpPr>
          <p:cNvPr id="5" name="Rounded Rectangle 4">
            <a:extLst>
              <a:ext uri="{FF2B5EF4-FFF2-40B4-BE49-F238E27FC236}">
                <a16:creationId xmlns:a16="http://schemas.microsoft.com/office/drawing/2014/main" id="{163B83CB-309E-ACE4-EE84-89ABF8BFDA75}"/>
              </a:ext>
            </a:extLst>
          </p:cNvPr>
          <p:cNvSpPr/>
          <p:nvPr/>
        </p:nvSpPr>
        <p:spPr>
          <a:xfrm>
            <a:off x="1114669" y="4416977"/>
            <a:ext cx="4350265" cy="1351370"/>
          </a:xfrm>
          <a:prstGeom prst="roundRect">
            <a:avLst/>
          </a:prstGeom>
          <a:solidFill>
            <a:schemeClr val="accent1">
              <a:lumMod val="60000"/>
              <a:lumOff val="40000"/>
            </a:schemeClr>
          </a:solidFill>
          <a:ln w="28575">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Rounded Corners 5">
            <a:extLst>
              <a:ext uri="{FF2B5EF4-FFF2-40B4-BE49-F238E27FC236}">
                <a16:creationId xmlns:a16="http://schemas.microsoft.com/office/drawing/2014/main" id="{3BFF63B3-3752-5C20-C523-C9FA284D5291}"/>
              </a:ext>
            </a:extLst>
          </p:cNvPr>
          <p:cNvSpPr/>
          <p:nvPr/>
        </p:nvSpPr>
        <p:spPr>
          <a:xfrm>
            <a:off x="1230592" y="4587940"/>
            <a:ext cx="1986471" cy="1009445"/>
          </a:xfrm>
          <a:prstGeom prst="roundRect">
            <a:avLst/>
          </a:prstGeom>
          <a:noFill/>
          <a:ln w="38100">
            <a:solidFill>
              <a:schemeClr val="accent1">
                <a:lumMod val="50000"/>
              </a:schemeClr>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sz="1900" dirty="0">
                <a:solidFill>
                  <a:schemeClr val="tx1"/>
                </a:solidFill>
                <a:latin typeface="Poppins" panose="00000500000000000000" pitchFamily="2" charset="0"/>
                <a:cs typeface="Poppins" panose="00000500000000000000" pitchFamily="2" charset="0"/>
              </a:rPr>
              <a:t>Performance</a:t>
            </a:r>
          </a:p>
        </p:txBody>
      </p:sp>
      <p:pic>
        <p:nvPicPr>
          <p:cNvPr id="7" name="Graphic 6" descr="Gauge with solid fill">
            <a:extLst>
              <a:ext uri="{FF2B5EF4-FFF2-40B4-BE49-F238E27FC236}">
                <a16:creationId xmlns:a16="http://schemas.microsoft.com/office/drawing/2014/main" id="{124F89DC-A77E-539A-CD92-65B57A2E9F9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856211" y="4838710"/>
            <a:ext cx="735233" cy="735233"/>
          </a:xfrm>
          <a:prstGeom prst="rect">
            <a:avLst/>
          </a:prstGeom>
        </p:spPr>
      </p:pic>
      <p:sp>
        <p:nvSpPr>
          <p:cNvPr id="8" name="Rectangle: Rounded Corners 22">
            <a:extLst>
              <a:ext uri="{FF2B5EF4-FFF2-40B4-BE49-F238E27FC236}">
                <a16:creationId xmlns:a16="http://schemas.microsoft.com/office/drawing/2014/main" id="{FA4AB181-35DB-E1BD-AF64-495C3AA94A8C}"/>
              </a:ext>
            </a:extLst>
          </p:cNvPr>
          <p:cNvSpPr/>
          <p:nvPr/>
        </p:nvSpPr>
        <p:spPr>
          <a:xfrm>
            <a:off x="3362540" y="4583878"/>
            <a:ext cx="1984845" cy="1017568"/>
          </a:xfrm>
          <a:prstGeom prst="roundRect">
            <a:avLst/>
          </a:prstGeom>
          <a:solidFill>
            <a:schemeClr val="accent6">
              <a:lumMod val="40000"/>
              <a:lumOff val="60000"/>
            </a:schemeClr>
          </a:solidFill>
          <a:ln w="38100">
            <a:solidFill>
              <a:schemeClr val="accent1">
                <a:lumMod val="50000"/>
              </a:schemeClr>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sz="1900" dirty="0">
                <a:solidFill>
                  <a:schemeClr val="tx1"/>
                </a:solidFill>
                <a:latin typeface="Poppins" panose="00000500000000000000" pitchFamily="2" charset="0"/>
                <a:cs typeface="Poppins" panose="00000500000000000000" pitchFamily="2" charset="0"/>
              </a:rPr>
              <a:t>Maintenance</a:t>
            </a:r>
          </a:p>
        </p:txBody>
      </p:sp>
      <p:pic>
        <p:nvPicPr>
          <p:cNvPr id="9" name="Graphic 8" descr="Warning with solid fill">
            <a:extLst>
              <a:ext uri="{FF2B5EF4-FFF2-40B4-BE49-F238E27FC236}">
                <a16:creationId xmlns:a16="http://schemas.microsoft.com/office/drawing/2014/main" id="{34D15473-5C53-AAB3-9D4A-3AAF55267855}"/>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104102" y="4961191"/>
            <a:ext cx="501720" cy="501720"/>
          </a:xfrm>
          <a:prstGeom prst="rect">
            <a:avLst/>
          </a:prstGeom>
        </p:spPr>
      </p:pic>
      <p:sp>
        <p:nvSpPr>
          <p:cNvPr id="10" name="Rounded Rectangle 9">
            <a:extLst>
              <a:ext uri="{FF2B5EF4-FFF2-40B4-BE49-F238E27FC236}">
                <a16:creationId xmlns:a16="http://schemas.microsoft.com/office/drawing/2014/main" id="{B58F6664-16E6-4AC7-1AFB-AFEDA0C9C69F}"/>
              </a:ext>
            </a:extLst>
          </p:cNvPr>
          <p:cNvSpPr/>
          <p:nvPr/>
        </p:nvSpPr>
        <p:spPr>
          <a:xfrm>
            <a:off x="629897" y="1057889"/>
            <a:ext cx="5328082" cy="1351370"/>
          </a:xfrm>
          <a:prstGeom prst="roundRect">
            <a:avLst/>
          </a:prstGeom>
          <a:solidFill>
            <a:schemeClr val="accent1">
              <a:lumMod val="60000"/>
              <a:lumOff val="40000"/>
            </a:schemeClr>
          </a:solidFill>
          <a:ln w="28575">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ounded Rectangle 10">
            <a:extLst>
              <a:ext uri="{FF2B5EF4-FFF2-40B4-BE49-F238E27FC236}">
                <a16:creationId xmlns:a16="http://schemas.microsoft.com/office/drawing/2014/main" id="{A0B0EBF3-CA6E-0453-8FFC-F8FCE157352B}"/>
              </a:ext>
            </a:extLst>
          </p:cNvPr>
          <p:cNvSpPr/>
          <p:nvPr/>
        </p:nvSpPr>
        <p:spPr>
          <a:xfrm>
            <a:off x="864082" y="2737433"/>
            <a:ext cx="4850624" cy="1351370"/>
          </a:xfrm>
          <a:prstGeom prst="roundRect">
            <a:avLst/>
          </a:prstGeom>
          <a:solidFill>
            <a:schemeClr val="accent1">
              <a:lumMod val="60000"/>
              <a:lumOff val="40000"/>
            </a:schemeClr>
          </a:solidFill>
          <a:ln w="28575">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Rounded Corners 9">
            <a:extLst>
              <a:ext uri="{FF2B5EF4-FFF2-40B4-BE49-F238E27FC236}">
                <a16:creationId xmlns:a16="http://schemas.microsoft.com/office/drawing/2014/main" id="{A3548E04-2807-64B8-9C5D-B2B2D580E0EA}"/>
              </a:ext>
            </a:extLst>
          </p:cNvPr>
          <p:cNvSpPr/>
          <p:nvPr/>
        </p:nvSpPr>
        <p:spPr>
          <a:xfrm>
            <a:off x="1233011" y="1197635"/>
            <a:ext cx="1981633" cy="1071879"/>
          </a:xfrm>
          <a:prstGeom prst="roundRect">
            <a:avLst/>
          </a:prstGeom>
          <a:solidFill>
            <a:schemeClr val="accent6">
              <a:lumMod val="40000"/>
              <a:lumOff val="60000"/>
            </a:schemeClr>
          </a:solidFill>
          <a:ln w="38100">
            <a:solidFill>
              <a:schemeClr val="accent1">
                <a:lumMod val="50000"/>
              </a:schemeClr>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sz="1900" dirty="0">
                <a:solidFill>
                  <a:schemeClr val="tx1"/>
                </a:solidFill>
                <a:latin typeface="Poppins" pitchFamily="2" charset="77"/>
                <a:cs typeface="Poppins" pitchFamily="2" charset="77"/>
              </a:rPr>
              <a:t>Growth Buffer</a:t>
            </a:r>
          </a:p>
        </p:txBody>
      </p:sp>
      <p:sp>
        <p:nvSpPr>
          <p:cNvPr id="32" name="Rectangle: Rounded Corners 6">
            <a:extLst>
              <a:ext uri="{FF2B5EF4-FFF2-40B4-BE49-F238E27FC236}">
                <a16:creationId xmlns:a16="http://schemas.microsoft.com/office/drawing/2014/main" id="{1AECBD97-18F8-F217-5D7F-A46FD389769A}"/>
              </a:ext>
            </a:extLst>
          </p:cNvPr>
          <p:cNvSpPr/>
          <p:nvPr/>
        </p:nvSpPr>
        <p:spPr>
          <a:xfrm>
            <a:off x="1232749" y="2877178"/>
            <a:ext cx="1982156" cy="1071880"/>
          </a:xfrm>
          <a:prstGeom prst="roundRect">
            <a:avLst/>
          </a:prstGeom>
          <a:noFill/>
          <a:ln w="38100">
            <a:solidFill>
              <a:schemeClr val="accent1">
                <a:lumMod val="50000"/>
              </a:schemeClr>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sz="1900" dirty="0">
                <a:solidFill>
                  <a:schemeClr val="tx1"/>
                </a:solidFill>
                <a:latin typeface="Poppins" pitchFamily="2" charset="77"/>
                <a:cs typeface="Poppins" pitchFamily="2" charset="77"/>
              </a:rPr>
              <a:t>Adoption</a:t>
            </a:r>
          </a:p>
          <a:p>
            <a:pPr algn="r"/>
            <a:endParaRPr lang="en-US" sz="1900" dirty="0">
              <a:solidFill>
                <a:schemeClr val="tx1"/>
              </a:solidFill>
              <a:latin typeface="Poppins" pitchFamily="2" charset="77"/>
              <a:cs typeface="Poppins" pitchFamily="2" charset="77"/>
            </a:endParaRPr>
          </a:p>
        </p:txBody>
      </p:sp>
      <p:grpSp>
        <p:nvGrpSpPr>
          <p:cNvPr id="18" name="Group 17">
            <a:extLst>
              <a:ext uri="{FF2B5EF4-FFF2-40B4-BE49-F238E27FC236}">
                <a16:creationId xmlns:a16="http://schemas.microsoft.com/office/drawing/2014/main" id="{92E64B5D-27F3-1AEC-EC88-DD2257EDF2FD}"/>
              </a:ext>
            </a:extLst>
          </p:cNvPr>
          <p:cNvGrpSpPr/>
          <p:nvPr/>
        </p:nvGrpSpPr>
        <p:grpSpPr>
          <a:xfrm>
            <a:off x="1811104" y="3260121"/>
            <a:ext cx="825446" cy="632471"/>
            <a:chOff x="2107707" y="3401478"/>
            <a:chExt cx="825446" cy="632471"/>
          </a:xfrm>
        </p:grpSpPr>
        <p:pic>
          <p:nvPicPr>
            <p:cNvPr id="33" name="Graphic 32" descr="Programmer female with solid fill">
              <a:extLst>
                <a:ext uri="{FF2B5EF4-FFF2-40B4-BE49-F238E27FC236}">
                  <a16:creationId xmlns:a16="http://schemas.microsoft.com/office/drawing/2014/main" id="{0EDE0E44-5E68-BE48-D6C7-2A3F4296A5A5}"/>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300682" y="3401478"/>
              <a:ext cx="632471" cy="632471"/>
            </a:xfrm>
            <a:prstGeom prst="rect">
              <a:avLst/>
            </a:prstGeom>
          </p:spPr>
        </p:pic>
        <p:pic>
          <p:nvPicPr>
            <p:cNvPr id="34" name="Graphic 33" descr="Thumbs up sign with solid fill">
              <a:extLst>
                <a:ext uri="{FF2B5EF4-FFF2-40B4-BE49-F238E27FC236}">
                  <a16:creationId xmlns:a16="http://schemas.microsoft.com/office/drawing/2014/main" id="{8010501F-B0D0-36E2-9AD5-F1BAC179421A}"/>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2107707" y="3433888"/>
              <a:ext cx="254118" cy="254118"/>
            </a:xfrm>
            <a:prstGeom prst="rect">
              <a:avLst/>
            </a:prstGeom>
          </p:spPr>
        </p:pic>
        <p:pic>
          <p:nvPicPr>
            <p:cNvPr id="35" name="Graphic 34" descr="Thumbs Down with solid fill">
              <a:extLst>
                <a:ext uri="{FF2B5EF4-FFF2-40B4-BE49-F238E27FC236}">
                  <a16:creationId xmlns:a16="http://schemas.microsoft.com/office/drawing/2014/main" id="{4FD4D731-33FF-CA57-58B4-B53FC5187AB8}"/>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108034" y="3717541"/>
              <a:ext cx="254118" cy="254118"/>
            </a:xfrm>
            <a:prstGeom prst="rect">
              <a:avLst/>
            </a:prstGeom>
          </p:spPr>
        </p:pic>
      </p:grpSp>
      <p:sp>
        <p:nvSpPr>
          <p:cNvPr id="37" name="Rectangle: Rounded Corners 7">
            <a:extLst>
              <a:ext uri="{FF2B5EF4-FFF2-40B4-BE49-F238E27FC236}">
                <a16:creationId xmlns:a16="http://schemas.microsoft.com/office/drawing/2014/main" id="{AD9BC03F-CB10-6D38-93CD-A0B41CBB972B}"/>
              </a:ext>
            </a:extLst>
          </p:cNvPr>
          <p:cNvSpPr/>
          <p:nvPr/>
        </p:nvSpPr>
        <p:spPr>
          <a:xfrm>
            <a:off x="3363884" y="2877178"/>
            <a:ext cx="1982156" cy="1071880"/>
          </a:xfrm>
          <a:prstGeom prst="roundRect">
            <a:avLst/>
          </a:prstGeom>
          <a:solidFill>
            <a:schemeClr val="accent6">
              <a:lumMod val="40000"/>
              <a:lumOff val="60000"/>
            </a:schemeClr>
          </a:solidFill>
          <a:ln w="38100">
            <a:solidFill>
              <a:schemeClr val="accent1">
                <a:lumMod val="50000"/>
              </a:schemeClr>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sz="1900" dirty="0">
                <a:solidFill>
                  <a:schemeClr val="tx1"/>
                </a:solidFill>
                <a:latin typeface="Poppins" pitchFamily="2" charset="77"/>
                <a:cs typeface="Poppins" pitchFamily="2" charset="77"/>
              </a:rPr>
              <a:t>VM Allocation</a:t>
            </a:r>
          </a:p>
          <a:p>
            <a:pPr algn="r"/>
            <a:endParaRPr lang="en-US" sz="1900" dirty="0">
              <a:solidFill>
                <a:schemeClr val="tx1"/>
              </a:solidFill>
              <a:latin typeface="Poppins" pitchFamily="2" charset="77"/>
              <a:cs typeface="Poppins" pitchFamily="2" charset="77"/>
            </a:endParaRPr>
          </a:p>
        </p:txBody>
      </p:sp>
      <p:sp>
        <p:nvSpPr>
          <p:cNvPr id="38" name="Rectangle: Rounded Corners 8">
            <a:extLst>
              <a:ext uri="{FF2B5EF4-FFF2-40B4-BE49-F238E27FC236}">
                <a16:creationId xmlns:a16="http://schemas.microsoft.com/office/drawing/2014/main" id="{CCB32C3B-44B8-9114-40C4-BA118D2C7A7A}"/>
              </a:ext>
            </a:extLst>
          </p:cNvPr>
          <p:cNvSpPr/>
          <p:nvPr/>
        </p:nvSpPr>
        <p:spPr>
          <a:xfrm>
            <a:off x="3373232" y="1189360"/>
            <a:ext cx="1963460" cy="1088428"/>
          </a:xfrm>
          <a:prstGeom prst="roundRect">
            <a:avLst/>
          </a:prstGeom>
          <a:solidFill>
            <a:schemeClr val="accent6">
              <a:lumMod val="40000"/>
              <a:lumOff val="60000"/>
            </a:schemeClr>
          </a:solidFill>
          <a:ln w="38100">
            <a:solidFill>
              <a:schemeClr val="accent1">
                <a:lumMod val="50000"/>
              </a:schemeClr>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sz="1900" dirty="0">
                <a:solidFill>
                  <a:schemeClr val="tx1"/>
                </a:solidFill>
                <a:latin typeface="Poppins" pitchFamily="2" charset="77"/>
                <a:cs typeface="Poppins" pitchFamily="2" charset="77"/>
              </a:rPr>
              <a:t>Cluster Sizing</a:t>
            </a:r>
          </a:p>
          <a:p>
            <a:pPr algn="ctr"/>
            <a:endParaRPr lang="en-US" sz="1900" dirty="0">
              <a:solidFill>
                <a:schemeClr val="tx1"/>
              </a:solidFill>
              <a:latin typeface="Poppins" pitchFamily="2" charset="77"/>
              <a:cs typeface="Poppins" pitchFamily="2" charset="77"/>
            </a:endParaRPr>
          </a:p>
        </p:txBody>
      </p:sp>
      <p:pic>
        <p:nvPicPr>
          <p:cNvPr id="39" name="Graphic 38" descr="Packing Box Open with solid fill">
            <a:extLst>
              <a:ext uri="{FF2B5EF4-FFF2-40B4-BE49-F238E27FC236}">
                <a16:creationId xmlns:a16="http://schemas.microsoft.com/office/drawing/2014/main" id="{C1CA637E-B51A-E94F-9808-5BB521342DCB}"/>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4059781" y="3291153"/>
            <a:ext cx="590362" cy="590362"/>
          </a:xfrm>
          <a:prstGeom prst="rect">
            <a:avLst/>
          </a:prstGeom>
        </p:spPr>
      </p:pic>
      <p:pic>
        <p:nvPicPr>
          <p:cNvPr id="40" name="Graphic 39" descr="Decision chart with solid fill">
            <a:extLst>
              <a:ext uri="{FF2B5EF4-FFF2-40B4-BE49-F238E27FC236}">
                <a16:creationId xmlns:a16="http://schemas.microsoft.com/office/drawing/2014/main" id="{B6332AAA-6B9F-C5AD-0C95-F269B5E86B7F}"/>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4078628" y="1632520"/>
            <a:ext cx="552669" cy="552669"/>
          </a:xfrm>
          <a:prstGeom prst="rect">
            <a:avLst/>
          </a:prstGeom>
        </p:spPr>
      </p:pic>
      <p:pic>
        <p:nvPicPr>
          <p:cNvPr id="45" name="Picture 44" descr="A black and white outline of a computer server&#10;&#10;Description automatically generated">
            <a:extLst>
              <a:ext uri="{FF2B5EF4-FFF2-40B4-BE49-F238E27FC236}">
                <a16:creationId xmlns:a16="http://schemas.microsoft.com/office/drawing/2014/main" id="{9E91ABF2-C9FE-95C2-6C57-E7D0942E0691}"/>
              </a:ext>
            </a:extLst>
          </p:cNvPr>
          <p:cNvPicPr>
            <a:picLocks noChangeAspect="1"/>
          </p:cNvPicPr>
          <p:nvPr/>
        </p:nvPicPr>
        <p:blipFill>
          <a:blip r:embed="rId17"/>
          <a:stretch>
            <a:fillRect/>
          </a:stretch>
        </p:blipFill>
        <p:spPr>
          <a:xfrm>
            <a:off x="55483" y="3095744"/>
            <a:ext cx="1179146" cy="958201"/>
          </a:xfrm>
          <a:prstGeom prst="rect">
            <a:avLst/>
          </a:prstGeom>
        </p:spPr>
      </p:pic>
      <p:pic>
        <p:nvPicPr>
          <p:cNvPr id="47" name="Graphic 46" descr="Server with solid fill">
            <a:extLst>
              <a:ext uri="{FF2B5EF4-FFF2-40B4-BE49-F238E27FC236}">
                <a16:creationId xmlns:a16="http://schemas.microsoft.com/office/drawing/2014/main" id="{A7375A11-A244-B162-DE46-15D7615A0D53}"/>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55483" y="4833256"/>
            <a:ext cx="914400" cy="914400"/>
          </a:xfrm>
          <a:prstGeom prst="rect">
            <a:avLst/>
          </a:prstGeom>
        </p:spPr>
      </p:pic>
      <p:pic>
        <p:nvPicPr>
          <p:cNvPr id="2052" name="Picture 4" descr="Free Data center Icon - Download in Line Style">
            <a:extLst>
              <a:ext uri="{FF2B5EF4-FFF2-40B4-BE49-F238E27FC236}">
                <a16:creationId xmlns:a16="http://schemas.microsoft.com/office/drawing/2014/main" id="{ACAAA215-FBF1-B147-A235-3AA08AD0432F}"/>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55483" y="1336224"/>
            <a:ext cx="996587" cy="996587"/>
          </a:xfrm>
          <a:prstGeom prst="rect">
            <a:avLst/>
          </a:prstGeom>
          <a:noFill/>
          <a:extLst>
            <a:ext uri="{909E8E84-426E-40DD-AFC4-6F175D3DCCD1}">
              <a14:hiddenFill xmlns:a14="http://schemas.microsoft.com/office/drawing/2010/main">
                <a:solidFill>
                  <a:srgbClr val="FFFFFF"/>
                </a:solidFill>
              </a14:hiddenFill>
            </a:ext>
          </a:extLst>
        </p:spPr>
      </p:pic>
      <p:sp>
        <p:nvSpPr>
          <p:cNvPr id="55" name="TextBox 54">
            <a:extLst>
              <a:ext uri="{FF2B5EF4-FFF2-40B4-BE49-F238E27FC236}">
                <a16:creationId xmlns:a16="http://schemas.microsoft.com/office/drawing/2014/main" id="{229DF85E-FDA9-60AB-1CDB-E607311680BD}"/>
              </a:ext>
            </a:extLst>
          </p:cNvPr>
          <p:cNvSpPr txBox="1"/>
          <p:nvPr/>
        </p:nvSpPr>
        <p:spPr>
          <a:xfrm>
            <a:off x="-10038" y="5753152"/>
            <a:ext cx="1409360" cy="338554"/>
          </a:xfrm>
          <a:prstGeom prst="rect">
            <a:avLst/>
          </a:prstGeom>
          <a:noFill/>
        </p:spPr>
        <p:txBody>
          <a:bodyPr wrap="none" rtlCol="0">
            <a:spAutoFit/>
          </a:bodyPr>
          <a:lstStyle/>
          <a:p>
            <a:r>
              <a:rPr lang="en-US" sz="1600" dirty="0">
                <a:latin typeface="Poppins" pitchFamily="2" charset="77"/>
                <a:cs typeface="Poppins" pitchFamily="2" charset="77"/>
              </a:rPr>
              <a:t>Server-level</a:t>
            </a:r>
          </a:p>
        </p:txBody>
      </p:sp>
      <p:sp>
        <p:nvSpPr>
          <p:cNvPr id="56" name="TextBox 55">
            <a:extLst>
              <a:ext uri="{FF2B5EF4-FFF2-40B4-BE49-F238E27FC236}">
                <a16:creationId xmlns:a16="http://schemas.microsoft.com/office/drawing/2014/main" id="{D743C349-9577-6B20-9969-55E5EB04B3C7}"/>
              </a:ext>
            </a:extLst>
          </p:cNvPr>
          <p:cNvSpPr txBox="1"/>
          <p:nvPr/>
        </p:nvSpPr>
        <p:spPr>
          <a:xfrm>
            <a:off x="-10038" y="4087698"/>
            <a:ext cx="1492716" cy="338554"/>
          </a:xfrm>
          <a:prstGeom prst="rect">
            <a:avLst/>
          </a:prstGeom>
          <a:noFill/>
        </p:spPr>
        <p:txBody>
          <a:bodyPr wrap="none" rtlCol="0">
            <a:spAutoFit/>
          </a:bodyPr>
          <a:lstStyle/>
          <a:p>
            <a:r>
              <a:rPr lang="en-US" sz="1600" dirty="0">
                <a:latin typeface="Poppins" pitchFamily="2" charset="77"/>
                <a:cs typeface="Poppins" pitchFamily="2" charset="77"/>
              </a:rPr>
              <a:t>Cluster-level</a:t>
            </a:r>
          </a:p>
        </p:txBody>
      </p:sp>
      <p:sp>
        <p:nvSpPr>
          <p:cNvPr id="57" name="TextBox 56">
            <a:extLst>
              <a:ext uri="{FF2B5EF4-FFF2-40B4-BE49-F238E27FC236}">
                <a16:creationId xmlns:a16="http://schemas.microsoft.com/office/drawing/2014/main" id="{FF8895B5-A015-6CBB-C092-A9834B903F66}"/>
              </a:ext>
            </a:extLst>
          </p:cNvPr>
          <p:cNvSpPr txBox="1"/>
          <p:nvPr/>
        </p:nvSpPr>
        <p:spPr>
          <a:xfrm>
            <a:off x="-10038" y="2386512"/>
            <a:ext cx="1981633" cy="338554"/>
          </a:xfrm>
          <a:prstGeom prst="rect">
            <a:avLst/>
          </a:prstGeom>
          <a:noFill/>
        </p:spPr>
        <p:txBody>
          <a:bodyPr wrap="none" rtlCol="0">
            <a:spAutoFit/>
          </a:bodyPr>
          <a:lstStyle/>
          <a:p>
            <a:r>
              <a:rPr lang="en-US" sz="1600" dirty="0">
                <a:latin typeface="Poppins" pitchFamily="2" charset="77"/>
                <a:cs typeface="Poppins" pitchFamily="2" charset="77"/>
              </a:rPr>
              <a:t>Data center-level</a:t>
            </a:r>
          </a:p>
        </p:txBody>
      </p:sp>
      <p:pic>
        <p:nvPicPr>
          <p:cNvPr id="16" name="Graphic 15" descr="Upward trend with solid fill">
            <a:extLst>
              <a:ext uri="{FF2B5EF4-FFF2-40B4-BE49-F238E27FC236}">
                <a16:creationId xmlns:a16="http://schemas.microsoft.com/office/drawing/2014/main" id="{301A12C4-2CD1-51D0-C872-851097960619}"/>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1911979" y="1559229"/>
            <a:ext cx="623696" cy="623696"/>
          </a:xfrm>
          <a:prstGeom prst="rect">
            <a:avLst/>
          </a:prstGeom>
        </p:spPr>
      </p:pic>
      <p:cxnSp>
        <p:nvCxnSpPr>
          <p:cNvPr id="19" name="Straight Arrow Connector 18">
            <a:extLst>
              <a:ext uri="{FF2B5EF4-FFF2-40B4-BE49-F238E27FC236}">
                <a16:creationId xmlns:a16="http://schemas.microsoft.com/office/drawing/2014/main" id="{E2AEDBC7-3F13-D4CA-8866-9E6FB58DFE80}"/>
              </a:ext>
            </a:extLst>
          </p:cNvPr>
          <p:cNvCxnSpPr>
            <a:cxnSpLocks/>
          </p:cNvCxnSpPr>
          <p:nvPr/>
        </p:nvCxnSpPr>
        <p:spPr>
          <a:xfrm flipV="1">
            <a:off x="3289801" y="5768347"/>
            <a:ext cx="1" cy="452892"/>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578167DB-7E65-F8CB-BA0D-1FC964875085}"/>
              </a:ext>
            </a:extLst>
          </p:cNvPr>
          <p:cNvSpPr txBox="1"/>
          <p:nvPr/>
        </p:nvSpPr>
        <p:spPr>
          <a:xfrm>
            <a:off x="1842084" y="5800667"/>
            <a:ext cx="5946485" cy="338554"/>
          </a:xfrm>
          <a:prstGeom prst="rect">
            <a:avLst/>
          </a:prstGeom>
          <a:noFill/>
        </p:spPr>
        <p:txBody>
          <a:bodyPr wrap="square">
            <a:spAutoFit/>
          </a:bodyPr>
          <a:lstStyle/>
          <a:p>
            <a:pPr algn="ctr"/>
            <a:r>
              <a:rPr lang="en-US" sz="1600" b="1" dirty="0">
                <a:ln w="1270">
                  <a:solidFill>
                    <a:schemeClr val="accent6">
                      <a:lumMod val="50000"/>
                    </a:schemeClr>
                  </a:solidFill>
                  <a:prstDash val="solid"/>
                </a:ln>
                <a:solidFill>
                  <a:schemeClr val="accent6"/>
                </a:solidFill>
                <a:latin typeface="Poppins" pitchFamily="2" charset="77"/>
                <a:cs typeface="Poppins" pitchFamily="2" charset="77"/>
              </a:rPr>
              <a:t>GreenSKU Framework</a:t>
            </a:r>
          </a:p>
        </p:txBody>
      </p:sp>
      <p:sp>
        <p:nvSpPr>
          <p:cNvPr id="43" name="TextBox 42">
            <a:extLst>
              <a:ext uri="{FF2B5EF4-FFF2-40B4-BE49-F238E27FC236}">
                <a16:creationId xmlns:a16="http://schemas.microsoft.com/office/drawing/2014/main" id="{AAF38168-47A7-251E-31A8-8CCB1B6BCF0B}"/>
              </a:ext>
            </a:extLst>
          </p:cNvPr>
          <p:cNvSpPr txBox="1"/>
          <p:nvPr/>
        </p:nvSpPr>
        <p:spPr>
          <a:xfrm>
            <a:off x="7333163" y="3105835"/>
            <a:ext cx="3582005" cy="646331"/>
          </a:xfrm>
          <a:prstGeom prst="rect">
            <a:avLst/>
          </a:prstGeom>
          <a:solidFill>
            <a:schemeClr val="accent6">
              <a:lumMod val="40000"/>
              <a:lumOff val="60000"/>
            </a:schemeClr>
          </a:solidFill>
        </p:spPr>
        <p:txBody>
          <a:bodyPr vert="horz" wrap="square" lIns="91440" tIns="45720" rIns="91440" bIns="45720" rtlCol="0">
            <a:spAutoFit/>
          </a:bodyPr>
          <a:lstStyle/>
          <a:p>
            <a:pPr marL="0" indent="0" algn="l">
              <a:buFont typeface="Arial" panose="020B0604020202020204" pitchFamily="34" charset="0"/>
              <a:buNone/>
            </a:pPr>
            <a:r>
              <a:rPr lang="en-US" sz="3600" dirty="0">
                <a:latin typeface="Poppins" pitchFamily="2" charset="77"/>
                <a:cs typeface="Poppins" pitchFamily="2" charset="77"/>
              </a:rPr>
              <a:t>See the paper!</a:t>
            </a:r>
          </a:p>
        </p:txBody>
      </p:sp>
      <p:cxnSp>
        <p:nvCxnSpPr>
          <p:cNvPr id="3" name="Straight Arrow Connector 2">
            <a:extLst>
              <a:ext uri="{FF2B5EF4-FFF2-40B4-BE49-F238E27FC236}">
                <a16:creationId xmlns:a16="http://schemas.microsoft.com/office/drawing/2014/main" id="{C5519321-04E2-277C-0C49-8C58C0CD8FF6}"/>
              </a:ext>
            </a:extLst>
          </p:cNvPr>
          <p:cNvCxnSpPr>
            <a:cxnSpLocks/>
            <a:endCxn id="13" idx="1"/>
          </p:cNvCxnSpPr>
          <p:nvPr/>
        </p:nvCxnSpPr>
        <p:spPr>
          <a:xfrm>
            <a:off x="6042088" y="2101489"/>
            <a:ext cx="1428453"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B06292A0-64B8-6F2B-A195-28E70C9E9BF4}"/>
              </a:ext>
            </a:extLst>
          </p:cNvPr>
          <p:cNvSpPr/>
          <p:nvPr/>
        </p:nvSpPr>
        <p:spPr>
          <a:xfrm>
            <a:off x="7470541" y="1607688"/>
            <a:ext cx="3305911" cy="987602"/>
          </a:xfrm>
          <a:prstGeom prst="rect">
            <a:avLst/>
          </a:prstGeom>
          <a:solidFill>
            <a:schemeClr val="accent6"/>
          </a:solidFill>
          <a:ln w="38100">
            <a:solidFill>
              <a:schemeClr val="accent6">
                <a:lumMod val="50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latin typeface="Poppins" panose="00000500000000000000" pitchFamily="2" charset="0"/>
                <a:cs typeface="Poppins" panose="00000500000000000000" pitchFamily="2" charset="0"/>
              </a:rPr>
              <a:t>Data center carbon savings</a:t>
            </a:r>
          </a:p>
        </p:txBody>
      </p:sp>
      <p:grpSp>
        <p:nvGrpSpPr>
          <p:cNvPr id="27" name="Group 26">
            <a:extLst>
              <a:ext uri="{FF2B5EF4-FFF2-40B4-BE49-F238E27FC236}">
                <a16:creationId xmlns:a16="http://schemas.microsoft.com/office/drawing/2014/main" id="{48AC6AFF-CD4F-1A00-E9E8-4680D508440C}"/>
              </a:ext>
            </a:extLst>
          </p:cNvPr>
          <p:cNvGrpSpPr/>
          <p:nvPr/>
        </p:nvGrpSpPr>
        <p:grpSpPr>
          <a:xfrm>
            <a:off x="8112013" y="3942326"/>
            <a:ext cx="2022968" cy="2615971"/>
            <a:chOff x="8168910" y="3815535"/>
            <a:chExt cx="2022968" cy="2615971"/>
          </a:xfrm>
        </p:grpSpPr>
        <p:pic>
          <p:nvPicPr>
            <p:cNvPr id="26" name="Picture 25">
              <a:extLst>
                <a:ext uri="{FF2B5EF4-FFF2-40B4-BE49-F238E27FC236}">
                  <a16:creationId xmlns:a16="http://schemas.microsoft.com/office/drawing/2014/main" id="{3510D65A-2EDE-0FC4-58C9-43134CC43596}"/>
                </a:ext>
              </a:extLst>
            </p:cNvPr>
            <p:cNvPicPr>
              <a:picLocks noChangeAspect="1"/>
            </p:cNvPicPr>
            <p:nvPr/>
          </p:nvPicPr>
          <p:blipFill>
            <a:blip r:embed="rId23"/>
            <a:stretch>
              <a:fillRect/>
            </a:stretch>
          </p:blipFill>
          <p:spPr>
            <a:xfrm>
              <a:off x="8168910" y="3815535"/>
              <a:ext cx="2022968" cy="2615971"/>
            </a:xfrm>
            <a:prstGeom prst="rect">
              <a:avLst/>
            </a:prstGeom>
            <a:ln>
              <a:noFill/>
            </a:ln>
            <a:effectLst>
              <a:outerShdw blurRad="292100" dist="139700" dir="2700000" algn="tl" rotWithShape="0">
                <a:srgbClr val="333333">
                  <a:alpha val="65000"/>
                </a:srgbClr>
              </a:outerShdw>
            </a:effectLst>
          </p:spPr>
        </p:pic>
        <p:grpSp>
          <p:nvGrpSpPr>
            <p:cNvPr id="25" name="Group 24">
              <a:extLst>
                <a:ext uri="{FF2B5EF4-FFF2-40B4-BE49-F238E27FC236}">
                  <a16:creationId xmlns:a16="http://schemas.microsoft.com/office/drawing/2014/main" id="{92CDB450-789F-F457-4AA5-549875295902}"/>
                </a:ext>
              </a:extLst>
            </p:cNvPr>
            <p:cNvGrpSpPr/>
            <p:nvPr/>
          </p:nvGrpSpPr>
          <p:grpSpPr>
            <a:xfrm>
              <a:off x="9513310" y="3927512"/>
              <a:ext cx="458594" cy="162678"/>
              <a:chOff x="9027899" y="3858966"/>
              <a:chExt cx="1908420" cy="676980"/>
            </a:xfrm>
          </p:grpSpPr>
          <p:pic>
            <p:nvPicPr>
              <p:cNvPr id="21" name="Picture 20" descr="A blue circle with black text&#10;&#10;Description automatically generated">
                <a:extLst>
                  <a:ext uri="{FF2B5EF4-FFF2-40B4-BE49-F238E27FC236}">
                    <a16:creationId xmlns:a16="http://schemas.microsoft.com/office/drawing/2014/main" id="{57C00738-3251-93FF-D48E-4F0633F07813}"/>
                  </a:ext>
                </a:extLst>
              </p:cNvPr>
              <p:cNvPicPr>
                <a:picLocks noChangeAspect="1"/>
              </p:cNvPicPr>
              <p:nvPr/>
            </p:nvPicPr>
            <p:blipFill>
              <a:blip r:embed="rId24"/>
              <a:stretch>
                <a:fillRect/>
              </a:stretch>
            </p:blipFill>
            <p:spPr>
              <a:xfrm>
                <a:off x="10313949" y="3881515"/>
                <a:ext cx="622370" cy="654431"/>
              </a:xfrm>
              <a:prstGeom prst="rect">
                <a:avLst/>
              </a:prstGeom>
            </p:spPr>
          </p:pic>
          <p:pic>
            <p:nvPicPr>
              <p:cNvPr id="22" name="Picture 21" descr="A red and black stamp with text&#10;&#10;Description automatically generated">
                <a:extLst>
                  <a:ext uri="{FF2B5EF4-FFF2-40B4-BE49-F238E27FC236}">
                    <a16:creationId xmlns:a16="http://schemas.microsoft.com/office/drawing/2014/main" id="{38C94E5E-96B2-3A18-71CD-DF8923AF52D3}"/>
                  </a:ext>
                </a:extLst>
              </p:cNvPr>
              <p:cNvPicPr>
                <a:picLocks noChangeAspect="1"/>
              </p:cNvPicPr>
              <p:nvPr/>
            </p:nvPicPr>
            <p:blipFill>
              <a:blip r:embed="rId25"/>
              <a:stretch>
                <a:fillRect/>
              </a:stretch>
            </p:blipFill>
            <p:spPr>
              <a:xfrm>
                <a:off x="9027899" y="3858966"/>
                <a:ext cx="622370" cy="654431"/>
              </a:xfrm>
              <a:prstGeom prst="rect">
                <a:avLst/>
              </a:prstGeom>
            </p:spPr>
          </p:pic>
          <p:pic>
            <p:nvPicPr>
              <p:cNvPr id="24" name="Picture 23" descr="A green circle with black text&#10;&#10;Description automatically generated">
                <a:extLst>
                  <a:ext uri="{FF2B5EF4-FFF2-40B4-BE49-F238E27FC236}">
                    <a16:creationId xmlns:a16="http://schemas.microsoft.com/office/drawing/2014/main" id="{6E9F5AE6-129B-B916-4CEC-989953A47513}"/>
                  </a:ext>
                </a:extLst>
              </p:cNvPr>
              <p:cNvPicPr>
                <a:picLocks noChangeAspect="1"/>
              </p:cNvPicPr>
              <p:nvPr/>
            </p:nvPicPr>
            <p:blipFill>
              <a:blip r:embed="rId26"/>
              <a:stretch>
                <a:fillRect/>
              </a:stretch>
            </p:blipFill>
            <p:spPr>
              <a:xfrm>
                <a:off x="9679222" y="3881515"/>
                <a:ext cx="622370" cy="654431"/>
              </a:xfrm>
              <a:prstGeom prst="rect">
                <a:avLst/>
              </a:prstGeom>
            </p:spPr>
          </p:pic>
        </p:grpSp>
      </p:grpSp>
    </p:spTree>
    <p:extLst>
      <p:ext uri="{BB962C8B-B14F-4D97-AF65-F5344CB8AC3E}">
        <p14:creationId xmlns:p14="http://schemas.microsoft.com/office/powerpoint/2010/main" val="1836294402"/>
      </p:ext>
    </p:extLst>
  </p:cSld>
  <p:clrMapOvr>
    <a:masterClrMapping/>
  </p:clrMapOvr>
  <mc:AlternateContent xmlns:mc="http://schemas.openxmlformats.org/markup-compatibility/2006" xmlns:p14="http://schemas.microsoft.com/office/powerpoint/2010/main">
    <mc:Choice Requires="p14">
      <p:transition spd="med" p14:dur="700" advTm="7463">
        <p:fade/>
      </p:transition>
    </mc:Choice>
    <mc:Fallback xmlns="">
      <p:transition spd="med" advTm="7463">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DEF5368-FE7C-56E7-056D-75311B261F54}"/>
              </a:ext>
            </a:extLst>
          </p:cNvPr>
          <p:cNvSpPr/>
          <p:nvPr/>
        </p:nvSpPr>
        <p:spPr>
          <a:xfrm>
            <a:off x="-268941" y="3724850"/>
            <a:ext cx="12729882" cy="832104"/>
          </a:xfrm>
          <a:prstGeom prst="rect">
            <a:avLst/>
          </a:prstGeom>
          <a:solidFill>
            <a:srgbClr val="E2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Graphic 5" descr="Blueprint with solid fill">
            <a:extLst>
              <a:ext uri="{FF2B5EF4-FFF2-40B4-BE49-F238E27FC236}">
                <a16:creationId xmlns:a16="http://schemas.microsoft.com/office/drawing/2014/main" id="{1827DC65-400E-58EB-E192-D0F9E791010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10380" y="2971081"/>
            <a:ext cx="724881" cy="724881"/>
          </a:xfrm>
          <a:prstGeom prst="rect">
            <a:avLst/>
          </a:prstGeom>
        </p:spPr>
      </p:pic>
      <p:grpSp>
        <p:nvGrpSpPr>
          <p:cNvPr id="11" name="Group 10">
            <a:extLst>
              <a:ext uri="{FF2B5EF4-FFF2-40B4-BE49-F238E27FC236}">
                <a16:creationId xmlns:a16="http://schemas.microsoft.com/office/drawing/2014/main" id="{19DA1B2D-0FA2-610A-C088-E48FE2EEB017}"/>
              </a:ext>
            </a:extLst>
          </p:cNvPr>
          <p:cNvGrpSpPr/>
          <p:nvPr/>
        </p:nvGrpSpPr>
        <p:grpSpPr>
          <a:xfrm>
            <a:off x="210380" y="2143766"/>
            <a:ext cx="724881" cy="724881"/>
            <a:chOff x="972532" y="2644651"/>
            <a:chExt cx="914400" cy="914400"/>
          </a:xfrm>
        </p:grpSpPr>
        <p:pic>
          <p:nvPicPr>
            <p:cNvPr id="8" name="Graphic 7" descr="Server with solid fill">
              <a:extLst>
                <a:ext uri="{FF2B5EF4-FFF2-40B4-BE49-F238E27FC236}">
                  <a16:creationId xmlns:a16="http://schemas.microsoft.com/office/drawing/2014/main" id="{42C1AB05-D1E3-ED41-FA04-14B3BCD2606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72532" y="2644651"/>
              <a:ext cx="914400" cy="914400"/>
            </a:xfrm>
            <a:prstGeom prst="rect">
              <a:avLst/>
            </a:prstGeom>
          </p:spPr>
        </p:pic>
        <p:pic>
          <p:nvPicPr>
            <p:cNvPr id="10" name="Graphic 9" descr="Wrench with solid fill">
              <a:extLst>
                <a:ext uri="{FF2B5EF4-FFF2-40B4-BE49-F238E27FC236}">
                  <a16:creationId xmlns:a16="http://schemas.microsoft.com/office/drawing/2014/main" id="{7F10F66C-D69C-7166-7B70-7345C0AE65D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50087" y="2722206"/>
              <a:ext cx="759290" cy="759290"/>
            </a:xfrm>
            <a:prstGeom prst="rect">
              <a:avLst/>
            </a:prstGeom>
          </p:spPr>
        </p:pic>
      </p:grpSp>
      <p:grpSp>
        <p:nvGrpSpPr>
          <p:cNvPr id="18" name="Group 17">
            <a:extLst>
              <a:ext uri="{FF2B5EF4-FFF2-40B4-BE49-F238E27FC236}">
                <a16:creationId xmlns:a16="http://schemas.microsoft.com/office/drawing/2014/main" id="{023A74DE-DFA9-806B-8608-F22082AB2062}"/>
              </a:ext>
            </a:extLst>
          </p:cNvPr>
          <p:cNvGrpSpPr/>
          <p:nvPr/>
        </p:nvGrpSpPr>
        <p:grpSpPr>
          <a:xfrm>
            <a:off x="218262" y="3769304"/>
            <a:ext cx="745575" cy="854036"/>
            <a:chOff x="941542" y="3798164"/>
            <a:chExt cx="945390" cy="1082919"/>
          </a:xfrm>
        </p:grpSpPr>
        <p:pic>
          <p:nvPicPr>
            <p:cNvPr id="15" name="Graphic 14" descr="Power Plant with solid fill">
              <a:extLst>
                <a:ext uri="{FF2B5EF4-FFF2-40B4-BE49-F238E27FC236}">
                  <a16:creationId xmlns:a16="http://schemas.microsoft.com/office/drawing/2014/main" id="{F6CD4BF1-2B20-CF4E-C642-07EE3478B981}"/>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72532" y="3798164"/>
              <a:ext cx="914400" cy="914400"/>
            </a:xfrm>
            <a:prstGeom prst="rect">
              <a:avLst/>
            </a:prstGeom>
          </p:spPr>
        </p:pic>
        <p:pic>
          <p:nvPicPr>
            <p:cNvPr id="17" name="Graphic 16" descr="Gauge with solid fill">
              <a:extLst>
                <a:ext uri="{FF2B5EF4-FFF2-40B4-BE49-F238E27FC236}">
                  <a16:creationId xmlns:a16="http://schemas.microsoft.com/office/drawing/2014/main" id="{2A67880E-C570-EA37-1B2D-D3FCA4A245E5}"/>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941542" y="3966683"/>
              <a:ext cx="914400" cy="914400"/>
            </a:xfrm>
            <a:prstGeom prst="rect">
              <a:avLst/>
            </a:prstGeom>
          </p:spPr>
        </p:pic>
      </p:grpSp>
      <p:sp>
        <p:nvSpPr>
          <p:cNvPr id="4" name="Slide Number Placeholder 3">
            <a:extLst>
              <a:ext uri="{FF2B5EF4-FFF2-40B4-BE49-F238E27FC236}">
                <a16:creationId xmlns:a16="http://schemas.microsoft.com/office/drawing/2014/main" id="{0BDA9834-4E7D-0ADB-B5D6-EC9956646FA2}"/>
              </a:ext>
            </a:extLst>
          </p:cNvPr>
          <p:cNvSpPr>
            <a:spLocks noGrp="1"/>
          </p:cNvSpPr>
          <p:nvPr>
            <p:ph type="sldNum" sz="quarter" idx="12"/>
          </p:nvPr>
        </p:nvSpPr>
        <p:spPr/>
        <p:txBody>
          <a:bodyPr/>
          <a:lstStyle/>
          <a:p>
            <a:fld id="{CA5C1F0B-256B-3243-BFD0-E9259D5AEDE3}" type="slidenum">
              <a:rPr lang="en-US" smtClean="0"/>
              <a:t>24</a:t>
            </a:fld>
            <a:endParaRPr lang="en-US"/>
          </a:p>
        </p:txBody>
      </p:sp>
      <p:sp>
        <p:nvSpPr>
          <p:cNvPr id="19" name="Title 1">
            <a:extLst>
              <a:ext uri="{FF2B5EF4-FFF2-40B4-BE49-F238E27FC236}">
                <a16:creationId xmlns:a16="http://schemas.microsoft.com/office/drawing/2014/main" id="{75556289-1342-A070-2D5D-D5A439A47A2B}"/>
              </a:ext>
            </a:extLst>
          </p:cNvPr>
          <p:cNvSpPr>
            <a:spLocks noGrp="1"/>
          </p:cNvSpPr>
          <p:nvPr>
            <p:ph type="title"/>
          </p:nvPr>
        </p:nvSpPr>
        <p:spPr>
          <a:xfrm>
            <a:off x="210380" y="892592"/>
            <a:ext cx="10515600" cy="1325563"/>
          </a:xfrm>
        </p:spPr>
        <p:txBody>
          <a:bodyPr>
            <a:normAutofit/>
          </a:bodyPr>
          <a:lstStyle/>
          <a:p>
            <a:r>
              <a:rPr lang="en-US" sz="2800" dirty="0"/>
              <a:t>Our contributions</a:t>
            </a:r>
          </a:p>
        </p:txBody>
      </p:sp>
      <p:sp>
        <p:nvSpPr>
          <p:cNvPr id="24" name="Content Placeholder 2">
            <a:extLst>
              <a:ext uri="{FF2B5EF4-FFF2-40B4-BE49-F238E27FC236}">
                <a16:creationId xmlns:a16="http://schemas.microsoft.com/office/drawing/2014/main" id="{FA552D2D-1669-844C-E5BD-20C8A7124A92}"/>
              </a:ext>
            </a:extLst>
          </p:cNvPr>
          <p:cNvSpPr>
            <a:spLocks noGrp="1"/>
          </p:cNvSpPr>
          <p:nvPr>
            <p:ph idx="1"/>
          </p:nvPr>
        </p:nvSpPr>
        <p:spPr>
          <a:xfrm>
            <a:off x="1259762" y="2248420"/>
            <a:ext cx="11248831" cy="2157984"/>
          </a:xfrm>
        </p:spPr>
        <p:txBody>
          <a:bodyPr>
            <a:noAutofit/>
          </a:bodyPr>
          <a:lstStyle/>
          <a:p>
            <a:pPr marL="0" indent="0">
              <a:lnSpc>
                <a:spcPct val="100000"/>
              </a:lnSpc>
              <a:buNone/>
            </a:pPr>
            <a:r>
              <a:rPr lang="en-US" sz="2200" dirty="0"/>
              <a:t>A real </a:t>
            </a:r>
            <a:r>
              <a:rPr lang="en-US" sz="2200" b="1" dirty="0">
                <a:solidFill>
                  <a:srgbClr val="70AD47"/>
                </a:solidFill>
              </a:rPr>
              <a:t>GreenSKU</a:t>
            </a:r>
            <a:r>
              <a:rPr lang="en-US" sz="2200" dirty="0"/>
              <a:t> </a:t>
            </a:r>
            <a:r>
              <a:rPr lang="en-US" sz="2200" b="1" u="sng" dirty="0"/>
              <a:t>server design</a:t>
            </a:r>
            <a:r>
              <a:rPr lang="en-US" sz="2200" b="1" dirty="0"/>
              <a:t> </a:t>
            </a:r>
            <a:r>
              <a:rPr lang="en-US" sz="2200" dirty="0"/>
              <a:t>and implementation</a:t>
            </a:r>
          </a:p>
          <a:p>
            <a:pPr marL="0" indent="0">
              <a:lnSpc>
                <a:spcPct val="100000"/>
              </a:lnSpc>
              <a:buNone/>
            </a:pPr>
            <a:endParaRPr lang="en-US" sz="2200" dirty="0"/>
          </a:p>
          <a:p>
            <a:pPr marL="0" indent="0">
              <a:lnSpc>
                <a:spcPct val="100000"/>
              </a:lnSpc>
              <a:buNone/>
            </a:pPr>
            <a:r>
              <a:rPr lang="en-US" sz="2200" dirty="0"/>
              <a:t>A </a:t>
            </a:r>
            <a:r>
              <a:rPr lang="en-US" sz="2200" b="1" u="sng" dirty="0"/>
              <a:t>framework</a:t>
            </a:r>
            <a:r>
              <a:rPr lang="en-US" sz="2200" dirty="0"/>
              <a:t> to evaluate a </a:t>
            </a:r>
            <a:r>
              <a:rPr lang="en-US" sz="2200" b="1" dirty="0" err="1">
                <a:solidFill>
                  <a:schemeClr val="accent6"/>
                </a:solidFill>
              </a:rPr>
              <a:t>GreenSKU</a:t>
            </a:r>
            <a:r>
              <a:rPr lang="en-US" sz="2200" dirty="0" err="1"/>
              <a:t>’s</a:t>
            </a:r>
            <a:r>
              <a:rPr lang="en-US" sz="2200" dirty="0"/>
              <a:t> carbon-saving potential at scale</a:t>
            </a:r>
          </a:p>
          <a:p>
            <a:pPr marL="0" indent="0">
              <a:lnSpc>
                <a:spcPct val="100000"/>
              </a:lnSpc>
              <a:buNone/>
            </a:pPr>
            <a:endParaRPr lang="en-US" sz="2200" dirty="0"/>
          </a:p>
          <a:p>
            <a:pPr marL="0" indent="0">
              <a:lnSpc>
                <a:spcPct val="100000"/>
              </a:lnSpc>
              <a:buNone/>
            </a:pPr>
            <a:r>
              <a:rPr lang="en-US" sz="2200" dirty="0"/>
              <a:t>A carbon </a:t>
            </a:r>
            <a:r>
              <a:rPr lang="en-US" sz="2200" b="1" u="sng" dirty="0"/>
              <a:t>evaluation</a:t>
            </a:r>
            <a:r>
              <a:rPr lang="en-US" sz="2200" dirty="0"/>
              <a:t> of our </a:t>
            </a:r>
            <a:r>
              <a:rPr lang="en-US" sz="2200" b="1" dirty="0">
                <a:solidFill>
                  <a:srgbClr val="70AD47"/>
                </a:solidFill>
              </a:rPr>
              <a:t>GreenSKU </a:t>
            </a:r>
            <a:r>
              <a:rPr lang="en-US" sz="2200" dirty="0"/>
              <a:t>under Azure’s production constraints</a:t>
            </a:r>
          </a:p>
          <a:p>
            <a:pPr marL="514350" indent="-514350">
              <a:lnSpc>
                <a:spcPct val="100000"/>
              </a:lnSpc>
              <a:buFont typeface="+mj-lt"/>
              <a:buAutoNum type="arabicPeriod"/>
            </a:pPr>
            <a:endParaRPr lang="en-US" sz="2200" dirty="0"/>
          </a:p>
          <a:p>
            <a:pPr marL="514350" indent="-514350">
              <a:lnSpc>
                <a:spcPct val="100000"/>
              </a:lnSpc>
              <a:buFont typeface="+mj-lt"/>
              <a:buAutoNum type="arabicPeriod"/>
            </a:pPr>
            <a:endParaRPr lang="en-US" sz="2200" dirty="0"/>
          </a:p>
        </p:txBody>
      </p:sp>
      <p:sp>
        <p:nvSpPr>
          <p:cNvPr id="25" name="Content Placeholder 2">
            <a:extLst>
              <a:ext uri="{FF2B5EF4-FFF2-40B4-BE49-F238E27FC236}">
                <a16:creationId xmlns:a16="http://schemas.microsoft.com/office/drawing/2014/main" id="{162EB0ED-5D21-2A8E-8478-663117C893C9}"/>
              </a:ext>
            </a:extLst>
          </p:cNvPr>
          <p:cNvSpPr txBox="1">
            <a:spLocks/>
          </p:cNvSpPr>
          <p:nvPr/>
        </p:nvSpPr>
        <p:spPr>
          <a:xfrm>
            <a:off x="959701" y="2248420"/>
            <a:ext cx="576850" cy="215798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Poppins" pitchFamily="2" charset="77"/>
                <a:ea typeface="+mn-ea"/>
                <a:cs typeface="Poppins" pitchFamily="2" charset="77"/>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Poppins" pitchFamily="2" charset="77"/>
                <a:ea typeface="+mn-ea"/>
                <a:cs typeface="Poppins" pitchFamily="2" charset="77"/>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Poppins" pitchFamily="2" charset="77"/>
                <a:ea typeface="+mn-ea"/>
                <a:cs typeface="Poppins" pitchFamily="2" charset="77"/>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oppins" pitchFamily="2" charset="77"/>
                <a:ea typeface="+mn-ea"/>
                <a:cs typeface="Poppins" pitchFamily="2" charset="77"/>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oppins" pitchFamily="2" charset="77"/>
                <a:ea typeface="+mn-ea"/>
                <a:cs typeface="Poppins"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nSpc>
                <a:spcPct val="100000"/>
              </a:lnSpc>
              <a:buFont typeface="+mj-lt"/>
              <a:buAutoNum type="arabicPeriod"/>
            </a:pPr>
            <a:r>
              <a:rPr lang="en-US" sz="2200" dirty="0"/>
              <a:t> </a:t>
            </a:r>
          </a:p>
          <a:p>
            <a:pPr marL="0" indent="0">
              <a:lnSpc>
                <a:spcPct val="100000"/>
              </a:lnSpc>
              <a:buNone/>
            </a:pPr>
            <a:endParaRPr lang="en-US" sz="2200" dirty="0"/>
          </a:p>
          <a:p>
            <a:pPr marL="457200" indent="-457200">
              <a:lnSpc>
                <a:spcPct val="100000"/>
              </a:lnSpc>
              <a:buFont typeface="+mj-lt"/>
              <a:buAutoNum type="arabicPeriod" startAt="2"/>
            </a:pPr>
            <a:r>
              <a:rPr lang="en-US" sz="2200" dirty="0"/>
              <a:t> </a:t>
            </a:r>
          </a:p>
          <a:p>
            <a:pPr marL="0" indent="0">
              <a:lnSpc>
                <a:spcPct val="100000"/>
              </a:lnSpc>
              <a:buNone/>
            </a:pPr>
            <a:r>
              <a:rPr lang="en-US" sz="2200" dirty="0"/>
              <a:t> </a:t>
            </a:r>
          </a:p>
          <a:p>
            <a:pPr marL="457200" indent="-457200">
              <a:lnSpc>
                <a:spcPct val="100000"/>
              </a:lnSpc>
              <a:buFont typeface="+mj-lt"/>
              <a:buAutoNum type="arabicPeriod" startAt="3"/>
            </a:pPr>
            <a:r>
              <a:rPr lang="en-US" sz="2200" dirty="0"/>
              <a:t> </a:t>
            </a:r>
          </a:p>
          <a:p>
            <a:pPr marL="514350" indent="-514350">
              <a:lnSpc>
                <a:spcPct val="100000"/>
              </a:lnSpc>
              <a:buFont typeface="+mj-lt"/>
              <a:buAutoNum type="arabicPeriod" startAt="3"/>
            </a:pPr>
            <a:endParaRPr lang="en-US" sz="2200" dirty="0"/>
          </a:p>
          <a:p>
            <a:pPr marL="514350" indent="-514350">
              <a:lnSpc>
                <a:spcPct val="100000"/>
              </a:lnSpc>
              <a:buFont typeface="+mj-lt"/>
              <a:buAutoNum type="arabicPeriod" startAt="3"/>
            </a:pPr>
            <a:endParaRPr lang="en-US" sz="2200" dirty="0"/>
          </a:p>
        </p:txBody>
      </p:sp>
      <p:sp>
        <p:nvSpPr>
          <p:cNvPr id="2" name="Rectangle 1">
            <a:extLst>
              <a:ext uri="{FF2B5EF4-FFF2-40B4-BE49-F238E27FC236}">
                <a16:creationId xmlns:a16="http://schemas.microsoft.com/office/drawing/2014/main" id="{1B0451FB-B7DE-7AE7-634C-4E6B4BE9FD88}"/>
              </a:ext>
            </a:extLst>
          </p:cNvPr>
          <p:cNvSpPr/>
          <p:nvPr/>
        </p:nvSpPr>
        <p:spPr>
          <a:xfrm>
            <a:off x="-268941" y="2084832"/>
            <a:ext cx="12729882" cy="1643416"/>
          </a:xfrm>
          <a:prstGeom prst="rect">
            <a:avLst/>
          </a:prstGeom>
          <a:solidFill>
            <a:schemeClr val="bg1">
              <a:lumMod val="75000"/>
              <a:alpha val="7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88122478"/>
      </p:ext>
    </p:extLst>
  </p:cSld>
  <p:clrMapOvr>
    <a:masterClrMapping/>
  </p:clrMapOvr>
  <mc:AlternateContent xmlns:mc="http://schemas.openxmlformats.org/markup-compatibility/2006" xmlns:p14="http://schemas.microsoft.com/office/powerpoint/2010/main">
    <mc:Choice Requires="p14">
      <p:transition spd="med" p14:dur="700" advTm="3291">
        <p:fade/>
      </p:transition>
    </mc:Choice>
    <mc:Fallback xmlns="">
      <p:transition spd="med" advTm="3291">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ounded Rectangle 22">
            <a:extLst>
              <a:ext uri="{FF2B5EF4-FFF2-40B4-BE49-F238E27FC236}">
                <a16:creationId xmlns:a16="http://schemas.microsoft.com/office/drawing/2014/main" id="{49EFD3C3-44A8-7B14-C54F-ECD729168E74}"/>
              </a:ext>
            </a:extLst>
          </p:cNvPr>
          <p:cNvSpPr/>
          <p:nvPr/>
        </p:nvSpPr>
        <p:spPr>
          <a:xfrm>
            <a:off x="45063" y="970798"/>
            <a:ext cx="6001329" cy="5120908"/>
          </a:xfrm>
          <a:prstGeom prst="roundRect">
            <a:avLst>
              <a:gd name="adj" fmla="val 0"/>
            </a:avLst>
          </a:prstGeom>
          <a:pattFill prst="pct40">
            <a:fgClr>
              <a:schemeClr val="tx2">
                <a:lumMod val="40000"/>
                <a:lumOff val="60000"/>
              </a:schemeClr>
            </a:fgClr>
            <a:bgClr>
              <a:schemeClr val="bg1"/>
            </a:bgClr>
          </a:pattFill>
          <a:ln w="28575">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4400" b="1" dirty="0">
              <a:ln w="22225">
                <a:solidFill>
                  <a:schemeClr val="accent6">
                    <a:lumMod val="50000"/>
                  </a:schemeClr>
                </a:solidFill>
                <a:prstDash val="solid"/>
              </a:ln>
              <a:solidFill>
                <a:schemeClr val="accent6"/>
              </a:solidFill>
              <a:latin typeface="Poppins" pitchFamily="2" charset="77"/>
              <a:cs typeface="Poppins" pitchFamily="2" charset="77"/>
            </a:endParaRPr>
          </a:p>
        </p:txBody>
      </p:sp>
      <p:sp>
        <p:nvSpPr>
          <p:cNvPr id="2061" name="Oval 2060">
            <a:extLst>
              <a:ext uri="{FF2B5EF4-FFF2-40B4-BE49-F238E27FC236}">
                <a16:creationId xmlns:a16="http://schemas.microsoft.com/office/drawing/2014/main" id="{7909E2DA-44B3-894F-817F-C10868AF238D}"/>
              </a:ext>
            </a:extLst>
          </p:cNvPr>
          <p:cNvSpPr/>
          <p:nvPr/>
        </p:nvSpPr>
        <p:spPr>
          <a:xfrm>
            <a:off x="5671411" y="3756022"/>
            <a:ext cx="64514" cy="67389"/>
          </a:xfrm>
          <a:prstGeom prst="ellipse">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Poppins" pitchFamily="2" charset="77"/>
              <a:cs typeface="Poppins" pitchFamily="2" charset="77"/>
            </a:endParaRPr>
          </a:p>
        </p:txBody>
      </p:sp>
      <p:sp>
        <p:nvSpPr>
          <p:cNvPr id="2065" name="Oval 2064">
            <a:extLst>
              <a:ext uri="{FF2B5EF4-FFF2-40B4-BE49-F238E27FC236}">
                <a16:creationId xmlns:a16="http://schemas.microsoft.com/office/drawing/2014/main" id="{1DEF910A-5A7F-C22C-FFD5-A6C43EA0CCA4}"/>
              </a:ext>
            </a:extLst>
          </p:cNvPr>
          <p:cNvSpPr/>
          <p:nvPr/>
        </p:nvSpPr>
        <p:spPr>
          <a:xfrm>
            <a:off x="5906576" y="2113567"/>
            <a:ext cx="64514" cy="67389"/>
          </a:xfrm>
          <a:prstGeom prst="ellipse">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Poppins" pitchFamily="2" charset="77"/>
              <a:cs typeface="Poppins" pitchFamily="2" charset="77"/>
            </a:endParaRPr>
          </a:p>
        </p:txBody>
      </p:sp>
      <p:sp>
        <p:nvSpPr>
          <p:cNvPr id="2066" name="Oval 2065">
            <a:extLst>
              <a:ext uri="{FF2B5EF4-FFF2-40B4-BE49-F238E27FC236}">
                <a16:creationId xmlns:a16="http://schemas.microsoft.com/office/drawing/2014/main" id="{7431E05B-E6D2-3D9A-840A-5C651BCD8B27}"/>
              </a:ext>
            </a:extLst>
          </p:cNvPr>
          <p:cNvSpPr/>
          <p:nvPr/>
        </p:nvSpPr>
        <p:spPr>
          <a:xfrm>
            <a:off x="5670781" y="3072194"/>
            <a:ext cx="64514" cy="67389"/>
          </a:xfrm>
          <a:prstGeom prst="ellipse">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Poppins" pitchFamily="2" charset="77"/>
              <a:cs typeface="Poppins" pitchFamily="2" charset="77"/>
            </a:endParaRPr>
          </a:p>
        </p:txBody>
      </p:sp>
      <p:sp>
        <p:nvSpPr>
          <p:cNvPr id="2" name="Title 1">
            <a:extLst>
              <a:ext uri="{FF2B5EF4-FFF2-40B4-BE49-F238E27FC236}">
                <a16:creationId xmlns:a16="http://schemas.microsoft.com/office/drawing/2014/main" id="{4A92119C-8870-2368-25E5-310E6D27CC44}"/>
              </a:ext>
            </a:extLst>
          </p:cNvPr>
          <p:cNvSpPr>
            <a:spLocks noGrp="1"/>
          </p:cNvSpPr>
          <p:nvPr>
            <p:ph type="title"/>
          </p:nvPr>
        </p:nvSpPr>
        <p:spPr>
          <a:xfrm>
            <a:off x="508000" y="23241"/>
            <a:ext cx="11234688" cy="1325563"/>
          </a:xfrm>
        </p:spPr>
        <p:txBody>
          <a:bodyPr>
            <a:normAutofit/>
          </a:bodyPr>
          <a:lstStyle/>
          <a:p>
            <a:r>
              <a:rPr lang="en-US" sz="2800" dirty="0"/>
              <a:t>Evaluating two of our </a:t>
            </a:r>
            <a:r>
              <a:rPr lang="en-US" sz="2800" b="1" dirty="0">
                <a:solidFill>
                  <a:schemeClr val="accent6"/>
                </a:solidFill>
              </a:rPr>
              <a:t>GreenSKU</a:t>
            </a:r>
            <a:r>
              <a:rPr lang="en-US" sz="2800" dirty="0"/>
              <a:t> designs…</a:t>
            </a:r>
          </a:p>
        </p:txBody>
      </p:sp>
      <p:sp>
        <p:nvSpPr>
          <p:cNvPr id="4" name="Slide Number Placeholder 3">
            <a:extLst>
              <a:ext uri="{FF2B5EF4-FFF2-40B4-BE49-F238E27FC236}">
                <a16:creationId xmlns:a16="http://schemas.microsoft.com/office/drawing/2014/main" id="{6A6D8302-4E05-DDAD-A534-DF5F98C23CA6}"/>
              </a:ext>
            </a:extLst>
          </p:cNvPr>
          <p:cNvSpPr>
            <a:spLocks noGrp="1"/>
          </p:cNvSpPr>
          <p:nvPr>
            <p:ph type="sldNum" sz="quarter" idx="12"/>
          </p:nvPr>
        </p:nvSpPr>
        <p:spPr>
          <a:xfrm>
            <a:off x="11533064" y="6550259"/>
            <a:ext cx="536182" cy="365125"/>
          </a:xfrm>
        </p:spPr>
        <p:txBody>
          <a:bodyPr/>
          <a:lstStyle/>
          <a:p>
            <a:fld id="{CA5C1F0B-256B-3243-BFD0-E9259D5AEDE3}" type="slidenum">
              <a:rPr lang="en-US" smtClean="0"/>
              <a:t>25</a:t>
            </a:fld>
            <a:endParaRPr lang="en-US"/>
          </a:p>
        </p:txBody>
      </p:sp>
      <p:sp>
        <p:nvSpPr>
          <p:cNvPr id="5" name="Rounded Rectangle 4">
            <a:extLst>
              <a:ext uri="{FF2B5EF4-FFF2-40B4-BE49-F238E27FC236}">
                <a16:creationId xmlns:a16="http://schemas.microsoft.com/office/drawing/2014/main" id="{163B83CB-309E-ACE4-EE84-89ABF8BFDA75}"/>
              </a:ext>
            </a:extLst>
          </p:cNvPr>
          <p:cNvSpPr/>
          <p:nvPr/>
        </p:nvSpPr>
        <p:spPr>
          <a:xfrm>
            <a:off x="1114669" y="4416977"/>
            <a:ext cx="4350265" cy="1351370"/>
          </a:xfrm>
          <a:prstGeom prst="roundRect">
            <a:avLst/>
          </a:prstGeom>
          <a:solidFill>
            <a:schemeClr val="accent1">
              <a:lumMod val="60000"/>
              <a:lumOff val="40000"/>
            </a:schemeClr>
          </a:solidFill>
          <a:ln w="28575">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Poppins" pitchFamily="2" charset="77"/>
              <a:cs typeface="Poppins" pitchFamily="2" charset="77"/>
            </a:endParaRPr>
          </a:p>
        </p:txBody>
      </p:sp>
      <p:sp>
        <p:nvSpPr>
          <p:cNvPr id="6" name="Rectangle: Rounded Corners 5">
            <a:extLst>
              <a:ext uri="{FF2B5EF4-FFF2-40B4-BE49-F238E27FC236}">
                <a16:creationId xmlns:a16="http://schemas.microsoft.com/office/drawing/2014/main" id="{3BFF63B3-3752-5C20-C523-C9FA284D5291}"/>
              </a:ext>
            </a:extLst>
          </p:cNvPr>
          <p:cNvSpPr/>
          <p:nvPr/>
        </p:nvSpPr>
        <p:spPr>
          <a:xfrm>
            <a:off x="1230592" y="4587940"/>
            <a:ext cx="1986471" cy="1009445"/>
          </a:xfrm>
          <a:prstGeom prst="roundRect">
            <a:avLst/>
          </a:prstGeom>
          <a:noFill/>
          <a:ln w="38100">
            <a:solidFill>
              <a:schemeClr val="accent1">
                <a:lumMod val="50000"/>
              </a:schemeClr>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sz="1900" dirty="0">
                <a:solidFill>
                  <a:schemeClr val="tx1"/>
                </a:solidFill>
                <a:latin typeface="Poppins" pitchFamily="2" charset="77"/>
                <a:cs typeface="Poppins" pitchFamily="2" charset="77"/>
              </a:rPr>
              <a:t>Performance</a:t>
            </a:r>
          </a:p>
        </p:txBody>
      </p:sp>
      <p:pic>
        <p:nvPicPr>
          <p:cNvPr id="7" name="Graphic 6" descr="Gauge with solid fill">
            <a:extLst>
              <a:ext uri="{FF2B5EF4-FFF2-40B4-BE49-F238E27FC236}">
                <a16:creationId xmlns:a16="http://schemas.microsoft.com/office/drawing/2014/main" id="{124F89DC-A77E-539A-CD92-65B57A2E9F9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856211" y="4838710"/>
            <a:ext cx="735233" cy="735233"/>
          </a:xfrm>
          <a:prstGeom prst="rect">
            <a:avLst/>
          </a:prstGeom>
        </p:spPr>
      </p:pic>
      <p:sp>
        <p:nvSpPr>
          <p:cNvPr id="8" name="Rectangle: Rounded Corners 22">
            <a:extLst>
              <a:ext uri="{FF2B5EF4-FFF2-40B4-BE49-F238E27FC236}">
                <a16:creationId xmlns:a16="http://schemas.microsoft.com/office/drawing/2014/main" id="{FA4AB181-35DB-E1BD-AF64-495C3AA94A8C}"/>
              </a:ext>
            </a:extLst>
          </p:cNvPr>
          <p:cNvSpPr/>
          <p:nvPr/>
        </p:nvSpPr>
        <p:spPr>
          <a:xfrm>
            <a:off x="3362540" y="4583878"/>
            <a:ext cx="1984845" cy="1017568"/>
          </a:xfrm>
          <a:prstGeom prst="roundRect">
            <a:avLst/>
          </a:prstGeom>
          <a:noFill/>
          <a:ln w="38100">
            <a:solidFill>
              <a:schemeClr val="accent1">
                <a:lumMod val="50000"/>
              </a:schemeClr>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sz="1900" dirty="0">
                <a:solidFill>
                  <a:schemeClr val="tx1"/>
                </a:solidFill>
                <a:latin typeface="Poppins" pitchFamily="2" charset="77"/>
                <a:cs typeface="Poppins" pitchFamily="2" charset="77"/>
              </a:rPr>
              <a:t>Maintenance</a:t>
            </a:r>
          </a:p>
        </p:txBody>
      </p:sp>
      <p:pic>
        <p:nvPicPr>
          <p:cNvPr id="9" name="Graphic 8" descr="Warning with solid fill">
            <a:extLst>
              <a:ext uri="{FF2B5EF4-FFF2-40B4-BE49-F238E27FC236}">
                <a16:creationId xmlns:a16="http://schemas.microsoft.com/office/drawing/2014/main" id="{34D15473-5C53-AAB3-9D4A-3AAF55267855}"/>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104102" y="4961191"/>
            <a:ext cx="501720" cy="501720"/>
          </a:xfrm>
          <a:prstGeom prst="rect">
            <a:avLst/>
          </a:prstGeom>
        </p:spPr>
      </p:pic>
      <p:sp>
        <p:nvSpPr>
          <p:cNvPr id="10" name="Rounded Rectangle 9">
            <a:extLst>
              <a:ext uri="{FF2B5EF4-FFF2-40B4-BE49-F238E27FC236}">
                <a16:creationId xmlns:a16="http://schemas.microsoft.com/office/drawing/2014/main" id="{B58F6664-16E6-4AC7-1AFB-AFEDA0C9C69F}"/>
              </a:ext>
            </a:extLst>
          </p:cNvPr>
          <p:cNvSpPr/>
          <p:nvPr/>
        </p:nvSpPr>
        <p:spPr>
          <a:xfrm>
            <a:off x="629897" y="1057889"/>
            <a:ext cx="5328082" cy="1351370"/>
          </a:xfrm>
          <a:prstGeom prst="roundRect">
            <a:avLst/>
          </a:prstGeom>
          <a:solidFill>
            <a:schemeClr val="accent1">
              <a:lumMod val="60000"/>
              <a:lumOff val="40000"/>
            </a:schemeClr>
          </a:solidFill>
          <a:ln w="28575">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Poppins" pitchFamily="2" charset="77"/>
              <a:cs typeface="Poppins" pitchFamily="2" charset="77"/>
            </a:endParaRPr>
          </a:p>
        </p:txBody>
      </p:sp>
      <p:sp>
        <p:nvSpPr>
          <p:cNvPr id="11" name="Rounded Rectangle 10">
            <a:extLst>
              <a:ext uri="{FF2B5EF4-FFF2-40B4-BE49-F238E27FC236}">
                <a16:creationId xmlns:a16="http://schemas.microsoft.com/office/drawing/2014/main" id="{A0B0EBF3-CA6E-0453-8FFC-F8FCE157352B}"/>
              </a:ext>
            </a:extLst>
          </p:cNvPr>
          <p:cNvSpPr/>
          <p:nvPr/>
        </p:nvSpPr>
        <p:spPr>
          <a:xfrm>
            <a:off x="864082" y="2737433"/>
            <a:ext cx="4850624" cy="1351370"/>
          </a:xfrm>
          <a:prstGeom prst="roundRect">
            <a:avLst/>
          </a:prstGeom>
          <a:solidFill>
            <a:schemeClr val="accent1">
              <a:lumMod val="60000"/>
              <a:lumOff val="40000"/>
            </a:schemeClr>
          </a:solidFill>
          <a:ln w="28575">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Poppins" pitchFamily="2" charset="77"/>
              <a:cs typeface="Poppins" pitchFamily="2" charset="77"/>
            </a:endParaRPr>
          </a:p>
        </p:txBody>
      </p:sp>
      <p:sp>
        <p:nvSpPr>
          <p:cNvPr id="14" name="Rectangle: Rounded Corners 9">
            <a:extLst>
              <a:ext uri="{FF2B5EF4-FFF2-40B4-BE49-F238E27FC236}">
                <a16:creationId xmlns:a16="http://schemas.microsoft.com/office/drawing/2014/main" id="{A3548E04-2807-64B8-9C5D-B2B2D580E0EA}"/>
              </a:ext>
            </a:extLst>
          </p:cNvPr>
          <p:cNvSpPr/>
          <p:nvPr/>
        </p:nvSpPr>
        <p:spPr>
          <a:xfrm>
            <a:off x="1233011" y="1197635"/>
            <a:ext cx="1981633" cy="1071879"/>
          </a:xfrm>
          <a:prstGeom prst="roundRect">
            <a:avLst/>
          </a:prstGeom>
          <a:noFill/>
          <a:ln w="38100">
            <a:solidFill>
              <a:schemeClr val="accent1">
                <a:lumMod val="50000"/>
              </a:schemeClr>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sz="1900" dirty="0">
                <a:solidFill>
                  <a:schemeClr val="tx1"/>
                </a:solidFill>
                <a:latin typeface="Poppins" pitchFamily="2" charset="77"/>
                <a:cs typeface="Poppins" pitchFamily="2" charset="77"/>
              </a:rPr>
              <a:t>Growth Buffer</a:t>
            </a:r>
          </a:p>
        </p:txBody>
      </p:sp>
      <p:sp>
        <p:nvSpPr>
          <p:cNvPr id="32" name="Rectangle: Rounded Corners 6">
            <a:extLst>
              <a:ext uri="{FF2B5EF4-FFF2-40B4-BE49-F238E27FC236}">
                <a16:creationId xmlns:a16="http://schemas.microsoft.com/office/drawing/2014/main" id="{1AECBD97-18F8-F217-5D7F-A46FD389769A}"/>
              </a:ext>
            </a:extLst>
          </p:cNvPr>
          <p:cNvSpPr/>
          <p:nvPr/>
        </p:nvSpPr>
        <p:spPr>
          <a:xfrm>
            <a:off x="1232749" y="2877178"/>
            <a:ext cx="1982156" cy="1071880"/>
          </a:xfrm>
          <a:prstGeom prst="roundRect">
            <a:avLst/>
          </a:prstGeom>
          <a:noFill/>
          <a:ln w="38100">
            <a:solidFill>
              <a:schemeClr val="accent1">
                <a:lumMod val="50000"/>
              </a:schemeClr>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sz="1900" dirty="0">
                <a:solidFill>
                  <a:schemeClr val="tx1"/>
                </a:solidFill>
                <a:latin typeface="Poppins" pitchFamily="2" charset="77"/>
                <a:cs typeface="Poppins" pitchFamily="2" charset="77"/>
              </a:rPr>
              <a:t>Adoption</a:t>
            </a:r>
          </a:p>
          <a:p>
            <a:pPr algn="r"/>
            <a:endParaRPr lang="en-US" sz="1900" dirty="0">
              <a:solidFill>
                <a:schemeClr val="tx1"/>
              </a:solidFill>
              <a:latin typeface="Poppins" pitchFamily="2" charset="77"/>
              <a:cs typeface="Poppins" pitchFamily="2" charset="77"/>
            </a:endParaRPr>
          </a:p>
        </p:txBody>
      </p:sp>
      <p:grpSp>
        <p:nvGrpSpPr>
          <p:cNvPr id="18" name="Group 17">
            <a:extLst>
              <a:ext uri="{FF2B5EF4-FFF2-40B4-BE49-F238E27FC236}">
                <a16:creationId xmlns:a16="http://schemas.microsoft.com/office/drawing/2014/main" id="{92E64B5D-27F3-1AEC-EC88-DD2257EDF2FD}"/>
              </a:ext>
            </a:extLst>
          </p:cNvPr>
          <p:cNvGrpSpPr/>
          <p:nvPr/>
        </p:nvGrpSpPr>
        <p:grpSpPr>
          <a:xfrm>
            <a:off x="1811104" y="3260121"/>
            <a:ext cx="825446" cy="632471"/>
            <a:chOff x="2107707" y="3401478"/>
            <a:chExt cx="825446" cy="632471"/>
          </a:xfrm>
        </p:grpSpPr>
        <p:pic>
          <p:nvPicPr>
            <p:cNvPr id="33" name="Graphic 32" descr="Programmer female with solid fill">
              <a:extLst>
                <a:ext uri="{FF2B5EF4-FFF2-40B4-BE49-F238E27FC236}">
                  <a16:creationId xmlns:a16="http://schemas.microsoft.com/office/drawing/2014/main" id="{0EDE0E44-5E68-BE48-D6C7-2A3F4296A5A5}"/>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300682" y="3401478"/>
              <a:ext cx="632471" cy="632471"/>
            </a:xfrm>
            <a:prstGeom prst="rect">
              <a:avLst/>
            </a:prstGeom>
          </p:spPr>
        </p:pic>
        <p:pic>
          <p:nvPicPr>
            <p:cNvPr id="34" name="Graphic 33" descr="Thumbs up sign with solid fill">
              <a:extLst>
                <a:ext uri="{FF2B5EF4-FFF2-40B4-BE49-F238E27FC236}">
                  <a16:creationId xmlns:a16="http://schemas.microsoft.com/office/drawing/2014/main" id="{8010501F-B0D0-36E2-9AD5-F1BAC179421A}"/>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2107707" y="3433888"/>
              <a:ext cx="254118" cy="254118"/>
            </a:xfrm>
            <a:prstGeom prst="rect">
              <a:avLst/>
            </a:prstGeom>
          </p:spPr>
        </p:pic>
        <p:pic>
          <p:nvPicPr>
            <p:cNvPr id="35" name="Graphic 34" descr="Thumbs Down with solid fill">
              <a:extLst>
                <a:ext uri="{FF2B5EF4-FFF2-40B4-BE49-F238E27FC236}">
                  <a16:creationId xmlns:a16="http://schemas.microsoft.com/office/drawing/2014/main" id="{4FD4D731-33FF-CA57-58B4-B53FC5187AB8}"/>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2108034" y="3717541"/>
              <a:ext cx="254118" cy="254118"/>
            </a:xfrm>
            <a:prstGeom prst="rect">
              <a:avLst/>
            </a:prstGeom>
          </p:spPr>
        </p:pic>
      </p:grpSp>
      <p:sp>
        <p:nvSpPr>
          <p:cNvPr id="37" name="Rectangle: Rounded Corners 7">
            <a:extLst>
              <a:ext uri="{FF2B5EF4-FFF2-40B4-BE49-F238E27FC236}">
                <a16:creationId xmlns:a16="http://schemas.microsoft.com/office/drawing/2014/main" id="{AD9BC03F-CB10-6D38-93CD-A0B41CBB972B}"/>
              </a:ext>
            </a:extLst>
          </p:cNvPr>
          <p:cNvSpPr/>
          <p:nvPr/>
        </p:nvSpPr>
        <p:spPr>
          <a:xfrm>
            <a:off x="3363884" y="2877178"/>
            <a:ext cx="1982156" cy="1071880"/>
          </a:xfrm>
          <a:prstGeom prst="roundRect">
            <a:avLst/>
          </a:prstGeom>
          <a:noFill/>
          <a:ln w="38100">
            <a:solidFill>
              <a:schemeClr val="accent1">
                <a:lumMod val="50000"/>
              </a:schemeClr>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sz="1900" dirty="0">
                <a:solidFill>
                  <a:schemeClr val="tx1"/>
                </a:solidFill>
                <a:latin typeface="Poppins" pitchFamily="2" charset="77"/>
                <a:cs typeface="Poppins" pitchFamily="2" charset="77"/>
              </a:rPr>
              <a:t>VM Allocation</a:t>
            </a:r>
          </a:p>
          <a:p>
            <a:pPr algn="r"/>
            <a:endParaRPr lang="en-US" sz="1900" dirty="0">
              <a:solidFill>
                <a:schemeClr val="tx1"/>
              </a:solidFill>
              <a:latin typeface="Poppins" pitchFamily="2" charset="77"/>
              <a:cs typeface="Poppins" pitchFamily="2" charset="77"/>
            </a:endParaRPr>
          </a:p>
        </p:txBody>
      </p:sp>
      <p:sp>
        <p:nvSpPr>
          <p:cNvPr id="38" name="Rectangle: Rounded Corners 8">
            <a:extLst>
              <a:ext uri="{FF2B5EF4-FFF2-40B4-BE49-F238E27FC236}">
                <a16:creationId xmlns:a16="http://schemas.microsoft.com/office/drawing/2014/main" id="{CCB32C3B-44B8-9114-40C4-BA118D2C7A7A}"/>
              </a:ext>
            </a:extLst>
          </p:cNvPr>
          <p:cNvSpPr/>
          <p:nvPr/>
        </p:nvSpPr>
        <p:spPr>
          <a:xfrm>
            <a:off x="3373232" y="1189360"/>
            <a:ext cx="1963460" cy="1088428"/>
          </a:xfrm>
          <a:prstGeom prst="roundRect">
            <a:avLst/>
          </a:prstGeom>
          <a:noFill/>
          <a:ln w="38100">
            <a:solidFill>
              <a:schemeClr val="accent1">
                <a:lumMod val="50000"/>
              </a:schemeClr>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sz="1900" dirty="0">
                <a:solidFill>
                  <a:schemeClr val="tx1"/>
                </a:solidFill>
                <a:latin typeface="Poppins" pitchFamily="2" charset="77"/>
                <a:cs typeface="Poppins" pitchFamily="2" charset="77"/>
              </a:rPr>
              <a:t>Cluster Sizing</a:t>
            </a:r>
          </a:p>
          <a:p>
            <a:pPr algn="ctr"/>
            <a:endParaRPr lang="en-US" sz="1900" dirty="0">
              <a:solidFill>
                <a:schemeClr val="tx1"/>
              </a:solidFill>
              <a:latin typeface="Poppins" pitchFamily="2" charset="77"/>
              <a:cs typeface="Poppins" pitchFamily="2" charset="77"/>
            </a:endParaRPr>
          </a:p>
        </p:txBody>
      </p:sp>
      <p:pic>
        <p:nvPicPr>
          <p:cNvPr id="39" name="Graphic 38" descr="Packing Box Open with solid fill">
            <a:extLst>
              <a:ext uri="{FF2B5EF4-FFF2-40B4-BE49-F238E27FC236}">
                <a16:creationId xmlns:a16="http://schemas.microsoft.com/office/drawing/2014/main" id="{C1CA637E-B51A-E94F-9808-5BB521342DCB}"/>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4059781" y="3291153"/>
            <a:ext cx="590362" cy="590362"/>
          </a:xfrm>
          <a:prstGeom prst="rect">
            <a:avLst/>
          </a:prstGeom>
        </p:spPr>
      </p:pic>
      <p:pic>
        <p:nvPicPr>
          <p:cNvPr id="40" name="Graphic 39" descr="Decision chart with solid fill">
            <a:extLst>
              <a:ext uri="{FF2B5EF4-FFF2-40B4-BE49-F238E27FC236}">
                <a16:creationId xmlns:a16="http://schemas.microsoft.com/office/drawing/2014/main" id="{B6332AAA-6B9F-C5AD-0C95-F269B5E86B7F}"/>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4078628" y="1632520"/>
            <a:ext cx="552669" cy="552669"/>
          </a:xfrm>
          <a:prstGeom prst="rect">
            <a:avLst/>
          </a:prstGeom>
        </p:spPr>
      </p:pic>
      <p:pic>
        <p:nvPicPr>
          <p:cNvPr id="45" name="Picture 44" descr="A black and white outline of a computer server&#10;&#10;Description automatically generated">
            <a:extLst>
              <a:ext uri="{FF2B5EF4-FFF2-40B4-BE49-F238E27FC236}">
                <a16:creationId xmlns:a16="http://schemas.microsoft.com/office/drawing/2014/main" id="{9E91ABF2-C9FE-95C2-6C57-E7D0942E0691}"/>
              </a:ext>
            </a:extLst>
          </p:cNvPr>
          <p:cNvPicPr>
            <a:picLocks noChangeAspect="1"/>
          </p:cNvPicPr>
          <p:nvPr/>
        </p:nvPicPr>
        <p:blipFill>
          <a:blip r:embed="rId18"/>
          <a:stretch>
            <a:fillRect/>
          </a:stretch>
        </p:blipFill>
        <p:spPr>
          <a:xfrm>
            <a:off x="55483" y="3095744"/>
            <a:ext cx="1179146" cy="958201"/>
          </a:xfrm>
          <a:prstGeom prst="rect">
            <a:avLst/>
          </a:prstGeom>
        </p:spPr>
      </p:pic>
      <p:pic>
        <p:nvPicPr>
          <p:cNvPr id="47" name="Graphic 46" descr="Server with solid fill">
            <a:extLst>
              <a:ext uri="{FF2B5EF4-FFF2-40B4-BE49-F238E27FC236}">
                <a16:creationId xmlns:a16="http://schemas.microsoft.com/office/drawing/2014/main" id="{A7375A11-A244-B162-DE46-15D7615A0D53}"/>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55483" y="4833256"/>
            <a:ext cx="914400" cy="914400"/>
          </a:xfrm>
          <a:prstGeom prst="rect">
            <a:avLst/>
          </a:prstGeom>
        </p:spPr>
      </p:pic>
      <p:pic>
        <p:nvPicPr>
          <p:cNvPr id="2052" name="Picture 4" descr="Free Data center Icon - Download in Line Style">
            <a:extLst>
              <a:ext uri="{FF2B5EF4-FFF2-40B4-BE49-F238E27FC236}">
                <a16:creationId xmlns:a16="http://schemas.microsoft.com/office/drawing/2014/main" id="{ACAAA215-FBF1-B147-A235-3AA08AD0432F}"/>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55483" y="1336224"/>
            <a:ext cx="996587" cy="996587"/>
          </a:xfrm>
          <a:prstGeom prst="rect">
            <a:avLst/>
          </a:prstGeom>
          <a:noFill/>
          <a:extLst>
            <a:ext uri="{909E8E84-426E-40DD-AFC4-6F175D3DCCD1}">
              <a14:hiddenFill xmlns:a14="http://schemas.microsoft.com/office/drawing/2010/main">
                <a:solidFill>
                  <a:srgbClr val="FFFFFF"/>
                </a:solidFill>
              </a14:hiddenFill>
            </a:ext>
          </a:extLst>
        </p:spPr>
      </p:pic>
      <p:sp>
        <p:nvSpPr>
          <p:cNvPr id="55" name="TextBox 54">
            <a:extLst>
              <a:ext uri="{FF2B5EF4-FFF2-40B4-BE49-F238E27FC236}">
                <a16:creationId xmlns:a16="http://schemas.microsoft.com/office/drawing/2014/main" id="{229DF85E-FDA9-60AB-1CDB-E607311680BD}"/>
              </a:ext>
            </a:extLst>
          </p:cNvPr>
          <p:cNvSpPr txBox="1"/>
          <p:nvPr/>
        </p:nvSpPr>
        <p:spPr>
          <a:xfrm>
            <a:off x="-10038" y="5753152"/>
            <a:ext cx="1409360" cy="338554"/>
          </a:xfrm>
          <a:prstGeom prst="rect">
            <a:avLst/>
          </a:prstGeom>
          <a:noFill/>
        </p:spPr>
        <p:txBody>
          <a:bodyPr wrap="none" rtlCol="0">
            <a:spAutoFit/>
          </a:bodyPr>
          <a:lstStyle/>
          <a:p>
            <a:r>
              <a:rPr lang="en-US" sz="1600" dirty="0">
                <a:latin typeface="Poppins" pitchFamily="2" charset="77"/>
                <a:cs typeface="Poppins" pitchFamily="2" charset="77"/>
              </a:rPr>
              <a:t>Server-level</a:t>
            </a:r>
          </a:p>
        </p:txBody>
      </p:sp>
      <p:sp>
        <p:nvSpPr>
          <p:cNvPr id="56" name="TextBox 55">
            <a:extLst>
              <a:ext uri="{FF2B5EF4-FFF2-40B4-BE49-F238E27FC236}">
                <a16:creationId xmlns:a16="http://schemas.microsoft.com/office/drawing/2014/main" id="{D743C349-9577-6B20-9969-55E5EB04B3C7}"/>
              </a:ext>
            </a:extLst>
          </p:cNvPr>
          <p:cNvSpPr txBox="1"/>
          <p:nvPr/>
        </p:nvSpPr>
        <p:spPr>
          <a:xfrm>
            <a:off x="-10038" y="4087698"/>
            <a:ext cx="1492716" cy="338554"/>
          </a:xfrm>
          <a:prstGeom prst="rect">
            <a:avLst/>
          </a:prstGeom>
          <a:noFill/>
        </p:spPr>
        <p:txBody>
          <a:bodyPr wrap="none" rtlCol="0">
            <a:spAutoFit/>
          </a:bodyPr>
          <a:lstStyle/>
          <a:p>
            <a:r>
              <a:rPr lang="en-US" sz="1600" dirty="0">
                <a:latin typeface="Poppins" pitchFamily="2" charset="77"/>
                <a:cs typeface="Poppins" pitchFamily="2" charset="77"/>
              </a:rPr>
              <a:t>Cluster-level</a:t>
            </a:r>
          </a:p>
        </p:txBody>
      </p:sp>
      <p:sp>
        <p:nvSpPr>
          <p:cNvPr id="57" name="TextBox 56">
            <a:extLst>
              <a:ext uri="{FF2B5EF4-FFF2-40B4-BE49-F238E27FC236}">
                <a16:creationId xmlns:a16="http://schemas.microsoft.com/office/drawing/2014/main" id="{FF8895B5-A015-6CBB-C092-A9834B903F66}"/>
              </a:ext>
            </a:extLst>
          </p:cNvPr>
          <p:cNvSpPr txBox="1"/>
          <p:nvPr/>
        </p:nvSpPr>
        <p:spPr>
          <a:xfrm>
            <a:off x="-10038" y="2386512"/>
            <a:ext cx="1981633" cy="338554"/>
          </a:xfrm>
          <a:prstGeom prst="rect">
            <a:avLst/>
          </a:prstGeom>
          <a:noFill/>
        </p:spPr>
        <p:txBody>
          <a:bodyPr wrap="none" rtlCol="0">
            <a:spAutoFit/>
          </a:bodyPr>
          <a:lstStyle/>
          <a:p>
            <a:r>
              <a:rPr lang="en-US" sz="1600" dirty="0">
                <a:latin typeface="Poppins" pitchFamily="2" charset="77"/>
                <a:cs typeface="Poppins" pitchFamily="2" charset="77"/>
              </a:rPr>
              <a:t>Data center-level</a:t>
            </a:r>
          </a:p>
        </p:txBody>
      </p:sp>
      <p:pic>
        <p:nvPicPr>
          <p:cNvPr id="16" name="Graphic 15" descr="Upward trend with solid fill">
            <a:extLst>
              <a:ext uri="{FF2B5EF4-FFF2-40B4-BE49-F238E27FC236}">
                <a16:creationId xmlns:a16="http://schemas.microsoft.com/office/drawing/2014/main" id="{301A12C4-2CD1-51D0-C872-851097960619}"/>
              </a:ext>
            </a:extLst>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1911979" y="1559229"/>
            <a:ext cx="623696" cy="623696"/>
          </a:xfrm>
          <a:prstGeom prst="rect">
            <a:avLst/>
          </a:prstGeom>
        </p:spPr>
      </p:pic>
      <p:sp>
        <p:nvSpPr>
          <p:cNvPr id="20" name="TextBox 19">
            <a:extLst>
              <a:ext uri="{FF2B5EF4-FFF2-40B4-BE49-F238E27FC236}">
                <a16:creationId xmlns:a16="http://schemas.microsoft.com/office/drawing/2014/main" id="{578167DB-7E65-F8CB-BA0D-1FC964875085}"/>
              </a:ext>
            </a:extLst>
          </p:cNvPr>
          <p:cNvSpPr txBox="1"/>
          <p:nvPr/>
        </p:nvSpPr>
        <p:spPr>
          <a:xfrm>
            <a:off x="1842084" y="5800667"/>
            <a:ext cx="5946485" cy="338554"/>
          </a:xfrm>
          <a:prstGeom prst="rect">
            <a:avLst/>
          </a:prstGeom>
          <a:noFill/>
        </p:spPr>
        <p:txBody>
          <a:bodyPr wrap="square">
            <a:spAutoFit/>
          </a:bodyPr>
          <a:lstStyle/>
          <a:p>
            <a:pPr algn="ctr"/>
            <a:r>
              <a:rPr lang="en-US" sz="1600" b="1" dirty="0">
                <a:ln w="1270">
                  <a:solidFill>
                    <a:schemeClr val="accent6">
                      <a:lumMod val="50000"/>
                    </a:schemeClr>
                  </a:solidFill>
                  <a:prstDash val="solid"/>
                </a:ln>
                <a:solidFill>
                  <a:schemeClr val="accent6"/>
                </a:solidFill>
                <a:latin typeface="Poppins" pitchFamily="2" charset="77"/>
                <a:cs typeface="Poppins" pitchFamily="2" charset="77"/>
              </a:rPr>
              <a:t>GreenSKU Framework</a:t>
            </a:r>
          </a:p>
        </p:txBody>
      </p:sp>
      <p:grpSp>
        <p:nvGrpSpPr>
          <p:cNvPr id="2075" name="Group 2074">
            <a:extLst>
              <a:ext uri="{FF2B5EF4-FFF2-40B4-BE49-F238E27FC236}">
                <a16:creationId xmlns:a16="http://schemas.microsoft.com/office/drawing/2014/main" id="{E968798D-DC95-D41A-C08E-BE26B95A3B62}"/>
              </a:ext>
            </a:extLst>
          </p:cNvPr>
          <p:cNvGrpSpPr/>
          <p:nvPr/>
        </p:nvGrpSpPr>
        <p:grpSpPr>
          <a:xfrm>
            <a:off x="6046392" y="4588998"/>
            <a:ext cx="5828934" cy="1922049"/>
            <a:chOff x="6046392" y="4588998"/>
            <a:chExt cx="5828934" cy="1922049"/>
          </a:xfrm>
        </p:grpSpPr>
        <p:sp>
          <p:nvSpPr>
            <p:cNvPr id="44" name="Rectangle 43">
              <a:extLst>
                <a:ext uri="{FF2B5EF4-FFF2-40B4-BE49-F238E27FC236}">
                  <a16:creationId xmlns:a16="http://schemas.microsoft.com/office/drawing/2014/main" id="{E2DAD7F2-A7A4-3D1E-E7E6-A21258F4E0DF}"/>
                </a:ext>
              </a:extLst>
            </p:cNvPr>
            <p:cNvSpPr/>
            <p:nvPr/>
          </p:nvSpPr>
          <p:spPr>
            <a:xfrm>
              <a:off x="6947912" y="4588998"/>
              <a:ext cx="4927414" cy="1922049"/>
            </a:xfrm>
            <a:prstGeom prst="rect">
              <a:avLst/>
            </a:prstGeom>
            <a:solidFill>
              <a:schemeClr val="accent1">
                <a:alpha val="26163"/>
              </a:schemeClr>
            </a:solidFill>
            <a:ln w="38100">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algn="ctr"/>
              <a:endParaRPr lang="en-US" sz="2000" dirty="0">
                <a:solidFill>
                  <a:schemeClr val="tx1"/>
                </a:solidFill>
                <a:latin typeface="Poppins" pitchFamily="2" charset="77"/>
                <a:cs typeface="Poppins" pitchFamily="2" charset="77"/>
              </a:endParaRPr>
            </a:p>
          </p:txBody>
        </p:sp>
        <p:cxnSp>
          <p:nvCxnSpPr>
            <p:cNvPr id="62" name="Straight Arrow Connector 61">
              <a:extLst>
                <a:ext uri="{FF2B5EF4-FFF2-40B4-BE49-F238E27FC236}">
                  <a16:creationId xmlns:a16="http://schemas.microsoft.com/office/drawing/2014/main" id="{205FB651-DDAA-5D63-E7FB-3A91AFC18008}"/>
                </a:ext>
              </a:extLst>
            </p:cNvPr>
            <p:cNvCxnSpPr>
              <a:cxnSpLocks/>
              <a:stCxn id="44" idx="1"/>
            </p:cNvCxnSpPr>
            <p:nvPr/>
          </p:nvCxnSpPr>
          <p:spPr>
            <a:xfrm flipH="1" flipV="1">
              <a:off x="6046392" y="5057596"/>
              <a:ext cx="901520" cy="492427"/>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2056" name="Rectangle 2055">
              <a:extLst>
                <a:ext uri="{FF2B5EF4-FFF2-40B4-BE49-F238E27FC236}">
                  <a16:creationId xmlns:a16="http://schemas.microsoft.com/office/drawing/2014/main" id="{31DE5825-812F-8B6F-AB24-C4BC462F4746}"/>
                </a:ext>
              </a:extLst>
            </p:cNvPr>
            <p:cNvSpPr/>
            <p:nvPr/>
          </p:nvSpPr>
          <p:spPr>
            <a:xfrm>
              <a:off x="7264395" y="4981565"/>
              <a:ext cx="1776612" cy="372189"/>
            </a:xfrm>
            <a:prstGeom prst="rect">
              <a:avLst/>
            </a:prstGeom>
            <a:solidFill>
              <a:schemeClr val="accent4">
                <a:alpha val="41458"/>
              </a:schemeClr>
            </a:solidFill>
            <a:ln w="28575">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500" dirty="0">
                  <a:solidFill>
                    <a:schemeClr val="tx1"/>
                  </a:solidFill>
                  <a:latin typeface="Poppins" pitchFamily="2" charset="77"/>
                  <a:cs typeface="Poppins" pitchFamily="2" charset="77"/>
                </a:rPr>
                <a:t>Efficient CPU</a:t>
              </a:r>
            </a:p>
          </p:txBody>
        </p:sp>
        <p:pic>
          <p:nvPicPr>
            <p:cNvPr id="2057" name="Graphic 2056" descr="Processor with solid fill">
              <a:extLst>
                <a:ext uri="{FF2B5EF4-FFF2-40B4-BE49-F238E27FC236}">
                  <a16:creationId xmlns:a16="http://schemas.microsoft.com/office/drawing/2014/main" id="{9DD1994A-832D-3EFE-CBA0-383AFB5CD128}"/>
                </a:ext>
              </a:extLst>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8647185" y="4982059"/>
              <a:ext cx="372189" cy="372189"/>
            </a:xfrm>
            <a:prstGeom prst="rect">
              <a:avLst/>
            </a:prstGeom>
          </p:spPr>
        </p:pic>
        <p:sp>
          <p:nvSpPr>
            <p:cNvPr id="2058" name="Rectangle 2057">
              <a:extLst>
                <a:ext uri="{FF2B5EF4-FFF2-40B4-BE49-F238E27FC236}">
                  <a16:creationId xmlns:a16="http://schemas.microsoft.com/office/drawing/2014/main" id="{E1F80F8D-3FAD-E466-9133-BF3A815F97DD}"/>
                </a:ext>
              </a:extLst>
            </p:cNvPr>
            <p:cNvSpPr/>
            <p:nvPr/>
          </p:nvSpPr>
          <p:spPr>
            <a:xfrm>
              <a:off x="7264395" y="5490508"/>
              <a:ext cx="1776612" cy="372189"/>
            </a:xfrm>
            <a:prstGeom prst="rect">
              <a:avLst/>
            </a:prstGeom>
            <a:solidFill>
              <a:schemeClr val="accent6">
                <a:alpha val="36788"/>
              </a:schemeClr>
            </a:solidFill>
            <a:ln w="28575">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500" dirty="0">
                  <a:solidFill>
                    <a:schemeClr val="tx1"/>
                  </a:solidFill>
                  <a:latin typeface="Poppins" pitchFamily="2" charset="77"/>
                  <a:cs typeface="Poppins" pitchFamily="2" charset="77"/>
                </a:rPr>
                <a:t>Reused DRAM</a:t>
              </a:r>
            </a:p>
          </p:txBody>
        </p:sp>
        <p:sp>
          <p:nvSpPr>
            <p:cNvPr id="2060" name="Rectangle 2059">
              <a:extLst>
                <a:ext uri="{FF2B5EF4-FFF2-40B4-BE49-F238E27FC236}">
                  <a16:creationId xmlns:a16="http://schemas.microsoft.com/office/drawing/2014/main" id="{F684254B-CCA2-274C-776B-46C165C96A38}"/>
                </a:ext>
              </a:extLst>
            </p:cNvPr>
            <p:cNvSpPr/>
            <p:nvPr/>
          </p:nvSpPr>
          <p:spPr>
            <a:xfrm>
              <a:off x="7264395" y="6000294"/>
              <a:ext cx="1776612" cy="372189"/>
            </a:xfrm>
            <a:prstGeom prst="rect">
              <a:avLst/>
            </a:prstGeom>
            <a:solidFill>
              <a:srgbClr val="FFABF1">
                <a:alpha val="41458"/>
              </a:srgbClr>
            </a:solidFill>
            <a:ln w="28575">
              <a:solidFill>
                <a:srgbClr val="CC82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500" dirty="0">
                  <a:solidFill>
                    <a:schemeClr val="tx1"/>
                  </a:solidFill>
                  <a:latin typeface="Poppins" pitchFamily="2" charset="77"/>
                  <a:cs typeface="Poppins" pitchFamily="2" charset="77"/>
                </a:rPr>
                <a:t>Reused SSD</a:t>
              </a:r>
            </a:p>
          </p:txBody>
        </p:sp>
        <p:pic>
          <p:nvPicPr>
            <p:cNvPr id="2067" name="Graphic 2066" descr="Database with solid fill">
              <a:extLst>
                <a:ext uri="{FF2B5EF4-FFF2-40B4-BE49-F238E27FC236}">
                  <a16:creationId xmlns:a16="http://schemas.microsoft.com/office/drawing/2014/main" id="{7D9D2E8E-4DCA-A705-2080-D20DD0CCBD43}"/>
                </a:ext>
              </a:extLst>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8636018" y="6007333"/>
              <a:ext cx="372190" cy="372190"/>
            </a:xfrm>
            <a:prstGeom prst="rect">
              <a:avLst/>
            </a:prstGeom>
          </p:spPr>
        </p:pic>
        <p:pic>
          <p:nvPicPr>
            <p:cNvPr id="2069" name="Picture 2068" descr="A black rectangular object with many squares&#10;&#10;Description automatically generated">
              <a:extLst>
                <a:ext uri="{FF2B5EF4-FFF2-40B4-BE49-F238E27FC236}">
                  <a16:creationId xmlns:a16="http://schemas.microsoft.com/office/drawing/2014/main" id="{68F92A7C-1533-61C8-8A22-EB1B546AD7F8}"/>
                </a:ext>
              </a:extLst>
            </p:cNvPr>
            <p:cNvPicPr>
              <a:picLocks noChangeAspect="1"/>
            </p:cNvPicPr>
            <p:nvPr/>
          </p:nvPicPr>
          <p:blipFill>
            <a:blip r:embed="rId28"/>
            <a:stretch>
              <a:fillRect/>
            </a:stretch>
          </p:blipFill>
          <p:spPr>
            <a:xfrm>
              <a:off x="8619327" y="5452165"/>
              <a:ext cx="433418" cy="433418"/>
            </a:xfrm>
            <a:prstGeom prst="rect">
              <a:avLst/>
            </a:prstGeom>
          </p:spPr>
        </p:pic>
        <p:sp>
          <p:nvSpPr>
            <p:cNvPr id="2073" name="Oval 2072">
              <a:extLst>
                <a:ext uri="{FF2B5EF4-FFF2-40B4-BE49-F238E27FC236}">
                  <a16:creationId xmlns:a16="http://schemas.microsoft.com/office/drawing/2014/main" id="{0C88FE55-4C9D-D37C-63B5-94572D4A8EE9}"/>
                </a:ext>
              </a:extLst>
            </p:cNvPr>
            <p:cNvSpPr/>
            <p:nvPr/>
          </p:nvSpPr>
          <p:spPr>
            <a:xfrm>
              <a:off x="6432340" y="4679991"/>
              <a:ext cx="408945" cy="408945"/>
            </a:xfrm>
            <a:prstGeom prst="ellipse">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Poppins" pitchFamily="2" charset="77"/>
                  <a:cs typeface="Poppins" pitchFamily="2" charset="77"/>
                </a:rPr>
                <a:t>2</a:t>
              </a:r>
            </a:p>
          </p:txBody>
        </p:sp>
        <p:grpSp>
          <p:nvGrpSpPr>
            <p:cNvPr id="59" name="Group 58">
              <a:extLst>
                <a:ext uri="{FF2B5EF4-FFF2-40B4-BE49-F238E27FC236}">
                  <a16:creationId xmlns:a16="http://schemas.microsoft.com/office/drawing/2014/main" id="{EEB504D8-7804-7C3D-5C29-B39506F5DB55}"/>
                </a:ext>
              </a:extLst>
            </p:cNvPr>
            <p:cNvGrpSpPr/>
            <p:nvPr/>
          </p:nvGrpSpPr>
          <p:grpSpPr>
            <a:xfrm>
              <a:off x="9206579" y="4818688"/>
              <a:ext cx="2530491" cy="1470315"/>
              <a:chOff x="2543908" y="2321325"/>
              <a:chExt cx="6951784" cy="4039262"/>
            </a:xfrm>
          </p:grpSpPr>
          <p:pic>
            <p:nvPicPr>
              <p:cNvPr id="60" name="Picture 59" descr="A close up of a computer&#10;&#10;Description automatically generated">
                <a:extLst>
                  <a:ext uri="{FF2B5EF4-FFF2-40B4-BE49-F238E27FC236}">
                    <a16:creationId xmlns:a16="http://schemas.microsoft.com/office/drawing/2014/main" id="{BC319991-993B-3C08-1E7B-2B2903123DF8}"/>
                  </a:ext>
                </a:extLst>
              </p:cNvPr>
              <p:cNvPicPr>
                <a:picLocks noChangeAspect="1"/>
              </p:cNvPicPr>
              <p:nvPr/>
            </p:nvPicPr>
            <p:blipFill>
              <a:blip r:embed="rId29"/>
              <a:stretch>
                <a:fillRect/>
              </a:stretch>
            </p:blipFill>
            <p:spPr>
              <a:xfrm>
                <a:off x="2543908" y="2321325"/>
                <a:ext cx="6951784" cy="4039262"/>
              </a:xfrm>
              <a:prstGeom prst="rect">
                <a:avLst/>
              </a:prstGeom>
              <a:ln w="57150">
                <a:noFill/>
              </a:ln>
            </p:spPr>
          </p:pic>
          <p:sp>
            <p:nvSpPr>
              <p:cNvPr id="61" name="Parallelogram 13">
                <a:extLst>
                  <a:ext uri="{FF2B5EF4-FFF2-40B4-BE49-F238E27FC236}">
                    <a16:creationId xmlns:a16="http://schemas.microsoft.com/office/drawing/2014/main" id="{6C21074C-8504-A463-257D-ADCC4B80E56B}"/>
                  </a:ext>
                </a:extLst>
              </p:cNvPr>
              <p:cNvSpPr/>
              <p:nvPr/>
            </p:nvSpPr>
            <p:spPr>
              <a:xfrm>
                <a:off x="3035042" y="3399339"/>
                <a:ext cx="1889772" cy="1962985"/>
              </a:xfrm>
              <a:custGeom>
                <a:avLst/>
                <a:gdLst>
                  <a:gd name="connsiteX0" fmla="*/ 0 w 954873"/>
                  <a:gd name="connsiteY0" fmla="*/ 635152 h 635152"/>
                  <a:gd name="connsiteX1" fmla="*/ 158788 w 954873"/>
                  <a:gd name="connsiteY1" fmla="*/ 0 h 635152"/>
                  <a:gd name="connsiteX2" fmla="*/ 954873 w 954873"/>
                  <a:gd name="connsiteY2" fmla="*/ 0 h 635152"/>
                  <a:gd name="connsiteX3" fmla="*/ 796085 w 954873"/>
                  <a:gd name="connsiteY3" fmla="*/ 635152 h 635152"/>
                  <a:gd name="connsiteX4" fmla="*/ 0 w 954873"/>
                  <a:gd name="connsiteY4" fmla="*/ 635152 h 635152"/>
                  <a:gd name="connsiteX0" fmla="*/ 0 w 1376483"/>
                  <a:gd name="connsiteY0" fmla="*/ 1160795 h 1160795"/>
                  <a:gd name="connsiteX1" fmla="*/ 158788 w 1376483"/>
                  <a:gd name="connsiteY1" fmla="*/ 525643 h 1160795"/>
                  <a:gd name="connsiteX2" fmla="*/ 1376483 w 1376483"/>
                  <a:gd name="connsiteY2" fmla="*/ 0 h 1160795"/>
                  <a:gd name="connsiteX3" fmla="*/ 796085 w 1376483"/>
                  <a:gd name="connsiteY3" fmla="*/ 1160795 h 1160795"/>
                  <a:gd name="connsiteX4" fmla="*/ 0 w 1376483"/>
                  <a:gd name="connsiteY4" fmla="*/ 1160795 h 1160795"/>
                  <a:gd name="connsiteX0" fmla="*/ 0 w 1431237"/>
                  <a:gd name="connsiteY0" fmla="*/ 1160795 h 1160795"/>
                  <a:gd name="connsiteX1" fmla="*/ 158788 w 1431237"/>
                  <a:gd name="connsiteY1" fmla="*/ 525643 h 1160795"/>
                  <a:gd name="connsiteX2" fmla="*/ 1376483 w 1431237"/>
                  <a:gd name="connsiteY2" fmla="*/ 0 h 1160795"/>
                  <a:gd name="connsiteX3" fmla="*/ 1431237 w 1431237"/>
                  <a:gd name="connsiteY3" fmla="*/ 1051286 h 1160795"/>
                  <a:gd name="connsiteX4" fmla="*/ 0 w 1431237"/>
                  <a:gd name="connsiteY4" fmla="*/ 1160795 h 1160795"/>
                  <a:gd name="connsiteX0" fmla="*/ 0 w 1431237"/>
                  <a:gd name="connsiteY0" fmla="*/ 1231976 h 1231976"/>
                  <a:gd name="connsiteX1" fmla="*/ 563971 w 1431237"/>
                  <a:gd name="connsiteY1" fmla="*/ 0 h 1231976"/>
                  <a:gd name="connsiteX2" fmla="*/ 1376483 w 1431237"/>
                  <a:gd name="connsiteY2" fmla="*/ 71181 h 1231976"/>
                  <a:gd name="connsiteX3" fmla="*/ 1431237 w 1431237"/>
                  <a:gd name="connsiteY3" fmla="*/ 1122467 h 1231976"/>
                  <a:gd name="connsiteX4" fmla="*/ 0 w 1431237"/>
                  <a:gd name="connsiteY4" fmla="*/ 1231976 h 1231976"/>
                  <a:gd name="connsiteX0" fmla="*/ 0 w 1694059"/>
                  <a:gd name="connsiteY0" fmla="*/ 1231976 h 1231976"/>
                  <a:gd name="connsiteX1" fmla="*/ 563971 w 1694059"/>
                  <a:gd name="connsiteY1" fmla="*/ 0 h 1231976"/>
                  <a:gd name="connsiteX2" fmla="*/ 1694059 w 1694059"/>
                  <a:gd name="connsiteY2" fmla="*/ 49279 h 1231976"/>
                  <a:gd name="connsiteX3" fmla="*/ 1431237 w 1694059"/>
                  <a:gd name="connsiteY3" fmla="*/ 1122467 h 1231976"/>
                  <a:gd name="connsiteX4" fmla="*/ 0 w 1694059"/>
                  <a:gd name="connsiteY4" fmla="*/ 1231976 h 1231976"/>
                  <a:gd name="connsiteX0" fmla="*/ 0 w 1694059"/>
                  <a:gd name="connsiteY0" fmla="*/ 1937829 h 1937829"/>
                  <a:gd name="connsiteX1" fmla="*/ 892834 w 1694059"/>
                  <a:gd name="connsiteY1" fmla="*/ 0 h 1937829"/>
                  <a:gd name="connsiteX2" fmla="*/ 1694059 w 1694059"/>
                  <a:gd name="connsiteY2" fmla="*/ 755132 h 1937829"/>
                  <a:gd name="connsiteX3" fmla="*/ 1431237 w 1694059"/>
                  <a:gd name="connsiteY3" fmla="*/ 1828320 h 1937829"/>
                  <a:gd name="connsiteX4" fmla="*/ 0 w 1694059"/>
                  <a:gd name="connsiteY4" fmla="*/ 1937829 h 1937829"/>
                  <a:gd name="connsiteX0" fmla="*/ 0 w 1798332"/>
                  <a:gd name="connsiteY0" fmla="*/ 1944697 h 1944697"/>
                  <a:gd name="connsiteX1" fmla="*/ 892834 w 1798332"/>
                  <a:gd name="connsiteY1" fmla="*/ 6868 h 1944697"/>
                  <a:gd name="connsiteX2" fmla="*/ 1798332 w 1798332"/>
                  <a:gd name="connsiteY2" fmla="*/ 0 h 1944697"/>
                  <a:gd name="connsiteX3" fmla="*/ 1431237 w 1798332"/>
                  <a:gd name="connsiteY3" fmla="*/ 1835188 h 1944697"/>
                  <a:gd name="connsiteX4" fmla="*/ 0 w 1798332"/>
                  <a:gd name="connsiteY4" fmla="*/ 1944697 h 1944697"/>
                  <a:gd name="connsiteX0" fmla="*/ 0 w 1889772"/>
                  <a:gd name="connsiteY0" fmla="*/ 1962985 h 1962985"/>
                  <a:gd name="connsiteX1" fmla="*/ 984274 w 1889772"/>
                  <a:gd name="connsiteY1" fmla="*/ 6868 h 1962985"/>
                  <a:gd name="connsiteX2" fmla="*/ 1889772 w 1889772"/>
                  <a:gd name="connsiteY2" fmla="*/ 0 h 1962985"/>
                  <a:gd name="connsiteX3" fmla="*/ 1522677 w 1889772"/>
                  <a:gd name="connsiteY3" fmla="*/ 1835188 h 1962985"/>
                  <a:gd name="connsiteX4" fmla="*/ 0 w 1889772"/>
                  <a:gd name="connsiteY4" fmla="*/ 1962985 h 1962985"/>
                  <a:gd name="connsiteX0" fmla="*/ 0 w 1889772"/>
                  <a:gd name="connsiteY0" fmla="*/ 1962985 h 1962985"/>
                  <a:gd name="connsiteX1" fmla="*/ 1048282 w 1889772"/>
                  <a:gd name="connsiteY1" fmla="*/ 16012 h 1962985"/>
                  <a:gd name="connsiteX2" fmla="*/ 1889772 w 1889772"/>
                  <a:gd name="connsiteY2" fmla="*/ 0 h 1962985"/>
                  <a:gd name="connsiteX3" fmla="*/ 1522677 w 1889772"/>
                  <a:gd name="connsiteY3" fmla="*/ 1835188 h 1962985"/>
                  <a:gd name="connsiteX4" fmla="*/ 0 w 1889772"/>
                  <a:gd name="connsiteY4" fmla="*/ 1962985 h 19629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9772" h="1962985">
                    <a:moveTo>
                      <a:pt x="0" y="1962985"/>
                    </a:moveTo>
                    <a:lnTo>
                      <a:pt x="1048282" y="16012"/>
                    </a:lnTo>
                    <a:lnTo>
                      <a:pt x="1889772" y="0"/>
                    </a:lnTo>
                    <a:lnTo>
                      <a:pt x="1522677" y="1835188"/>
                    </a:lnTo>
                    <a:lnTo>
                      <a:pt x="0" y="1962985"/>
                    </a:lnTo>
                    <a:close/>
                  </a:path>
                </a:pathLst>
              </a:custGeom>
              <a:solidFill>
                <a:schemeClr val="accent6">
                  <a:alpha val="29000"/>
                </a:schemeClr>
              </a:solidFill>
              <a:ln w="5715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Parallelogram 13">
                <a:extLst>
                  <a:ext uri="{FF2B5EF4-FFF2-40B4-BE49-F238E27FC236}">
                    <a16:creationId xmlns:a16="http://schemas.microsoft.com/office/drawing/2014/main" id="{BD195EAB-F77B-5982-42ED-BE9C95888ABF}"/>
                  </a:ext>
                </a:extLst>
              </p:cNvPr>
              <p:cNvSpPr/>
              <p:nvPr/>
            </p:nvSpPr>
            <p:spPr>
              <a:xfrm>
                <a:off x="7002396" y="4380817"/>
                <a:ext cx="1789687" cy="1422235"/>
              </a:xfrm>
              <a:custGeom>
                <a:avLst/>
                <a:gdLst>
                  <a:gd name="connsiteX0" fmla="*/ 0 w 954873"/>
                  <a:gd name="connsiteY0" fmla="*/ 635152 h 635152"/>
                  <a:gd name="connsiteX1" fmla="*/ 158788 w 954873"/>
                  <a:gd name="connsiteY1" fmla="*/ 0 h 635152"/>
                  <a:gd name="connsiteX2" fmla="*/ 954873 w 954873"/>
                  <a:gd name="connsiteY2" fmla="*/ 0 h 635152"/>
                  <a:gd name="connsiteX3" fmla="*/ 796085 w 954873"/>
                  <a:gd name="connsiteY3" fmla="*/ 635152 h 635152"/>
                  <a:gd name="connsiteX4" fmla="*/ 0 w 954873"/>
                  <a:gd name="connsiteY4" fmla="*/ 635152 h 635152"/>
                  <a:gd name="connsiteX0" fmla="*/ 0 w 1376483"/>
                  <a:gd name="connsiteY0" fmla="*/ 1160795 h 1160795"/>
                  <a:gd name="connsiteX1" fmla="*/ 158788 w 1376483"/>
                  <a:gd name="connsiteY1" fmla="*/ 525643 h 1160795"/>
                  <a:gd name="connsiteX2" fmla="*/ 1376483 w 1376483"/>
                  <a:gd name="connsiteY2" fmla="*/ 0 h 1160795"/>
                  <a:gd name="connsiteX3" fmla="*/ 796085 w 1376483"/>
                  <a:gd name="connsiteY3" fmla="*/ 1160795 h 1160795"/>
                  <a:gd name="connsiteX4" fmla="*/ 0 w 1376483"/>
                  <a:gd name="connsiteY4" fmla="*/ 1160795 h 1160795"/>
                  <a:gd name="connsiteX0" fmla="*/ 0 w 1431237"/>
                  <a:gd name="connsiteY0" fmla="*/ 1160795 h 1160795"/>
                  <a:gd name="connsiteX1" fmla="*/ 158788 w 1431237"/>
                  <a:gd name="connsiteY1" fmla="*/ 525643 h 1160795"/>
                  <a:gd name="connsiteX2" fmla="*/ 1376483 w 1431237"/>
                  <a:gd name="connsiteY2" fmla="*/ 0 h 1160795"/>
                  <a:gd name="connsiteX3" fmla="*/ 1431237 w 1431237"/>
                  <a:gd name="connsiteY3" fmla="*/ 1051286 h 1160795"/>
                  <a:gd name="connsiteX4" fmla="*/ 0 w 1431237"/>
                  <a:gd name="connsiteY4" fmla="*/ 1160795 h 1160795"/>
                  <a:gd name="connsiteX0" fmla="*/ 0 w 1431237"/>
                  <a:gd name="connsiteY0" fmla="*/ 1231976 h 1231976"/>
                  <a:gd name="connsiteX1" fmla="*/ 563971 w 1431237"/>
                  <a:gd name="connsiteY1" fmla="*/ 0 h 1231976"/>
                  <a:gd name="connsiteX2" fmla="*/ 1376483 w 1431237"/>
                  <a:gd name="connsiteY2" fmla="*/ 71181 h 1231976"/>
                  <a:gd name="connsiteX3" fmla="*/ 1431237 w 1431237"/>
                  <a:gd name="connsiteY3" fmla="*/ 1122467 h 1231976"/>
                  <a:gd name="connsiteX4" fmla="*/ 0 w 1431237"/>
                  <a:gd name="connsiteY4" fmla="*/ 1231976 h 1231976"/>
                  <a:gd name="connsiteX0" fmla="*/ 0 w 1694059"/>
                  <a:gd name="connsiteY0" fmla="*/ 1231976 h 1231976"/>
                  <a:gd name="connsiteX1" fmla="*/ 563971 w 1694059"/>
                  <a:gd name="connsiteY1" fmla="*/ 0 h 1231976"/>
                  <a:gd name="connsiteX2" fmla="*/ 1694059 w 1694059"/>
                  <a:gd name="connsiteY2" fmla="*/ 49279 h 1231976"/>
                  <a:gd name="connsiteX3" fmla="*/ 1431237 w 1694059"/>
                  <a:gd name="connsiteY3" fmla="*/ 1122467 h 1231976"/>
                  <a:gd name="connsiteX4" fmla="*/ 0 w 1694059"/>
                  <a:gd name="connsiteY4" fmla="*/ 1231976 h 1231976"/>
                  <a:gd name="connsiteX0" fmla="*/ 390534 w 2084593"/>
                  <a:gd name="connsiteY0" fmla="*/ 1182697 h 1182697"/>
                  <a:gd name="connsiteX1" fmla="*/ 0 w 2084593"/>
                  <a:gd name="connsiteY1" fmla="*/ 22911 h 1182697"/>
                  <a:gd name="connsiteX2" fmla="*/ 2084593 w 2084593"/>
                  <a:gd name="connsiteY2" fmla="*/ 0 h 1182697"/>
                  <a:gd name="connsiteX3" fmla="*/ 1821771 w 2084593"/>
                  <a:gd name="connsiteY3" fmla="*/ 1073188 h 1182697"/>
                  <a:gd name="connsiteX4" fmla="*/ 390534 w 2084593"/>
                  <a:gd name="connsiteY4" fmla="*/ 1182697 h 1182697"/>
                  <a:gd name="connsiteX0" fmla="*/ 382512 w 2084593"/>
                  <a:gd name="connsiteY0" fmla="*/ 1463434 h 1463434"/>
                  <a:gd name="connsiteX1" fmla="*/ 0 w 2084593"/>
                  <a:gd name="connsiteY1" fmla="*/ 22911 h 1463434"/>
                  <a:gd name="connsiteX2" fmla="*/ 2084593 w 2084593"/>
                  <a:gd name="connsiteY2" fmla="*/ 0 h 1463434"/>
                  <a:gd name="connsiteX3" fmla="*/ 1821771 w 2084593"/>
                  <a:gd name="connsiteY3" fmla="*/ 1073188 h 1463434"/>
                  <a:gd name="connsiteX4" fmla="*/ 382512 w 2084593"/>
                  <a:gd name="connsiteY4" fmla="*/ 1463434 h 1463434"/>
                  <a:gd name="connsiteX0" fmla="*/ 382512 w 2084593"/>
                  <a:gd name="connsiteY0" fmla="*/ 1463434 h 1463434"/>
                  <a:gd name="connsiteX1" fmla="*/ 0 w 2084593"/>
                  <a:gd name="connsiteY1" fmla="*/ 22911 h 1463434"/>
                  <a:gd name="connsiteX2" fmla="*/ 2084593 w 2084593"/>
                  <a:gd name="connsiteY2" fmla="*/ 0 h 1463434"/>
                  <a:gd name="connsiteX3" fmla="*/ 1789687 w 2084593"/>
                  <a:gd name="connsiteY3" fmla="*/ 1434135 h 1463434"/>
                  <a:gd name="connsiteX4" fmla="*/ 382512 w 2084593"/>
                  <a:gd name="connsiteY4" fmla="*/ 1463434 h 1463434"/>
                  <a:gd name="connsiteX0" fmla="*/ 382512 w 1789687"/>
                  <a:gd name="connsiteY0" fmla="*/ 1471455 h 1471455"/>
                  <a:gd name="connsiteX1" fmla="*/ 0 w 1789687"/>
                  <a:gd name="connsiteY1" fmla="*/ 30932 h 1471455"/>
                  <a:gd name="connsiteX2" fmla="*/ 1114045 w 1789687"/>
                  <a:gd name="connsiteY2" fmla="*/ 0 h 1471455"/>
                  <a:gd name="connsiteX3" fmla="*/ 1789687 w 1789687"/>
                  <a:gd name="connsiteY3" fmla="*/ 1442156 h 1471455"/>
                  <a:gd name="connsiteX4" fmla="*/ 382512 w 1789687"/>
                  <a:gd name="connsiteY4" fmla="*/ 1471455 h 1471455"/>
                  <a:gd name="connsiteX0" fmla="*/ 382512 w 1789687"/>
                  <a:gd name="connsiteY0" fmla="*/ 1440523 h 1440523"/>
                  <a:gd name="connsiteX1" fmla="*/ 0 w 1789687"/>
                  <a:gd name="connsiteY1" fmla="*/ 0 h 1440523"/>
                  <a:gd name="connsiteX2" fmla="*/ 1106024 w 1789687"/>
                  <a:gd name="connsiteY2" fmla="*/ 17195 h 1440523"/>
                  <a:gd name="connsiteX3" fmla="*/ 1789687 w 1789687"/>
                  <a:gd name="connsiteY3" fmla="*/ 1411224 h 1440523"/>
                  <a:gd name="connsiteX4" fmla="*/ 382512 w 1789687"/>
                  <a:gd name="connsiteY4" fmla="*/ 1440523 h 1440523"/>
                  <a:gd name="connsiteX0" fmla="*/ 455664 w 1789687"/>
                  <a:gd name="connsiteY0" fmla="*/ 1422235 h 1422235"/>
                  <a:gd name="connsiteX1" fmla="*/ 0 w 1789687"/>
                  <a:gd name="connsiteY1" fmla="*/ 0 h 1422235"/>
                  <a:gd name="connsiteX2" fmla="*/ 1106024 w 1789687"/>
                  <a:gd name="connsiteY2" fmla="*/ 17195 h 1422235"/>
                  <a:gd name="connsiteX3" fmla="*/ 1789687 w 1789687"/>
                  <a:gd name="connsiteY3" fmla="*/ 1411224 h 1422235"/>
                  <a:gd name="connsiteX4" fmla="*/ 455664 w 1789687"/>
                  <a:gd name="connsiteY4" fmla="*/ 1422235 h 14222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9687" h="1422235">
                    <a:moveTo>
                      <a:pt x="455664" y="1422235"/>
                    </a:moveTo>
                    <a:lnTo>
                      <a:pt x="0" y="0"/>
                    </a:lnTo>
                    <a:lnTo>
                      <a:pt x="1106024" y="17195"/>
                    </a:lnTo>
                    <a:lnTo>
                      <a:pt x="1789687" y="1411224"/>
                    </a:lnTo>
                    <a:lnTo>
                      <a:pt x="455664" y="1422235"/>
                    </a:lnTo>
                    <a:close/>
                  </a:path>
                </a:pathLst>
              </a:custGeom>
              <a:solidFill>
                <a:schemeClr val="accent6">
                  <a:alpha val="29000"/>
                </a:schemeClr>
              </a:solidFill>
              <a:ln w="5715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48" name="Parallelogram 13">
                <a:extLst>
                  <a:ext uri="{FF2B5EF4-FFF2-40B4-BE49-F238E27FC236}">
                    <a16:creationId xmlns:a16="http://schemas.microsoft.com/office/drawing/2014/main" id="{C2BFD1E8-7E00-5802-0903-A892749FC7A8}"/>
                  </a:ext>
                </a:extLst>
              </p:cNvPr>
              <p:cNvSpPr/>
              <p:nvPr/>
            </p:nvSpPr>
            <p:spPr>
              <a:xfrm>
                <a:off x="5513646" y="4403266"/>
                <a:ext cx="1581140" cy="1186635"/>
              </a:xfrm>
              <a:custGeom>
                <a:avLst/>
                <a:gdLst>
                  <a:gd name="connsiteX0" fmla="*/ 0 w 954873"/>
                  <a:gd name="connsiteY0" fmla="*/ 635152 h 635152"/>
                  <a:gd name="connsiteX1" fmla="*/ 158788 w 954873"/>
                  <a:gd name="connsiteY1" fmla="*/ 0 h 635152"/>
                  <a:gd name="connsiteX2" fmla="*/ 954873 w 954873"/>
                  <a:gd name="connsiteY2" fmla="*/ 0 h 635152"/>
                  <a:gd name="connsiteX3" fmla="*/ 796085 w 954873"/>
                  <a:gd name="connsiteY3" fmla="*/ 635152 h 635152"/>
                  <a:gd name="connsiteX4" fmla="*/ 0 w 954873"/>
                  <a:gd name="connsiteY4" fmla="*/ 635152 h 635152"/>
                  <a:gd name="connsiteX0" fmla="*/ 0 w 1376483"/>
                  <a:gd name="connsiteY0" fmla="*/ 1160795 h 1160795"/>
                  <a:gd name="connsiteX1" fmla="*/ 158788 w 1376483"/>
                  <a:gd name="connsiteY1" fmla="*/ 525643 h 1160795"/>
                  <a:gd name="connsiteX2" fmla="*/ 1376483 w 1376483"/>
                  <a:gd name="connsiteY2" fmla="*/ 0 h 1160795"/>
                  <a:gd name="connsiteX3" fmla="*/ 796085 w 1376483"/>
                  <a:gd name="connsiteY3" fmla="*/ 1160795 h 1160795"/>
                  <a:gd name="connsiteX4" fmla="*/ 0 w 1376483"/>
                  <a:gd name="connsiteY4" fmla="*/ 1160795 h 1160795"/>
                  <a:gd name="connsiteX0" fmla="*/ 0 w 1431237"/>
                  <a:gd name="connsiteY0" fmla="*/ 1160795 h 1160795"/>
                  <a:gd name="connsiteX1" fmla="*/ 158788 w 1431237"/>
                  <a:gd name="connsiteY1" fmla="*/ 525643 h 1160795"/>
                  <a:gd name="connsiteX2" fmla="*/ 1376483 w 1431237"/>
                  <a:gd name="connsiteY2" fmla="*/ 0 h 1160795"/>
                  <a:gd name="connsiteX3" fmla="*/ 1431237 w 1431237"/>
                  <a:gd name="connsiteY3" fmla="*/ 1051286 h 1160795"/>
                  <a:gd name="connsiteX4" fmla="*/ 0 w 1431237"/>
                  <a:gd name="connsiteY4" fmla="*/ 1160795 h 1160795"/>
                  <a:gd name="connsiteX0" fmla="*/ 0 w 1431237"/>
                  <a:gd name="connsiteY0" fmla="*/ 1231976 h 1231976"/>
                  <a:gd name="connsiteX1" fmla="*/ 563971 w 1431237"/>
                  <a:gd name="connsiteY1" fmla="*/ 0 h 1231976"/>
                  <a:gd name="connsiteX2" fmla="*/ 1376483 w 1431237"/>
                  <a:gd name="connsiteY2" fmla="*/ 71181 h 1231976"/>
                  <a:gd name="connsiteX3" fmla="*/ 1431237 w 1431237"/>
                  <a:gd name="connsiteY3" fmla="*/ 1122467 h 1231976"/>
                  <a:gd name="connsiteX4" fmla="*/ 0 w 1431237"/>
                  <a:gd name="connsiteY4" fmla="*/ 1231976 h 1231976"/>
                  <a:gd name="connsiteX0" fmla="*/ 0 w 1694059"/>
                  <a:gd name="connsiteY0" fmla="*/ 1231976 h 1231976"/>
                  <a:gd name="connsiteX1" fmla="*/ 563971 w 1694059"/>
                  <a:gd name="connsiteY1" fmla="*/ 0 h 1231976"/>
                  <a:gd name="connsiteX2" fmla="*/ 1694059 w 1694059"/>
                  <a:gd name="connsiteY2" fmla="*/ 49279 h 1231976"/>
                  <a:gd name="connsiteX3" fmla="*/ 1431237 w 1694059"/>
                  <a:gd name="connsiteY3" fmla="*/ 1122467 h 1231976"/>
                  <a:gd name="connsiteX4" fmla="*/ 0 w 1694059"/>
                  <a:gd name="connsiteY4" fmla="*/ 1231976 h 1231976"/>
                  <a:gd name="connsiteX0" fmla="*/ 390534 w 2084593"/>
                  <a:gd name="connsiteY0" fmla="*/ 1182697 h 1182697"/>
                  <a:gd name="connsiteX1" fmla="*/ 0 w 2084593"/>
                  <a:gd name="connsiteY1" fmla="*/ 22911 h 1182697"/>
                  <a:gd name="connsiteX2" fmla="*/ 2084593 w 2084593"/>
                  <a:gd name="connsiteY2" fmla="*/ 0 h 1182697"/>
                  <a:gd name="connsiteX3" fmla="*/ 1821771 w 2084593"/>
                  <a:gd name="connsiteY3" fmla="*/ 1073188 h 1182697"/>
                  <a:gd name="connsiteX4" fmla="*/ 390534 w 2084593"/>
                  <a:gd name="connsiteY4" fmla="*/ 1182697 h 1182697"/>
                  <a:gd name="connsiteX0" fmla="*/ 382512 w 2084593"/>
                  <a:gd name="connsiteY0" fmla="*/ 1463434 h 1463434"/>
                  <a:gd name="connsiteX1" fmla="*/ 0 w 2084593"/>
                  <a:gd name="connsiteY1" fmla="*/ 22911 h 1463434"/>
                  <a:gd name="connsiteX2" fmla="*/ 2084593 w 2084593"/>
                  <a:gd name="connsiteY2" fmla="*/ 0 h 1463434"/>
                  <a:gd name="connsiteX3" fmla="*/ 1821771 w 2084593"/>
                  <a:gd name="connsiteY3" fmla="*/ 1073188 h 1463434"/>
                  <a:gd name="connsiteX4" fmla="*/ 382512 w 2084593"/>
                  <a:gd name="connsiteY4" fmla="*/ 1463434 h 1463434"/>
                  <a:gd name="connsiteX0" fmla="*/ 382512 w 2084593"/>
                  <a:gd name="connsiteY0" fmla="*/ 1463434 h 1463434"/>
                  <a:gd name="connsiteX1" fmla="*/ 0 w 2084593"/>
                  <a:gd name="connsiteY1" fmla="*/ 22911 h 1463434"/>
                  <a:gd name="connsiteX2" fmla="*/ 2084593 w 2084593"/>
                  <a:gd name="connsiteY2" fmla="*/ 0 h 1463434"/>
                  <a:gd name="connsiteX3" fmla="*/ 1789687 w 2084593"/>
                  <a:gd name="connsiteY3" fmla="*/ 1434135 h 1463434"/>
                  <a:gd name="connsiteX4" fmla="*/ 382512 w 2084593"/>
                  <a:gd name="connsiteY4" fmla="*/ 1463434 h 1463434"/>
                  <a:gd name="connsiteX0" fmla="*/ 382512 w 1789687"/>
                  <a:gd name="connsiteY0" fmla="*/ 1471455 h 1471455"/>
                  <a:gd name="connsiteX1" fmla="*/ 0 w 1789687"/>
                  <a:gd name="connsiteY1" fmla="*/ 30932 h 1471455"/>
                  <a:gd name="connsiteX2" fmla="*/ 1114045 w 1789687"/>
                  <a:gd name="connsiteY2" fmla="*/ 0 h 1471455"/>
                  <a:gd name="connsiteX3" fmla="*/ 1789687 w 1789687"/>
                  <a:gd name="connsiteY3" fmla="*/ 1442156 h 1471455"/>
                  <a:gd name="connsiteX4" fmla="*/ 382512 w 1789687"/>
                  <a:gd name="connsiteY4" fmla="*/ 1471455 h 1471455"/>
                  <a:gd name="connsiteX0" fmla="*/ 382512 w 1789687"/>
                  <a:gd name="connsiteY0" fmla="*/ 1440523 h 1440523"/>
                  <a:gd name="connsiteX1" fmla="*/ 0 w 1789687"/>
                  <a:gd name="connsiteY1" fmla="*/ 0 h 1440523"/>
                  <a:gd name="connsiteX2" fmla="*/ 1106024 w 1789687"/>
                  <a:gd name="connsiteY2" fmla="*/ 17195 h 1440523"/>
                  <a:gd name="connsiteX3" fmla="*/ 1789687 w 1789687"/>
                  <a:gd name="connsiteY3" fmla="*/ 1411224 h 1440523"/>
                  <a:gd name="connsiteX4" fmla="*/ 382512 w 1789687"/>
                  <a:gd name="connsiteY4" fmla="*/ 1440523 h 1440523"/>
                  <a:gd name="connsiteX0" fmla="*/ 133859 w 1789687"/>
                  <a:gd name="connsiteY0" fmla="*/ 1280102 h 1411224"/>
                  <a:gd name="connsiteX1" fmla="*/ 0 w 1789687"/>
                  <a:gd name="connsiteY1" fmla="*/ 0 h 1411224"/>
                  <a:gd name="connsiteX2" fmla="*/ 1106024 w 1789687"/>
                  <a:gd name="connsiteY2" fmla="*/ 17195 h 1411224"/>
                  <a:gd name="connsiteX3" fmla="*/ 1789687 w 1789687"/>
                  <a:gd name="connsiteY3" fmla="*/ 1411224 h 1411224"/>
                  <a:gd name="connsiteX4" fmla="*/ 133859 w 1789687"/>
                  <a:gd name="connsiteY4" fmla="*/ 1280102 h 1411224"/>
                  <a:gd name="connsiteX0" fmla="*/ 37607 w 1789687"/>
                  <a:gd name="connsiteY0" fmla="*/ 1272081 h 1411224"/>
                  <a:gd name="connsiteX1" fmla="*/ 0 w 1789687"/>
                  <a:gd name="connsiteY1" fmla="*/ 0 h 1411224"/>
                  <a:gd name="connsiteX2" fmla="*/ 1106024 w 1789687"/>
                  <a:gd name="connsiteY2" fmla="*/ 17195 h 1411224"/>
                  <a:gd name="connsiteX3" fmla="*/ 1789687 w 1789687"/>
                  <a:gd name="connsiteY3" fmla="*/ 1411224 h 1411224"/>
                  <a:gd name="connsiteX4" fmla="*/ 37607 w 1789687"/>
                  <a:gd name="connsiteY4" fmla="*/ 1272081 h 1411224"/>
                  <a:gd name="connsiteX0" fmla="*/ 29586 w 1789687"/>
                  <a:gd name="connsiteY0" fmla="*/ 1183850 h 1411224"/>
                  <a:gd name="connsiteX1" fmla="*/ 0 w 1789687"/>
                  <a:gd name="connsiteY1" fmla="*/ 0 h 1411224"/>
                  <a:gd name="connsiteX2" fmla="*/ 1106024 w 1789687"/>
                  <a:gd name="connsiteY2" fmla="*/ 17195 h 1411224"/>
                  <a:gd name="connsiteX3" fmla="*/ 1789687 w 1789687"/>
                  <a:gd name="connsiteY3" fmla="*/ 1411224 h 1411224"/>
                  <a:gd name="connsiteX4" fmla="*/ 29586 w 1789687"/>
                  <a:gd name="connsiteY4" fmla="*/ 1183850 h 1411224"/>
                  <a:gd name="connsiteX0" fmla="*/ 29586 w 1581140"/>
                  <a:gd name="connsiteY0" fmla="*/ 1183850 h 1186635"/>
                  <a:gd name="connsiteX1" fmla="*/ 0 w 1581140"/>
                  <a:gd name="connsiteY1" fmla="*/ 0 h 1186635"/>
                  <a:gd name="connsiteX2" fmla="*/ 1106024 w 1581140"/>
                  <a:gd name="connsiteY2" fmla="*/ 17195 h 1186635"/>
                  <a:gd name="connsiteX3" fmla="*/ 1581140 w 1581140"/>
                  <a:gd name="connsiteY3" fmla="*/ 1186635 h 1186635"/>
                  <a:gd name="connsiteX4" fmla="*/ 29586 w 1581140"/>
                  <a:gd name="connsiteY4" fmla="*/ 1183850 h 1186635"/>
                  <a:gd name="connsiteX0" fmla="*/ 29586 w 1581140"/>
                  <a:gd name="connsiteY0" fmla="*/ 1183850 h 1186635"/>
                  <a:gd name="connsiteX1" fmla="*/ 0 w 1581140"/>
                  <a:gd name="connsiteY1" fmla="*/ 0 h 1186635"/>
                  <a:gd name="connsiteX2" fmla="*/ 1146130 w 1581140"/>
                  <a:gd name="connsiteY2" fmla="*/ 9174 h 1186635"/>
                  <a:gd name="connsiteX3" fmla="*/ 1581140 w 1581140"/>
                  <a:gd name="connsiteY3" fmla="*/ 1186635 h 1186635"/>
                  <a:gd name="connsiteX4" fmla="*/ 29586 w 1581140"/>
                  <a:gd name="connsiteY4" fmla="*/ 1183850 h 11866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81140" h="1186635">
                    <a:moveTo>
                      <a:pt x="29586" y="1183850"/>
                    </a:moveTo>
                    <a:lnTo>
                      <a:pt x="0" y="0"/>
                    </a:lnTo>
                    <a:lnTo>
                      <a:pt x="1146130" y="9174"/>
                    </a:lnTo>
                    <a:lnTo>
                      <a:pt x="1581140" y="1186635"/>
                    </a:lnTo>
                    <a:lnTo>
                      <a:pt x="29586" y="1183850"/>
                    </a:lnTo>
                    <a:close/>
                  </a:path>
                </a:pathLst>
              </a:custGeom>
              <a:solidFill>
                <a:srgbClr val="CC82B6">
                  <a:alpha val="18858"/>
                </a:srgbClr>
              </a:solidFill>
              <a:ln w="57150">
                <a:solidFill>
                  <a:srgbClr val="CC82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49" name="Parallelogram 20">
                <a:extLst>
                  <a:ext uri="{FF2B5EF4-FFF2-40B4-BE49-F238E27FC236}">
                    <a16:creationId xmlns:a16="http://schemas.microsoft.com/office/drawing/2014/main" id="{E6E865EE-E91E-5C6F-41A2-D808768B2CB0}"/>
                  </a:ext>
                </a:extLst>
              </p:cNvPr>
              <p:cNvSpPr/>
              <p:nvPr/>
            </p:nvSpPr>
            <p:spPr>
              <a:xfrm flipH="1">
                <a:off x="6033957" y="3623186"/>
                <a:ext cx="1066119" cy="682414"/>
              </a:xfrm>
              <a:custGeom>
                <a:avLst/>
                <a:gdLst>
                  <a:gd name="connsiteX0" fmla="*/ 0 w 962780"/>
                  <a:gd name="connsiteY0" fmla="*/ 599012 h 599012"/>
                  <a:gd name="connsiteX1" fmla="*/ 149753 w 962780"/>
                  <a:gd name="connsiteY1" fmla="*/ 0 h 599012"/>
                  <a:gd name="connsiteX2" fmla="*/ 962780 w 962780"/>
                  <a:gd name="connsiteY2" fmla="*/ 0 h 599012"/>
                  <a:gd name="connsiteX3" fmla="*/ 813027 w 962780"/>
                  <a:gd name="connsiteY3" fmla="*/ 599012 h 599012"/>
                  <a:gd name="connsiteX4" fmla="*/ 0 w 962780"/>
                  <a:gd name="connsiteY4" fmla="*/ 599012 h 599012"/>
                  <a:gd name="connsiteX0" fmla="*/ 0 w 962780"/>
                  <a:gd name="connsiteY0" fmla="*/ 599012 h 620612"/>
                  <a:gd name="connsiteX1" fmla="*/ 149753 w 962780"/>
                  <a:gd name="connsiteY1" fmla="*/ 0 h 620612"/>
                  <a:gd name="connsiteX2" fmla="*/ 962780 w 962780"/>
                  <a:gd name="connsiteY2" fmla="*/ 0 h 620612"/>
                  <a:gd name="connsiteX3" fmla="*/ 895827 w 962780"/>
                  <a:gd name="connsiteY3" fmla="*/ 620612 h 620612"/>
                  <a:gd name="connsiteX4" fmla="*/ 0 w 962780"/>
                  <a:gd name="connsiteY4" fmla="*/ 599012 h 620612"/>
                  <a:gd name="connsiteX0" fmla="*/ 0 w 1016780"/>
                  <a:gd name="connsiteY0" fmla="*/ 617012 h 620612"/>
                  <a:gd name="connsiteX1" fmla="*/ 203753 w 1016780"/>
                  <a:gd name="connsiteY1" fmla="*/ 0 h 620612"/>
                  <a:gd name="connsiteX2" fmla="*/ 1016780 w 1016780"/>
                  <a:gd name="connsiteY2" fmla="*/ 0 h 620612"/>
                  <a:gd name="connsiteX3" fmla="*/ 949827 w 1016780"/>
                  <a:gd name="connsiteY3" fmla="*/ 620612 h 620612"/>
                  <a:gd name="connsiteX4" fmla="*/ 0 w 1016780"/>
                  <a:gd name="connsiteY4" fmla="*/ 617012 h 620612"/>
                  <a:gd name="connsiteX0" fmla="*/ 0 w 1016780"/>
                  <a:gd name="connsiteY0" fmla="*/ 620612 h 624212"/>
                  <a:gd name="connsiteX1" fmla="*/ 146153 w 1016780"/>
                  <a:gd name="connsiteY1" fmla="*/ 0 h 624212"/>
                  <a:gd name="connsiteX2" fmla="*/ 1016780 w 1016780"/>
                  <a:gd name="connsiteY2" fmla="*/ 3600 h 624212"/>
                  <a:gd name="connsiteX3" fmla="*/ 949827 w 1016780"/>
                  <a:gd name="connsiteY3" fmla="*/ 624212 h 624212"/>
                  <a:gd name="connsiteX4" fmla="*/ 0 w 1016780"/>
                  <a:gd name="connsiteY4" fmla="*/ 620612 h 624212"/>
                  <a:gd name="connsiteX0" fmla="*/ 0 w 907536"/>
                  <a:gd name="connsiteY0" fmla="*/ 640474 h 640474"/>
                  <a:gd name="connsiteX1" fmla="*/ 36909 w 907536"/>
                  <a:gd name="connsiteY1" fmla="*/ 0 h 640474"/>
                  <a:gd name="connsiteX2" fmla="*/ 907536 w 907536"/>
                  <a:gd name="connsiteY2" fmla="*/ 3600 h 640474"/>
                  <a:gd name="connsiteX3" fmla="*/ 840583 w 907536"/>
                  <a:gd name="connsiteY3" fmla="*/ 624212 h 640474"/>
                  <a:gd name="connsiteX4" fmla="*/ 0 w 907536"/>
                  <a:gd name="connsiteY4" fmla="*/ 640474 h 640474"/>
                  <a:gd name="connsiteX0" fmla="*/ 0 w 907536"/>
                  <a:gd name="connsiteY0" fmla="*/ 636874 h 636874"/>
                  <a:gd name="connsiteX1" fmla="*/ 162706 w 907536"/>
                  <a:gd name="connsiteY1" fmla="*/ 3021 h 636874"/>
                  <a:gd name="connsiteX2" fmla="*/ 907536 w 907536"/>
                  <a:gd name="connsiteY2" fmla="*/ 0 h 636874"/>
                  <a:gd name="connsiteX3" fmla="*/ 840583 w 907536"/>
                  <a:gd name="connsiteY3" fmla="*/ 620612 h 636874"/>
                  <a:gd name="connsiteX4" fmla="*/ 0 w 907536"/>
                  <a:gd name="connsiteY4" fmla="*/ 636874 h 636874"/>
                  <a:gd name="connsiteX0" fmla="*/ 0 w 907536"/>
                  <a:gd name="connsiteY0" fmla="*/ 643785 h 643785"/>
                  <a:gd name="connsiteX1" fmla="*/ 116360 w 907536"/>
                  <a:gd name="connsiteY1" fmla="*/ 0 h 643785"/>
                  <a:gd name="connsiteX2" fmla="*/ 907536 w 907536"/>
                  <a:gd name="connsiteY2" fmla="*/ 6911 h 643785"/>
                  <a:gd name="connsiteX3" fmla="*/ 840583 w 907536"/>
                  <a:gd name="connsiteY3" fmla="*/ 627523 h 643785"/>
                  <a:gd name="connsiteX4" fmla="*/ 0 w 907536"/>
                  <a:gd name="connsiteY4" fmla="*/ 643785 h 643785"/>
                  <a:gd name="connsiteX0" fmla="*/ 0 w 980365"/>
                  <a:gd name="connsiteY0" fmla="*/ 643785 h 643785"/>
                  <a:gd name="connsiteX1" fmla="*/ 189189 w 980365"/>
                  <a:gd name="connsiteY1" fmla="*/ 0 h 643785"/>
                  <a:gd name="connsiteX2" fmla="*/ 980365 w 980365"/>
                  <a:gd name="connsiteY2" fmla="*/ 6911 h 643785"/>
                  <a:gd name="connsiteX3" fmla="*/ 913412 w 980365"/>
                  <a:gd name="connsiteY3" fmla="*/ 627523 h 643785"/>
                  <a:gd name="connsiteX4" fmla="*/ 0 w 980365"/>
                  <a:gd name="connsiteY4" fmla="*/ 643785 h 643785"/>
                  <a:gd name="connsiteX0" fmla="*/ 0 w 980365"/>
                  <a:gd name="connsiteY0" fmla="*/ 626968 h 627523"/>
                  <a:gd name="connsiteX1" fmla="*/ 189189 w 980365"/>
                  <a:gd name="connsiteY1" fmla="*/ 0 h 627523"/>
                  <a:gd name="connsiteX2" fmla="*/ 980365 w 980365"/>
                  <a:gd name="connsiteY2" fmla="*/ 6911 h 627523"/>
                  <a:gd name="connsiteX3" fmla="*/ 913412 w 980365"/>
                  <a:gd name="connsiteY3" fmla="*/ 627523 h 627523"/>
                  <a:gd name="connsiteX4" fmla="*/ 0 w 980365"/>
                  <a:gd name="connsiteY4" fmla="*/ 626968 h 6275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0365" h="627523">
                    <a:moveTo>
                      <a:pt x="0" y="626968"/>
                    </a:moveTo>
                    <a:lnTo>
                      <a:pt x="189189" y="0"/>
                    </a:lnTo>
                    <a:lnTo>
                      <a:pt x="980365" y="6911"/>
                    </a:lnTo>
                    <a:lnTo>
                      <a:pt x="913412" y="627523"/>
                    </a:lnTo>
                    <a:lnTo>
                      <a:pt x="0" y="626968"/>
                    </a:lnTo>
                    <a:close/>
                  </a:path>
                </a:pathLst>
              </a:custGeom>
              <a:solidFill>
                <a:schemeClr val="accent4">
                  <a:alpha val="40041"/>
                </a:schemeClr>
              </a:solidFill>
              <a:ln w="571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53" name="TextBox 2052">
              <a:extLst>
                <a:ext uri="{FF2B5EF4-FFF2-40B4-BE49-F238E27FC236}">
                  <a16:creationId xmlns:a16="http://schemas.microsoft.com/office/drawing/2014/main" id="{DCC86486-52C2-9DAE-8E0E-B1C3FF7885CD}"/>
                </a:ext>
              </a:extLst>
            </p:cNvPr>
            <p:cNvSpPr txBox="1"/>
            <p:nvPr/>
          </p:nvSpPr>
          <p:spPr>
            <a:xfrm>
              <a:off x="7208735" y="4636660"/>
              <a:ext cx="1897846" cy="369332"/>
            </a:xfrm>
            <a:prstGeom prst="rect">
              <a:avLst/>
            </a:prstGeom>
            <a:noFill/>
          </p:spPr>
          <p:txBody>
            <a:bodyPr wrap="square">
              <a:spAutoFit/>
            </a:bodyPr>
            <a:lstStyle/>
            <a:p>
              <a:pPr algn="ctr"/>
              <a:r>
                <a:rPr lang="en-US" sz="1800" b="1" dirty="0">
                  <a:solidFill>
                    <a:schemeClr val="accent6"/>
                  </a:solidFill>
                  <a:latin typeface="Poppins" pitchFamily="2" charset="77"/>
                  <a:cs typeface="Poppins" pitchFamily="2" charset="77"/>
                </a:rPr>
                <a:t>GreenSKU</a:t>
              </a:r>
              <a:r>
                <a:rPr lang="en-US" sz="1800" dirty="0">
                  <a:solidFill>
                    <a:schemeClr val="tx1"/>
                  </a:solidFill>
                  <a:latin typeface="Poppins" pitchFamily="2" charset="77"/>
                  <a:cs typeface="Poppins" pitchFamily="2" charset="77"/>
                </a:rPr>
                <a:t>-Full</a:t>
              </a:r>
            </a:p>
          </p:txBody>
        </p:sp>
      </p:grpSp>
      <p:grpSp>
        <p:nvGrpSpPr>
          <p:cNvPr id="2074" name="Group 2073">
            <a:extLst>
              <a:ext uri="{FF2B5EF4-FFF2-40B4-BE49-F238E27FC236}">
                <a16:creationId xmlns:a16="http://schemas.microsoft.com/office/drawing/2014/main" id="{1C9535C7-26A9-78F9-8474-5252CEB78172}"/>
              </a:ext>
            </a:extLst>
          </p:cNvPr>
          <p:cNvGrpSpPr/>
          <p:nvPr/>
        </p:nvGrpSpPr>
        <p:grpSpPr>
          <a:xfrm>
            <a:off x="6056812" y="2926973"/>
            <a:ext cx="5818514" cy="2096327"/>
            <a:chOff x="6056812" y="2926973"/>
            <a:chExt cx="5818514" cy="2096327"/>
          </a:xfrm>
        </p:grpSpPr>
        <p:sp>
          <p:nvSpPr>
            <p:cNvPr id="12" name="Rectangle 11">
              <a:extLst>
                <a:ext uri="{FF2B5EF4-FFF2-40B4-BE49-F238E27FC236}">
                  <a16:creationId xmlns:a16="http://schemas.microsoft.com/office/drawing/2014/main" id="{04999535-7ADD-D24A-0F6C-7DF2612F0914}"/>
                </a:ext>
              </a:extLst>
            </p:cNvPr>
            <p:cNvSpPr/>
            <p:nvPr/>
          </p:nvSpPr>
          <p:spPr>
            <a:xfrm>
              <a:off x="6947912" y="2926973"/>
              <a:ext cx="4927414" cy="1364553"/>
            </a:xfrm>
            <a:prstGeom prst="rect">
              <a:avLst/>
            </a:prstGeom>
            <a:solidFill>
              <a:schemeClr val="accent1">
                <a:alpha val="26163"/>
              </a:schemeClr>
            </a:solidFill>
            <a:ln w="38100">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algn="ctr"/>
              <a:endParaRPr lang="en-US" sz="1600" dirty="0">
                <a:solidFill>
                  <a:schemeClr val="tx1"/>
                </a:solidFill>
                <a:latin typeface="Poppins" pitchFamily="2" charset="77"/>
                <a:cs typeface="Poppins" pitchFamily="2" charset="77"/>
              </a:endParaRPr>
            </a:p>
            <a:p>
              <a:pPr algn="ctr"/>
              <a:endParaRPr lang="en-US" sz="2000" dirty="0">
                <a:solidFill>
                  <a:schemeClr val="tx1"/>
                </a:solidFill>
                <a:latin typeface="Poppins" pitchFamily="2" charset="77"/>
                <a:cs typeface="Poppins" pitchFamily="2" charset="77"/>
              </a:endParaRPr>
            </a:p>
            <a:p>
              <a:pPr algn="ctr"/>
              <a:endParaRPr lang="en-US" sz="2000" dirty="0">
                <a:solidFill>
                  <a:schemeClr val="tx1"/>
                </a:solidFill>
                <a:latin typeface="Poppins" pitchFamily="2" charset="77"/>
                <a:cs typeface="Poppins" pitchFamily="2" charset="77"/>
              </a:endParaRPr>
            </a:p>
            <a:p>
              <a:pPr algn="ctr"/>
              <a:endParaRPr lang="en-US" sz="2000" dirty="0">
                <a:solidFill>
                  <a:schemeClr val="tx1"/>
                </a:solidFill>
                <a:latin typeface="Poppins" pitchFamily="2" charset="77"/>
                <a:cs typeface="Poppins" pitchFamily="2" charset="77"/>
              </a:endParaRPr>
            </a:p>
          </p:txBody>
        </p:sp>
        <p:cxnSp>
          <p:nvCxnSpPr>
            <p:cNvPr id="19" name="Straight Arrow Connector 18">
              <a:extLst>
                <a:ext uri="{FF2B5EF4-FFF2-40B4-BE49-F238E27FC236}">
                  <a16:creationId xmlns:a16="http://schemas.microsoft.com/office/drawing/2014/main" id="{E2AEDBC7-3F13-D4CA-8866-9E6FB58DFE80}"/>
                </a:ext>
              </a:extLst>
            </p:cNvPr>
            <p:cNvCxnSpPr>
              <a:cxnSpLocks/>
              <a:stCxn id="12" idx="1"/>
            </p:cNvCxnSpPr>
            <p:nvPr/>
          </p:nvCxnSpPr>
          <p:spPr>
            <a:xfrm flipH="1">
              <a:off x="6056812" y="3609250"/>
              <a:ext cx="891100" cy="141405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46" name="Rectangle 45">
              <a:extLst>
                <a:ext uri="{FF2B5EF4-FFF2-40B4-BE49-F238E27FC236}">
                  <a16:creationId xmlns:a16="http://schemas.microsoft.com/office/drawing/2014/main" id="{F0A6C17D-0F52-DEFE-5A6A-D00369D51AD3}"/>
                </a:ext>
              </a:extLst>
            </p:cNvPr>
            <p:cNvSpPr/>
            <p:nvPr/>
          </p:nvSpPr>
          <p:spPr>
            <a:xfrm>
              <a:off x="7264395" y="3344345"/>
              <a:ext cx="1776612" cy="372189"/>
            </a:xfrm>
            <a:prstGeom prst="rect">
              <a:avLst/>
            </a:prstGeom>
            <a:solidFill>
              <a:schemeClr val="accent4">
                <a:alpha val="41458"/>
              </a:schemeClr>
            </a:solidFill>
            <a:ln w="28575">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500" dirty="0">
                  <a:solidFill>
                    <a:schemeClr val="tx1"/>
                  </a:solidFill>
                  <a:latin typeface="Poppins" pitchFamily="2" charset="77"/>
                  <a:cs typeface="Poppins" pitchFamily="2" charset="77"/>
                </a:rPr>
                <a:t>Efficient CPU</a:t>
              </a:r>
            </a:p>
          </p:txBody>
        </p:sp>
        <p:pic>
          <p:nvPicPr>
            <p:cNvPr id="48" name="Graphic 47" descr="Processor with solid fill">
              <a:extLst>
                <a:ext uri="{FF2B5EF4-FFF2-40B4-BE49-F238E27FC236}">
                  <a16:creationId xmlns:a16="http://schemas.microsoft.com/office/drawing/2014/main" id="{2E9DD998-F9F2-F769-EC68-67CFDD123C48}"/>
                </a:ext>
              </a:extLst>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8647185" y="3344839"/>
              <a:ext cx="372189" cy="372189"/>
            </a:xfrm>
            <a:prstGeom prst="rect">
              <a:avLst/>
            </a:prstGeom>
          </p:spPr>
        </p:pic>
        <p:sp>
          <p:nvSpPr>
            <p:cNvPr id="2070" name="Oval 2069">
              <a:extLst>
                <a:ext uri="{FF2B5EF4-FFF2-40B4-BE49-F238E27FC236}">
                  <a16:creationId xmlns:a16="http://schemas.microsoft.com/office/drawing/2014/main" id="{A3552DCE-65A8-38A8-58EE-E5A0B0677221}"/>
                </a:ext>
              </a:extLst>
            </p:cNvPr>
            <p:cNvSpPr/>
            <p:nvPr/>
          </p:nvSpPr>
          <p:spPr>
            <a:xfrm>
              <a:off x="6432341" y="3030331"/>
              <a:ext cx="408945" cy="408945"/>
            </a:xfrm>
            <a:prstGeom prst="ellipse">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Poppins" pitchFamily="2" charset="77"/>
                  <a:cs typeface="Poppins" pitchFamily="2" charset="77"/>
                </a:rPr>
                <a:t>1</a:t>
              </a:r>
            </a:p>
          </p:txBody>
        </p:sp>
        <p:sp>
          <p:nvSpPr>
            <p:cNvPr id="54" name="TextBox 53">
              <a:extLst>
                <a:ext uri="{FF2B5EF4-FFF2-40B4-BE49-F238E27FC236}">
                  <a16:creationId xmlns:a16="http://schemas.microsoft.com/office/drawing/2014/main" id="{0D0ED2D4-9909-DB45-3FC6-E974FF2AAC22}"/>
                </a:ext>
              </a:extLst>
            </p:cNvPr>
            <p:cNvSpPr txBox="1"/>
            <p:nvPr/>
          </p:nvSpPr>
          <p:spPr>
            <a:xfrm>
              <a:off x="6854466" y="2977872"/>
              <a:ext cx="2596470" cy="369332"/>
            </a:xfrm>
            <a:prstGeom prst="rect">
              <a:avLst/>
            </a:prstGeom>
            <a:noFill/>
          </p:spPr>
          <p:txBody>
            <a:bodyPr wrap="square">
              <a:spAutoFit/>
            </a:bodyPr>
            <a:lstStyle/>
            <a:p>
              <a:pPr algn="ctr"/>
              <a:r>
                <a:rPr lang="en-US" sz="1800" b="1" dirty="0">
                  <a:solidFill>
                    <a:schemeClr val="accent6"/>
                  </a:solidFill>
                  <a:latin typeface="Poppins" pitchFamily="2" charset="77"/>
                  <a:cs typeface="Poppins" pitchFamily="2" charset="77"/>
                </a:rPr>
                <a:t>GreenSKU</a:t>
              </a:r>
              <a:r>
                <a:rPr lang="en-US" sz="1800" dirty="0">
                  <a:solidFill>
                    <a:schemeClr val="tx1"/>
                  </a:solidFill>
                  <a:latin typeface="Poppins" pitchFamily="2" charset="77"/>
                  <a:cs typeface="Poppins" pitchFamily="2" charset="77"/>
                </a:rPr>
                <a:t>-Efficient</a:t>
              </a:r>
            </a:p>
          </p:txBody>
        </p:sp>
        <p:sp>
          <p:nvSpPr>
            <p:cNvPr id="58" name="TextBox 57">
              <a:extLst>
                <a:ext uri="{FF2B5EF4-FFF2-40B4-BE49-F238E27FC236}">
                  <a16:creationId xmlns:a16="http://schemas.microsoft.com/office/drawing/2014/main" id="{0C2FB941-B43C-71B9-ABE5-33667F661612}"/>
                </a:ext>
              </a:extLst>
            </p:cNvPr>
            <p:cNvSpPr txBox="1"/>
            <p:nvPr/>
          </p:nvSpPr>
          <p:spPr>
            <a:xfrm>
              <a:off x="7264395" y="3774638"/>
              <a:ext cx="1776612" cy="307777"/>
            </a:xfrm>
            <a:prstGeom prst="rect">
              <a:avLst/>
            </a:prstGeom>
          </p:spPr>
          <p:txBody>
            <a:bodyPr vert="horz" wrap="square" lIns="91440" tIns="45720" rIns="91440" bIns="45720" rtlCol="0">
              <a:spAutoFit/>
            </a:bodyPr>
            <a:lstStyle/>
            <a:p>
              <a:pPr marL="0" indent="0" algn="l">
                <a:buFont typeface="Arial" panose="020B0604020202020204" pitchFamily="34" charset="0"/>
                <a:buNone/>
              </a:pPr>
              <a:r>
                <a:rPr lang="en-US" sz="1400" dirty="0">
                  <a:latin typeface="Poppins" pitchFamily="2" charset="77"/>
                  <a:cs typeface="Poppins" pitchFamily="2" charset="77"/>
                </a:rPr>
                <a:t>+ new DRAM/SSD</a:t>
              </a:r>
            </a:p>
          </p:txBody>
        </p:sp>
        <p:grpSp>
          <p:nvGrpSpPr>
            <p:cNvPr id="2062" name="Group 2061">
              <a:extLst>
                <a:ext uri="{FF2B5EF4-FFF2-40B4-BE49-F238E27FC236}">
                  <a16:creationId xmlns:a16="http://schemas.microsoft.com/office/drawing/2014/main" id="{ADB6A8C8-AACF-A2F8-6FAB-76DA259E9482}"/>
                </a:ext>
              </a:extLst>
            </p:cNvPr>
            <p:cNvGrpSpPr/>
            <p:nvPr/>
          </p:nvGrpSpPr>
          <p:grpSpPr>
            <a:xfrm>
              <a:off x="9421090" y="2997577"/>
              <a:ext cx="2095785" cy="1217734"/>
              <a:chOff x="2543908" y="2321325"/>
              <a:chExt cx="6951784" cy="4039262"/>
            </a:xfrm>
          </p:grpSpPr>
          <p:pic>
            <p:nvPicPr>
              <p:cNvPr id="2063" name="Picture 2062" descr="A close up of a computer&#10;&#10;Description automatically generated">
                <a:extLst>
                  <a:ext uri="{FF2B5EF4-FFF2-40B4-BE49-F238E27FC236}">
                    <a16:creationId xmlns:a16="http://schemas.microsoft.com/office/drawing/2014/main" id="{7796A48D-B06C-B6FF-B666-DC79EA61EDFC}"/>
                  </a:ext>
                </a:extLst>
              </p:cNvPr>
              <p:cNvPicPr>
                <a:picLocks noChangeAspect="1"/>
              </p:cNvPicPr>
              <p:nvPr/>
            </p:nvPicPr>
            <p:blipFill>
              <a:blip r:embed="rId29"/>
              <a:stretch>
                <a:fillRect/>
              </a:stretch>
            </p:blipFill>
            <p:spPr>
              <a:xfrm>
                <a:off x="2543908" y="2321325"/>
                <a:ext cx="6951784" cy="4039262"/>
              </a:xfrm>
              <a:prstGeom prst="rect">
                <a:avLst/>
              </a:prstGeom>
              <a:ln w="57150">
                <a:noFill/>
              </a:ln>
            </p:spPr>
          </p:pic>
          <p:sp>
            <p:nvSpPr>
              <p:cNvPr id="2072" name="Parallelogram 20">
                <a:extLst>
                  <a:ext uri="{FF2B5EF4-FFF2-40B4-BE49-F238E27FC236}">
                    <a16:creationId xmlns:a16="http://schemas.microsoft.com/office/drawing/2014/main" id="{28DF99B8-452C-897B-895D-B82EDC722710}"/>
                  </a:ext>
                </a:extLst>
              </p:cNvPr>
              <p:cNvSpPr/>
              <p:nvPr/>
            </p:nvSpPr>
            <p:spPr>
              <a:xfrm flipH="1">
                <a:off x="6033957" y="3623186"/>
                <a:ext cx="1066119" cy="682414"/>
              </a:xfrm>
              <a:custGeom>
                <a:avLst/>
                <a:gdLst>
                  <a:gd name="connsiteX0" fmla="*/ 0 w 962780"/>
                  <a:gd name="connsiteY0" fmla="*/ 599012 h 599012"/>
                  <a:gd name="connsiteX1" fmla="*/ 149753 w 962780"/>
                  <a:gd name="connsiteY1" fmla="*/ 0 h 599012"/>
                  <a:gd name="connsiteX2" fmla="*/ 962780 w 962780"/>
                  <a:gd name="connsiteY2" fmla="*/ 0 h 599012"/>
                  <a:gd name="connsiteX3" fmla="*/ 813027 w 962780"/>
                  <a:gd name="connsiteY3" fmla="*/ 599012 h 599012"/>
                  <a:gd name="connsiteX4" fmla="*/ 0 w 962780"/>
                  <a:gd name="connsiteY4" fmla="*/ 599012 h 599012"/>
                  <a:gd name="connsiteX0" fmla="*/ 0 w 962780"/>
                  <a:gd name="connsiteY0" fmla="*/ 599012 h 620612"/>
                  <a:gd name="connsiteX1" fmla="*/ 149753 w 962780"/>
                  <a:gd name="connsiteY1" fmla="*/ 0 h 620612"/>
                  <a:gd name="connsiteX2" fmla="*/ 962780 w 962780"/>
                  <a:gd name="connsiteY2" fmla="*/ 0 h 620612"/>
                  <a:gd name="connsiteX3" fmla="*/ 895827 w 962780"/>
                  <a:gd name="connsiteY3" fmla="*/ 620612 h 620612"/>
                  <a:gd name="connsiteX4" fmla="*/ 0 w 962780"/>
                  <a:gd name="connsiteY4" fmla="*/ 599012 h 620612"/>
                  <a:gd name="connsiteX0" fmla="*/ 0 w 1016780"/>
                  <a:gd name="connsiteY0" fmla="*/ 617012 h 620612"/>
                  <a:gd name="connsiteX1" fmla="*/ 203753 w 1016780"/>
                  <a:gd name="connsiteY1" fmla="*/ 0 h 620612"/>
                  <a:gd name="connsiteX2" fmla="*/ 1016780 w 1016780"/>
                  <a:gd name="connsiteY2" fmla="*/ 0 h 620612"/>
                  <a:gd name="connsiteX3" fmla="*/ 949827 w 1016780"/>
                  <a:gd name="connsiteY3" fmla="*/ 620612 h 620612"/>
                  <a:gd name="connsiteX4" fmla="*/ 0 w 1016780"/>
                  <a:gd name="connsiteY4" fmla="*/ 617012 h 620612"/>
                  <a:gd name="connsiteX0" fmla="*/ 0 w 1016780"/>
                  <a:gd name="connsiteY0" fmla="*/ 620612 h 624212"/>
                  <a:gd name="connsiteX1" fmla="*/ 146153 w 1016780"/>
                  <a:gd name="connsiteY1" fmla="*/ 0 h 624212"/>
                  <a:gd name="connsiteX2" fmla="*/ 1016780 w 1016780"/>
                  <a:gd name="connsiteY2" fmla="*/ 3600 h 624212"/>
                  <a:gd name="connsiteX3" fmla="*/ 949827 w 1016780"/>
                  <a:gd name="connsiteY3" fmla="*/ 624212 h 624212"/>
                  <a:gd name="connsiteX4" fmla="*/ 0 w 1016780"/>
                  <a:gd name="connsiteY4" fmla="*/ 620612 h 624212"/>
                  <a:gd name="connsiteX0" fmla="*/ 0 w 907536"/>
                  <a:gd name="connsiteY0" fmla="*/ 640474 h 640474"/>
                  <a:gd name="connsiteX1" fmla="*/ 36909 w 907536"/>
                  <a:gd name="connsiteY1" fmla="*/ 0 h 640474"/>
                  <a:gd name="connsiteX2" fmla="*/ 907536 w 907536"/>
                  <a:gd name="connsiteY2" fmla="*/ 3600 h 640474"/>
                  <a:gd name="connsiteX3" fmla="*/ 840583 w 907536"/>
                  <a:gd name="connsiteY3" fmla="*/ 624212 h 640474"/>
                  <a:gd name="connsiteX4" fmla="*/ 0 w 907536"/>
                  <a:gd name="connsiteY4" fmla="*/ 640474 h 640474"/>
                  <a:gd name="connsiteX0" fmla="*/ 0 w 907536"/>
                  <a:gd name="connsiteY0" fmla="*/ 636874 h 636874"/>
                  <a:gd name="connsiteX1" fmla="*/ 162706 w 907536"/>
                  <a:gd name="connsiteY1" fmla="*/ 3021 h 636874"/>
                  <a:gd name="connsiteX2" fmla="*/ 907536 w 907536"/>
                  <a:gd name="connsiteY2" fmla="*/ 0 h 636874"/>
                  <a:gd name="connsiteX3" fmla="*/ 840583 w 907536"/>
                  <a:gd name="connsiteY3" fmla="*/ 620612 h 636874"/>
                  <a:gd name="connsiteX4" fmla="*/ 0 w 907536"/>
                  <a:gd name="connsiteY4" fmla="*/ 636874 h 636874"/>
                  <a:gd name="connsiteX0" fmla="*/ 0 w 907536"/>
                  <a:gd name="connsiteY0" fmla="*/ 643785 h 643785"/>
                  <a:gd name="connsiteX1" fmla="*/ 116360 w 907536"/>
                  <a:gd name="connsiteY1" fmla="*/ 0 h 643785"/>
                  <a:gd name="connsiteX2" fmla="*/ 907536 w 907536"/>
                  <a:gd name="connsiteY2" fmla="*/ 6911 h 643785"/>
                  <a:gd name="connsiteX3" fmla="*/ 840583 w 907536"/>
                  <a:gd name="connsiteY3" fmla="*/ 627523 h 643785"/>
                  <a:gd name="connsiteX4" fmla="*/ 0 w 907536"/>
                  <a:gd name="connsiteY4" fmla="*/ 643785 h 643785"/>
                  <a:gd name="connsiteX0" fmla="*/ 0 w 980365"/>
                  <a:gd name="connsiteY0" fmla="*/ 643785 h 643785"/>
                  <a:gd name="connsiteX1" fmla="*/ 189189 w 980365"/>
                  <a:gd name="connsiteY1" fmla="*/ 0 h 643785"/>
                  <a:gd name="connsiteX2" fmla="*/ 980365 w 980365"/>
                  <a:gd name="connsiteY2" fmla="*/ 6911 h 643785"/>
                  <a:gd name="connsiteX3" fmla="*/ 913412 w 980365"/>
                  <a:gd name="connsiteY3" fmla="*/ 627523 h 643785"/>
                  <a:gd name="connsiteX4" fmla="*/ 0 w 980365"/>
                  <a:gd name="connsiteY4" fmla="*/ 643785 h 643785"/>
                  <a:gd name="connsiteX0" fmla="*/ 0 w 980365"/>
                  <a:gd name="connsiteY0" fmla="*/ 626968 h 627523"/>
                  <a:gd name="connsiteX1" fmla="*/ 189189 w 980365"/>
                  <a:gd name="connsiteY1" fmla="*/ 0 h 627523"/>
                  <a:gd name="connsiteX2" fmla="*/ 980365 w 980365"/>
                  <a:gd name="connsiteY2" fmla="*/ 6911 h 627523"/>
                  <a:gd name="connsiteX3" fmla="*/ 913412 w 980365"/>
                  <a:gd name="connsiteY3" fmla="*/ 627523 h 627523"/>
                  <a:gd name="connsiteX4" fmla="*/ 0 w 980365"/>
                  <a:gd name="connsiteY4" fmla="*/ 626968 h 6275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0365" h="627523">
                    <a:moveTo>
                      <a:pt x="0" y="626968"/>
                    </a:moveTo>
                    <a:lnTo>
                      <a:pt x="189189" y="0"/>
                    </a:lnTo>
                    <a:lnTo>
                      <a:pt x="980365" y="6911"/>
                    </a:lnTo>
                    <a:lnTo>
                      <a:pt x="913412" y="627523"/>
                    </a:lnTo>
                    <a:lnTo>
                      <a:pt x="0" y="626968"/>
                    </a:lnTo>
                    <a:close/>
                  </a:path>
                </a:pathLst>
              </a:custGeom>
              <a:solidFill>
                <a:schemeClr val="accent4">
                  <a:alpha val="40041"/>
                </a:schemeClr>
              </a:solidFill>
              <a:ln w="571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cxnSp>
        <p:nvCxnSpPr>
          <p:cNvPr id="2076" name="Straight Arrow Connector 2075">
            <a:extLst>
              <a:ext uri="{FF2B5EF4-FFF2-40B4-BE49-F238E27FC236}">
                <a16:creationId xmlns:a16="http://schemas.microsoft.com/office/drawing/2014/main" id="{EB688464-EA5A-3D48-5DA3-61277CD58A87}"/>
              </a:ext>
            </a:extLst>
          </p:cNvPr>
          <p:cNvCxnSpPr>
            <a:cxnSpLocks/>
            <a:endCxn id="2077" idx="1"/>
          </p:cNvCxnSpPr>
          <p:nvPr/>
        </p:nvCxnSpPr>
        <p:spPr>
          <a:xfrm>
            <a:off x="6042088" y="2101489"/>
            <a:ext cx="1428453"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2077" name="Rectangle 2076">
            <a:extLst>
              <a:ext uri="{FF2B5EF4-FFF2-40B4-BE49-F238E27FC236}">
                <a16:creationId xmlns:a16="http://schemas.microsoft.com/office/drawing/2014/main" id="{336EE10D-A378-A51D-011E-8E11B3AC1EA8}"/>
              </a:ext>
            </a:extLst>
          </p:cNvPr>
          <p:cNvSpPr/>
          <p:nvPr/>
        </p:nvSpPr>
        <p:spPr>
          <a:xfrm>
            <a:off x="7470541" y="1607688"/>
            <a:ext cx="3305911" cy="987602"/>
          </a:xfrm>
          <a:prstGeom prst="rect">
            <a:avLst/>
          </a:prstGeom>
          <a:solidFill>
            <a:schemeClr val="accent6"/>
          </a:solidFill>
          <a:ln w="38100">
            <a:solidFill>
              <a:schemeClr val="accent6">
                <a:lumMod val="50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latin typeface="Poppins" panose="00000500000000000000" pitchFamily="2" charset="0"/>
                <a:cs typeface="Poppins" panose="00000500000000000000" pitchFamily="2" charset="0"/>
              </a:rPr>
              <a:t>Data center carbon savings</a:t>
            </a:r>
          </a:p>
        </p:txBody>
      </p:sp>
    </p:spTree>
    <p:custDataLst>
      <p:tags r:id="rId1"/>
    </p:custDataLst>
    <p:extLst>
      <p:ext uri="{BB962C8B-B14F-4D97-AF65-F5344CB8AC3E}">
        <p14:creationId xmlns:p14="http://schemas.microsoft.com/office/powerpoint/2010/main" val="2748888148"/>
      </p:ext>
    </p:extLst>
  </p:cSld>
  <p:clrMapOvr>
    <a:masterClrMapping/>
  </p:clrMapOvr>
  <p:transition advTm="32205">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74"/>
                                        </p:tgtEl>
                                        <p:attrNameLst>
                                          <p:attrName>style.visibility</p:attrName>
                                        </p:attrNameLst>
                                      </p:cBhvr>
                                      <p:to>
                                        <p:strVal val="visible"/>
                                      </p:to>
                                    </p:set>
                                    <p:animEffect transition="in" filter="fade">
                                      <p:cBhvr>
                                        <p:cTn id="7" dur="500"/>
                                        <p:tgtEl>
                                          <p:spTgt spid="207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075"/>
                                        </p:tgtEl>
                                        <p:attrNameLst>
                                          <p:attrName>style.visibility</p:attrName>
                                        </p:attrNameLst>
                                      </p:cBhvr>
                                      <p:to>
                                        <p:strVal val="visible"/>
                                      </p:to>
                                    </p:set>
                                    <p:animEffect transition="in" filter="fade">
                                      <p:cBhvr>
                                        <p:cTn id="12" dur="500"/>
                                        <p:tgtEl>
                                          <p:spTgt spid="20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EE7E5B-B4DA-E7AC-639A-BF4EF43413A4}"/>
              </a:ext>
            </a:extLst>
          </p:cNvPr>
          <p:cNvSpPr>
            <a:spLocks noGrp="1"/>
          </p:cNvSpPr>
          <p:nvPr>
            <p:ph type="title"/>
          </p:nvPr>
        </p:nvSpPr>
        <p:spPr>
          <a:xfrm>
            <a:off x="508149" y="61445"/>
            <a:ext cx="11175702" cy="1325563"/>
          </a:xfrm>
        </p:spPr>
        <p:txBody>
          <a:bodyPr>
            <a:normAutofit/>
          </a:bodyPr>
          <a:lstStyle/>
          <a:p>
            <a:r>
              <a:rPr lang="en-US" sz="2800" dirty="0"/>
              <a:t>How much carbon do our </a:t>
            </a:r>
            <a:r>
              <a:rPr lang="en-US" sz="2800" b="1" dirty="0">
                <a:solidFill>
                  <a:schemeClr val="accent6"/>
                </a:solidFill>
              </a:rPr>
              <a:t>GreenSKUs</a:t>
            </a:r>
            <a:r>
              <a:rPr lang="en-US" sz="2800" dirty="0"/>
              <a:t> save data center-wide?</a:t>
            </a:r>
          </a:p>
        </p:txBody>
      </p:sp>
      <p:sp>
        <p:nvSpPr>
          <p:cNvPr id="4" name="Slide Number Placeholder 3">
            <a:extLst>
              <a:ext uri="{FF2B5EF4-FFF2-40B4-BE49-F238E27FC236}">
                <a16:creationId xmlns:a16="http://schemas.microsoft.com/office/drawing/2014/main" id="{436F7E0B-3E32-035D-3326-1A85FF32B6D1}"/>
              </a:ext>
            </a:extLst>
          </p:cNvPr>
          <p:cNvSpPr>
            <a:spLocks noGrp="1"/>
          </p:cNvSpPr>
          <p:nvPr>
            <p:ph type="sldNum" sz="quarter" idx="12"/>
          </p:nvPr>
        </p:nvSpPr>
        <p:spPr>
          <a:xfrm>
            <a:off x="9165772" y="6416848"/>
            <a:ext cx="2743200" cy="365125"/>
          </a:xfrm>
        </p:spPr>
        <p:txBody>
          <a:bodyPr/>
          <a:lstStyle/>
          <a:p>
            <a:fld id="{CA5C1F0B-256B-3243-BFD0-E9259D5AEDE3}" type="slidenum">
              <a:rPr lang="en-US" smtClean="0"/>
              <a:t>26</a:t>
            </a:fld>
            <a:endParaRPr lang="en-US" dirty="0"/>
          </a:p>
        </p:txBody>
      </p:sp>
      <p:sp>
        <p:nvSpPr>
          <p:cNvPr id="7" name="TextBox 6">
            <a:extLst>
              <a:ext uri="{FF2B5EF4-FFF2-40B4-BE49-F238E27FC236}">
                <a16:creationId xmlns:a16="http://schemas.microsoft.com/office/drawing/2014/main" id="{08FAB3FB-A4CE-8BAD-0457-EEBE9EA95EB4}"/>
              </a:ext>
            </a:extLst>
          </p:cNvPr>
          <p:cNvSpPr txBox="1"/>
          <p:nvPr/>
        </p:nvSpPr>
        <p:spPr>
          <a:xfrm>
            <a:off x="1438414" y="5860545"/>
            <a:ext cx="9315173" cy="707886"/>
          </a:xfrm>
          <a:prstGeom prst="rect">
            <a:avLst/>
          </a:prstGeom>
          <a:solidFill>
            <a:schemeClr val="accent6">
              <a:lumMod val="40000"/>
              <a:lumOff val="60000"/>
            </a:schemeClr>
          </a:solidFill>
          <a:ln w="19050">
            <a:solidFill>
              <a:schemeClr val="accent6">
                <a:lumMod val="75000"/>
              </a:schemeClr>
            </a:solidFill>
            <a:prstDash val="sysDot"/>
          </a:ln>
        </p:spPr>
        <p:txBody>
          <a:bodyPr wrap="square" rtlCol="0">
            <a:spAutoFit/>
          </a:bodyPr>
          <a:lstStyle/>
          <a:p>
            <a:pPr marL="457200" indent="-457200">
              <a:buAutoNum type="arabicParenBoth"/>
            </a:pPr>
            <a:r>
              <a:rPr lang="en-US" sz="2000" dirty="0">
                <a:latin typeface="Poppins" panose="00000500000000000000" pitchFamily="2" charset="0"/>
                <a:cs typeface="Poppins" panose="00000500000000000000" pitchFamily="2" charset="0"/>
              </a:rPr>
              <a:t> Different </a:t>
            </a:r>
            <a:r>
              <a:rPr lang="en-US" sz="2000" b="1" dirty="0">
                <a:solidFill>
                  <a:schemeClr val="accent6"/>
                </a:solidFill>
                <a:latin typeface="Poppins" panose="00000500000000000000" pitchFamily="2" charset="0"/>
                <a:cs typeface="Poppins" panose="00000500000000000000" pitchFamily="2" charset="0"/>
              </a:rPr>
              <a:t>GreenSKUs</a:t>
            </a:r>
            <a:r>
              <a:rPr lang="en-US" sz="2000" b="1" dirty="0">
                <a:latin typeface="Poppins" panose="00000500000000000000" pitchFamily="2" charset="0"/>
                <a:cs typeface="Poppins" panose="00000500000000000000" pitchFamily="2" charset="0"/>
              </a:rPr>
              <a:t> </a:t>
            </a:r>
            <a:r>
              <a:rPr lang="en-US" sz="2000" dirty="0">
                <a:latin typeface="Poppins" panose="00000500000000000000" pitchFamily="2" charset="0"/>
                <a:cs typeface="Poppins" panose="00000500000000000000" pitchFamily="2" charset="0"/>
              </a:rPr>
              <a:t>are optimal under different conditions</a:t>
            </a:r>
          </a:p>
          <a:p>
            <a:pPr marL="457200" indent="-457200">
              <a:buAutoNum type="arabicParenBoth"/>
            </a:pPr>
            <a:r>
              <a:rPr lang="en-US" sz="2000" dirty="0">
                <a:latin typeface="Poppins" panose="00000500000000000000" pitchFamily="2" charset="0"/>
                <a:cs typeface="Poppins" panose="00000500000000000000" pitchFamily="2" charset="0"/>
              </a:rPr>
              <a:t> Using our </a:t>
            </a:r>
            <a:r>
              <a:rPr lang="en-US" sz="2000" b="1" dirty="0">
                <a:solidFill>
                  <a:schemeClr val="accent6"/>
                </a:solidFill>
                <a:latin typeface="Poppins" panose="00000500000000000000" pitchFamily="2" charset="0"/>
                <a:cs typeface="Poppins" panose="00000500000000000000" pitchFamily="2" charset="0"/>
              </a:rPr>
              <a:t>GreenSKU</a:t>
            </a:r>
            <a:r>
              <a:rPr lang="en-US" sz="2000" dirty="0">
                <a:latin typeface="Poppins" panose="00000500000000000000" pitchFamily="2" charset="0"/>
                <a:cs typeface="Poppins" panose="00000500000000000000" pitchFamily="2" charset="0"/>
              </a:rPr>
              <a:t> </a:t>
            </a:r>
            <a:r>
              <a:rPr lang="en-US" sz="2000">
                <a:latin typeface="Poppins" panose="00000500000000000000" pitchFamily="2" charset="0"/>
                <a:cs typeface="Poppins" panose="00000500000000000000" pitchFamily="2" charset="0"/>
              </a:rPr>
              <a:t>achieves </a:t>
            </a:r>
            <a:r>
              <a:rPr lang="en-US" sz="2000" b="1">
                <a:latin typeface="Poppins" panose="00000500000000000000" pitchFamily="2" charset="0"/>
                <a:cs typeface="Poppins" panose="00000500000000000000" pitchFamily="2" charset="0"/>
              </a:rPr>
              <a:t>15</a:t>
            </a:r>
            <a:r>
              <a:rPr lang="en-US" sz="2000">
                <a:latin typeface="Poppins" panose="00000500000000000000" pitchFamily="2" charset="0"/>
                <a:cs typeface="Poppins" panose="00000500000000000000" pitchFamily="2" charset="0"/>
              </a:rPr>
              <a:t>% </a:t>
            </a:r>
            <a:r>
              <a:rPr lang="en-US" sz="2000" dirty="0">
                <a:latin typeface="Poppins" panose="00000500000000000000" pitchFamily="2" charset="0"/>
                <a:cs typeface="Poppins" panose="00000500000000000000" pitchFamily="2" charset="0"/>
              </a:rPr>
              <a:t>compute cluster savings at Azure</a:t>
            </a:r>
          </a:p>
        </p:txBody>
      </p:sp>
      <p:pic>
        <p:nvPicPr>
          <p:cNvPr id="21" name="Picture 20">
            <a:extLst>
              <a:ext uri="{FF2B5EF4-FFF2-40B4-BE49-F238E27FC236}">
                <a16:creationId xmlns:a16="http://schemas.microsoft.com/office/drawing/2014/main" id="{100853AC-6CFF-1061-56FB-D2451A19B6B6}"/>
              </a:ext>
            </a:extLst>
          </p:cNvPr>
          <p:cNvPicPr>
            <a:picLocks noChangeAspect="1"/>
          </p:cNvPicPr>
          <p:nvPr/>
        </p:nvPicPr>
        <p:blipFill rotWithShape="1">
          <a:blip r:embed="rId4"/>
          <a:srcRect l="7557" t="16362" r="87848" b="15534"/>
          <a:stretch/>
        </p:blipFill>
        <p:spPr>
          <a:xfrm>
            <a:off x="2401556" y="1756126"/>
            <a:ext cx="381576" cy="3138487"/>
          </a:xfrm>
          <a:prstGeom prst="rect">
            <a:avLst/>
          </a:prstGeom>
        </p:spPr>
      </p:pic>
      <p:pic>
        <p:nvPicPr>
          <p:cNvPr id="25" name="Picture 24">
            <a:extLst>
              <a:ext uri="{FF2B5EF4-FFF2-40B4-BE49-F238E27FC236}">
                <a16:creationId xmlns:a16="http://schemas.microsoft.com/office/drawing/2014/main" id="{3C6CE2BB-62D0-3F4B-6AD2-565BBA3D03A8}"/>
              </a:ext>
            </a:extLst>
          </p:cNvPr>
          <p:cNvPicPr>
            <a:picLocks noChangeAspect="1"/>
          </p:cNvPicPr>
          <p:nvPr/>
        </p:nvPicPr>
        <p:blipFill rotWithShape="1">
          <a:blip r:embed="rId4"/>
          <a:srcRect l="7553" t="84059" r="1519" b="3433"/>
          <a:stretch/>
        </p:blipFill>
        <p:spPr>
          <a:xfrm>
            <a:off x="2394929" y="4899064"/>
            <a:ext cx="7550827" cy="576417"/>
          </a:xfrm>
          <a:prstGeom prst="rect">
            <a:avLst/>
          </a:prstGeom>
        </p:spPr>
      </p:pic>
      <p:pic>
        <p:nvPicPr>
          <p:cNvPr id="27" name="Graphic 26">
            <a:extLst>
              <a:ext uri="{FF2B5EF4-FFF2-40B4-BE49-F238E27FC236}">
                <a16:creationId xmlns:a16="http://schemas.microsoft.com/office/drawing/2014/main" id="{EDDAB39D-A64D-3D7D-AE90-46D9A312C223}"/>
              </a:ext>
            </a:extLst>
          </p:cNvPr>
          <p:cNvPicPr>
            <a:picLocks noChangeAspect="1"/>
          </p:cNvPicPr>
          <p:nvPr/>
        </p:nvPicPr>
        <p:blipFill rotWithShape="1">
          <a:blip r:embed="rId5">
            <a:extLst>
              <a:ext uri="{96DAC541-7B7A-43D3-8B79-37D633B846F1}">
                <asvg:svgBlip xmlns:asvg="http://schemas.microsoft.com/office/drawing/2016/SVG/main" r:embed="rId6"/>
              </a:ext>
            </a:extLst>
          </a:blip>
          <a:srcRect l="21756" t="15621" r="14891" b="54243"/>
          <a:stretch/>
        </p:blipFill>
        <p:spPr>
          <a:xfrm>
            <a:off x="2724124" y="1554638"/>
            <a:ext cx="7047012" cy="3352150"/>
          </a:xfrm>
          <a:prstGeom prst="rect">
            <a:avLst/>
          </a:prstGeom>
        </p:spPr>
      </p:pic>
      <p:sp>
        <p:nvSpPr>
          <p:cNvPr id="37" name="TextBox 36">
            <a:extLst>
              <a:ext uri="{FF2B5EF4-FFF2-40B4-BE49-F238E27FC236}">
                <a16:creationId xmlns:a16="http://schemas.microsoft.com/office/drawing/2014/main" id="{A408F0C6-1BA5-2418-F31A-A1C0FE17CE5D}"/>
              </a:ext>
            </a:extLst>
          </p:cNvPr>
          <p:cNvSpPr txBox="1"/>
          <p:nvPr/>
        </p:nvSpPr>
        <p:spPr>
          <a:xfrm>
            <a:off x="2850018" y="4208729"/>
            <a:ext cx="957314" cy="523220"/>
          </a:xfrm>
          <a:prstGeom prst="rect">
            <a:avLst/>
          </a:prstGeom>
          <a:noFill/>
        </p:spPr>
        <p:txBody>
          <a:bodyPr wrap="none" rtlCol="0">
            <a:spAutoFit/>
          </a:bodyPr>
          <a:lstStyle/>
          <a:p>
            <a:pPr algn="ctr"/>
            <a:r>
              <a:rPr lang="en-US" sz="1400" dirty="0">
                <a:solidFill>
                  <a:srgbClr val="800080"/>
                </a:solidFill>
                <a:latin typeface="DEJAVU SANS" panose="020B0603030804020204" pitchFamily="34" charset="0"/>
                <a:ea typeface="DEJAVU SANS" panose="020B0603030804020204" pitchFamily="34" charset="0"/>
                <a:cs typeface="DEJAVU SANS" panose="020B0603030804020204" pitchFamily="34" charset="0"/>
              </a:rPr>
              <a:t>Azure</a:t>
            </a:r>
          </a:p>
          <a:p>
            <a:pPr algn="ctr"/>
            <a:r>
              <a:rPr lang="en-US" sz="1400" dirty="0">
                <a:solidFill>
                  <a:srgbClr val="800080"/>
                </a:solidFill>
                <a:latin typeface="DEJAVU SANS" panose="020B0603030804020204" pitchFamily="34" charset="0"/>
                <a:ea typeface="DEJAVU SANS" panose="020B0603030804020204" pitchFamily="34" charset="0"/>
                <a:cs typeface="DEJAVU SANS" panose="020B0603030804020204" pitchFamily="34" charset="0"/>
              </a:rPr>
              <a:t>us-south</a:t>
            </a:r>
          </a:p>
        </p:txBody>
      </p:sp>
      <p:sp>
        <p:nvSpPr>
          <p:cNvPr id="38" name="TextBox 37">
            <a:extLst>
              <a:ext uri="{FF2B5EF4-FFF2-40B4-BE49-F238E27FC236}">
                <a16:creationId xmlns:a16="http://schemas.microsoft.com/office/drawing/2014/main" id="{4D21B9E1-D624-8D17-3375-4C3A2AC67762}"/>
              </a:ext>
            </a:extLst>
          </p:cNvPr>
          <p:cNvSpPr txBox="1"/>
          <p:nvPr/>
        </p:nvSpPr>
        <p:spPr>
          <a:xfrm>
            <a:off x="4178781" y="4208729"/>
            <a:ext cx="920445" cy="523220"/>
          </a:xfrm>
          <a:prstGeom prst="rect">
            <a:avLst/>
          </a:prstGeom>
          <a:noFill/>
        </p:spPr>
        <p:txBody>
          <a:bodyPr wrap="none" rtlCol="0">
            <a:spAutoFit/>
          </a:bodyPr>
          <a:lstStyle/>
          <a:p>
            <a:pPr algn="ctr"/>
            <a:r>
              <a:rPr lang="en-US" sz="1400" dirty="0">
                <a:solidFill>
                  <a:srgbClr val="FF8C02"/>
                </a:solidFill>
                <a:latin typeface="DEJAVU SANS" panose="020B0603030804020204" pitchFamily="34" charset="0"/>
                <a:ea typeface="DEJAVU SANS" panose="020B0603030804020204" pitchFamily="34" charset="0"/>
                <a:cs typeface="DEJAVU SANS" panose="020B0603030804020204" pitchFamily="34" charset="0"/>
              </a:rPr>
              <a:t>Azure</a:t>
            </a:r>
          </a:p>
          <a:p>
            <a:pPr algn="ctr"/>
            <a:r>
              <a:rPr lang="en-US" sz="1400" dirty="0">
                <a:solidFill>
                  <a:srgbClr val="FF8C02"/>
                </a:solidFill>
                <a:latin typeface="DEJAVU SANS" panose="020B0603030804020204" pitchFamily="34" charset="0"/>
                <a:ea typeface="DEJAVU SANS" panose="020B0603030804020204" pitchFamily="34" charset="0"/>
                <a:cs typeface="DEJAVU SANS" panose="020B0603030804020204" pitchFamily="34" charset="0"/>
              </a:rPr>
              <a:t>average</a:t>
            </a:r>
          </a:p>
        </p:txBody>
      </p:sp>
      <p:sp>
        <p:nvSpPr>
          <p:cNvPr id="40" name="TextBox 39">
            <a:extLst>
              <a:ext uri="{FF2B5EF4-FFF2-40B4-BE49-F238E27FC236}">
                <a16:creationId xmlns:a16="http://schemas.microsoft.com/office/drawing/2014/main" id="{0C170CF2-15B2-2DEA-4181-63C3EE3F8962}"/>
              </a:ext>
            </a:extLst>
          </p:cNvPr>
          <p:cNvSpPr txBox="1"/>
          <p:nvPr/>
        </p:nvSpPr>
        <p:spPr>
          <a:xfrm>
            <a:off x="5755922" y="4208729"/>
            <a:ext cx="1360502" cy="523220"/>
          </a:xfrm>
          <a:prstGeom prst="rect">
            <a:avLst/>
          </a:prstGeom>
          <a:noFill/>
        </p:spPr>
        <p:txBody>
          <a:bodyPr wrap="none" rtlCol="0">
            <a:spAutoFit/>
          </a:bodyPr>
          <a:lstStyle/>
          <a:p>
            <a:pPr algn="ctr"/>
            <a:r>
              <a:rPr lang="en-US" sz="1400" dirty="0">
                <a:latin typeface="DEJAVU SANS" panose="020B0603030804020204" pitchFamily="34" charset="0"/>
                <a:ea typeface="DEJAVU SANS" panose="020B0603030804020204" pitchFamily="34" charset="0"/>
                <a:cs typeface="DEJAVU SANS" panose="020B0603030804020204" pitchFamily="34" charset="0"/>
              </a:rPr>
              <a:t>Azure</a:t>
            </a:r>
          </a:p>
          <a:p>
            <a:pPr algn="ctr"/>
            <a:r>
              <a:rPr lang="en-US" sz="1400" dirty="0" err="1">
                <a:latin typeface="DEJAVU SANS" panose="020B0603030804020204" pitchFamily="34" charset="0"/>
                <a:ea typeface="DEJAVU SANS" panose="020B0603030804020204" pitchFamily="34" charset="0"/>
                <a:cs typeface="DEJAVU SANS" panose="020B0603030804020204" pitchFamily="34" charset="0"/>
              </a:rPr>
              <a:t>europe</a:t>
            </a:r>
            <a:r>
              <a:rPr lang="en-US" sz="1400" dirty="0">
                <a:latin typeface="DEJAVU SANS" panose="020B0603030804020204" pitchFamily="34" charset="0"/>
                <a:ea typeface="DEJAVU SANS" panose="020B0603030804020204" pitchFamily="34" charset="0"/>
                <a:cs typeface="DEJAVU SANS" panose="020B0603030804020204" pitchFamily="34" charset="0"/>
              </a:rPr>
              <a:t>-north</a:t>
            </a:r>
          </a:p>
        </p:txBody>
      </p:sp>
      <p:sp>
        <p:nvSpPr>
          <p:cNvPr id="12" name="TextBox 11">
            <a:extLst>
              <a:ext uri="{FF2B5EF4-FFF2-40B4-BE49-F238E27FC236}">
                <a16:creationId xmlns:a16="http://schemas.microsoft.com/office/drawing/2014/main" id="{44EE0F77-309F-F242-D89B-54F39AE1F42C}"/>
              </a:ext>
            </a:extLst>
          </p:cNvPr>
          <p:cNvSpPr txBox="1"/>
          <p:nvPr/>
        </p:nvSpPr>
        <p:spPr>
          <a:xfrm>
            <a:off x="9400282" y="5085282"/>
            <a:ext cx="1609736" cy="646331"/>
          </a:xfrm>
          <a:prstGeom prst="rect">
            <a:avLst/>
          </a:prstGeom>
          <a:noFill/>
        </p:spPr>
        <p:txBody>
          <a:bodyPr wrap="none" rtlCol="0">
            <a:spAutoFit/>
          </a:bodyPr>
          <a:lstStyle/>
          <a:p>
            <a:pPr algn="r"/>
            <a:r>
              <a:rPr lang="en-US" b="1" dirty="0">
                <a:ln>
                  <a:solidFill>
                    <a:schemeClr val="tx1"/>
                  </a:solidFill>
                </a:ln>
                <a:solidFill>
                  <a:schemeClr val="accent4"/>
                </a:solidFill>
                <a:latin typeface="Poppins" pitchFamily="2" charset="77"/>
                <a:cs typeface="Poppins" pitchFamily="2" charset="77"/>
              </a:rPr>
              <a:t>Operational</a:t>
            </a:r>
          </a:p>
          <a:p>
            <a:pPr algn="r"/>
            <a:r>
              <a:rPr lang="en-US" dirty="0">
                <a:solidFill>
                  <a:sysClr val="windowText" lastClr="000000"/>
                </a:solidFill>
                <a:latin typeface="Poppins" pitchFamily="2" charset="77"/>
                <a:cs typeface="Poppins" pitchFamily="2" charset="77"/>
              </a:rPr>
              <a:t>dominated</a:t>
            </a:r>
            <a:endParaRPr lang="en-US" b="1" dirty="0">
              <a:ln>
                <a:solidFill>
                  <a:schemeClr val="tx1"/>
                </a:solidFill>
              </a:ln>
              <a:solidFill>
                <a:schemeClr val="accent4"/>
              </a:solidFill>
              <a:latin typeface="Poppins" pitchFamily="2" charset="77"/>
              <a:cs typeface="Poppins" pitchFamily="2" charset="77"/>
            </a:endParaRPr>
          </a:p>
        </p:txBody>
      </p:sp>
      <p:sp>
        <p:nvSpPr>
          <p:cNvPr id="15" name="TextBox 14">
            <a:extLst>
              <a:ext uri="{FF2B5EF4-FFF2-40B4-BE49-F238E27FC236}">
                <a16:creationId xmlns:a16="http://schemas.microsoft.com/office/drawing/2014/main" id="{C4FC9034-675E-F51E-9744-CD64BA80B947}"/>
              </a:ext>
            </a:extLst>
          </p:cNvPr>
          <p:cNvSpPr txBox="1"/>
          <p:nvPr/>
        </p:nvSpPr>
        <p:spPr>
          <a:xfrm>
            <a:off x="1483280" y="5085282"/>
            <a:ext cx="1505540" cy="646331"/>
          </a:xfrm>
          <a:prstGeom prst="rect">
            <a:avLst/>
          </a:prstGeom>
          <a:noFill/>
        </p:spPr>
        <p:txBody>
          <a:bodyPr wrap="none" rtlCol="0">
            <a:spAutoFit/>
          </a:bodyPr>
          <a:lstStyle/>
          <a:p>
            <a:r>
              <a:rPr lang="en-US" b="1" dirty="0">
                <a:ln>
                  <a:solidFill>
                    <a:schemeClr val="tx1"/>
                  </a:solidFill>
                </a:ln>
                <a:solidFill>
                  <a:schemeClr val="accent1"/>
                </a:solidFill>
                <a:latin typeface="Poppins" pitchFamily="2" charset="77"/>
                <a:cs typeface="Poppins" pitchFamily="2" charset="77"/>
              </a:rPr>
              <a:t>Embodied</a:t>
            </a:r>
          </a:p>
          <a:p>
            <a:r>
              <a:rPr lang="en-US" dirty="0">
                <a:solidFill>
                  <a:sysClr val="windowText" lastClr="000000"/>
                </a:solidFill>
                <a:latin typeface="Poppins" pitchFamily="2" charset="77"/>
                <a:cs typeface="Poppins" pitchFamily="2" charset="77"/>
              </a:rPr>
              <a:t>dominated</a:t>
            </a:r>
          </a:p>
        </p:txBody>
      </p:sp>
      <p:grpSp>
        <p:nvGrpSpPr>
          <p:cNvPr id="28" name="Group 27">
            <a:extLst>
              <a:ext uri="{FF2B5EF4-FFF2-40B4-BE49-F238E27FC236}">
                <a16:creationId xmlns:a16="http://schemas.microsoft.com/office/drawing/2014/main" id="{8AE06911-2B80-1EC4-F990-A6C4EC2AF311}"/>
              </a:ext>
            </a:extLst>
          </p:cNvPr>
          <p:cNvGrpSpPr/>
          <p:nvPr/>
        </p:nvGrpSpPr>
        <p:grpSpPr>
          <a:xfrm>
            <a:off x="8473997" y="1845378"/>
            <a:ext cx="1106557" cy="420158"/>
            <a:chOff x="1074607" y="2402734"/>
            <a:chExt cx="1106557" cy="420158"/>
          </a:xfrm>
        </p:grpSpPr>
        <p:sp>
          <p:nvSpPr>
            <p:cNvPr id="23" name="Rectangle 22">
              <a:extLst>
                <a:ext uri="{FF2B5EF4-FFF2-40B4-BE49-F238E27FC236}">
                  <a16:creationId xmlns:a16="http://schemas.microsoft.com/office/drawing/2014/main" id="{917C7BAA-75FF-5C0B-65A5-63CDF01918DC}"/>
                </a:ext>
              </a:extLst>
            </p:cNvPr>
            <p:cNvSpPr/>
            <p:nvPr/>
          </p:nvSpPr>
          <p:spPr>
            <a:xfrm>
              <a:off x="1074607" y="2402734"/>
              <a:ext cx="1042778" cy="420158"/>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ight Arrow 23">
              <a:extLst>
                <a:ext uri="{FF2B5EF4-FFF2-40B4-BE49-F238E27FC236}">
                  <a16:creationId xmlns:a16="http://schemas.microsoft.com/office/drawing/2014/main" id="{010C1BEB-6FCB-B9FE-F08D-B8AA8B550F83}"/>
                </a:ext>
              </a:extLst>
            </p:cNvPr>
            <p:cNvSpPr/>
            <p:nvPr/>
          </p:nvSpPr>
          <p:spPr>
            <a:xfrm rot="16200000">
              <a:off x="1071416" y="2520539"/>
              <a:ext cx="325820" cy="168166"/>
            </a:xfrm>
            <a:prstGeom prst="rightArrow">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93C56FAE-520B-B24F-2DFF-02A7F48AB305}"/>
                </a:ext>
              </a:extLst>
            </p:cNvPr>
            <p:cNvSpPr txBox="1"/>
            <p:nvPr/>
          </p:nvSpPr>
          <p:spPr>
            <a:xfrm>
              <a:off x="1268735" y="2450734"/>
              <a:ext cx="912429" cy="307777"/>
            </a:xfrm>
            <a:prstGeom prst="rect">
              <a:avLst/>
            </a:prstGeom>
            <a:noFill/>
          </p:spPr>
          <p:txBody>
            <a:bodyPr wrap="none" rtlCol="0">
              <a:spAutoFit/>
            </a:bodyPr>
            <a:lstStyle/>
            <a:p>
              <a:r>
                <a:rPr lang="en-US" sz="1400" dirty="0">
                  <a:latin typeface="Poppins" pitchFamily="2" charset="77"/>
                  <a:cs typeface="Poppins" pitchFamily="2" charset="77"/>
                </a:rPr>
                <a:t>is better</a:t>
              </a:r>
            </a:p>
          </p:txBody>
        </p:sp>
      </p:grpSp>
      <p:pic>
        <p:nvPicPr>
          <p:cNvPr id="46" name="Graphic 45">
            <a:extLst>
              <a:ext uri="{FF2B5EF4-FFF2-40B4-BE49-F238E27FC236}">
                <a16:creationId xmlns:a16="http://schemas.microsoft.com/office/drawing/2014/main" id="{BDFA09D5-EFCE-20D1-EE9F-07DC5F7382D0}"/>
              </a:ext>
            </a:extLst>
          </p:cNvPr>
          <p:cNvPicPr>
            <a:picLocks noChangeAspect="1"/>
          </p:cNvPicPr>
          <p:nvPr/>
        </p:nvPicPr>
        <p:blipFill rotWithShape="1">
          <a:blip r:embed="rId7">
            <a:extLst>
              <a:ext uri="{96DAC541-7B7A-43D3-8B79-37D633B846F1}">
                <asvg:svgBlip xmlns:asvg="http://schemas.microsoft.com/office/drawing/2016/SVG/main" r:embed="rId8"/>
              </a:ext>
            </a:extLst>
          </a:blip>
          <a:srcRect l="9744" t="11809" r="24921" b="65904"/>
          <a:stretch/>
        </p:blipFill>
        <p:spPr>
          <a:xfrm>
            <a:off x="2648794" y="1581299"/>
            <a:ext cx="7246314" cy="2471826"/>
          </a:xfrm>
          <a:prstGeom prst="rect">
            <a:avLst/>
          </a:prstGeom>
        </p:spPr>
      </p:pic>
      <p:pic>
        <p:nvPicPr>
          <p:cNvPr id="48" name="Graphic 47">
            <a:extLst>
              <a:ext uri="{FF2B5EF4-FFF2-40B4-BE49-F238E27FC236}">
                <a16:creationId xmlns:a16="http://schemas.microsoft.com/office/drawing/2014/main" id="{5BC4C040-A07D-3C45-148E-45F2EFC40404}"/>
              </a:ext>
            </a:extLst>
          </p:cNvPr>
          <p:cNvPicPr>
            <a:picLocks noChangeAspect="1"/>
          </p:cNvPicPr>
          <p:nvPr/>
        </p:nvPicPr>
        <p:blipFill rotWithShape="1">
          <a:blip r:embed="rId7">
            <a:extLst>
              <a:ext uri="{96DAC541-7B7A-43D3-8B79-37D633B846F1}">
                <asvg:svgBlip xmlns:asvg="http://schemas.microsoft.com/office/drawing/2016/SVG/main" r:embed="rId8"/>
              </a:ext>
            </a:extLst>
          </a:blip>
          <a:srcRect l="4995" t="51742" r="26925" b="36198"/>
          <a:stretch/>
        </p:blipFill>
        <p:spPr>
          <a:xfrm>
            <a:off x="2796515" y="2837582"/>
            <a:ext cx="7550826" cy="1337547"/>
          </a:xfrm>
          <a:prstGeom prst="rect">
            <a:avLst/>
          </a:prstGeom>
        </p:spPr>
      </p:pic>
      <p:pic>
        <p:nvPicPr>
          <p:cNvPr id="36" name="Graphic 35">
            <a:extLst>
              <a:ext uri="{FF2B5EF4-FFF2-40B4-BE49-F238E27FC236}">
                <a16:creationId xmlns:a16="http://schemas.microsoft.com/office/drawing/2014/main" id="{7BF07E00-A66F-E331-4818-DF027AF20FE4}"/>
              </a:ext>
            </a:extLst>
          </p:cNvPr>
          <p:cNvPicPr>
            <a:picLocks noChangeAspect="1"/>
          </p:cNvPicPr>
          <p:nvPr/>
        </p:nvPicPr>
        <p:blipFill rotWithShape="1">
          <a:blip r:embed="rId9">
            <a:extLst>
              <a:ext uri="{96DAC541-7B7A-43D3-8B79-37D633B846F1}">
                <asvg:svgBlip xmlns:asvg="http://schemas.microsoft.com/office/drawing/2016/SVG/main" r:embed="rId10"/>
              </a:ext>
            </a:extLst>
          </a:blip>
          <a:srcRect l="26299" t="13287" r="59004" b="56862"/>
          <a:stretch/>
        </p:blipFill>
        <p:spPr>
          <a:xfrm>
            <a:off x="2428861" y="1442445"/>
            <a:ext cx="1633223" cy="3317219"/>
          </a:xfrm>
          <a:prstGeom prst="rect">
            <a:avLst/>
          </a:prstGeom>
        </p:spPr>
      </p:pic>
      <p:pic>
        <p:nvPicPr>
          <p:cNvPr id="16" name="Graphic 15">
            <a:extLst>
              <a:ext uri="{FF2B5EF4-FFF2-40B4-BE49-F238E27FC236}">
                <a16:creationId xmlns:a16="http://schemas.microsoft.com/office/drawing/2014/main" id="{7B7C9F77-111C-A93F-4674-7D3D8A7DE07C}"/>
              </a:ext>
            </a:extLst>
          </p:cNvPr>
          <p:cNvPicPr>
            <a:picLocks noChangeAspect="1"/>
          </p:cNvPicPr>
          <p:nvPr/>
        </p:nvPicPr>
        <p:blipFill rotWithShape="1">
          <a:blip r:embed="rId9">
            <a:extLst>
              <a:ext uri="{96DAC541-7B7A-43D3-8B79-37D633B846F1}">
                <asvg:svgBlip xmlns:asvg="http://schemas.microsoft.com/office/drawing/2016/SVG/main" r:embed="rId10"/>
              </a:ext>
            </a:extLst>
          </a:blip>
          <a:srcRect l="49507" t="13287" r="44977" b="56862"/>
          <a:stretch/>
        </p:blipFill>
        <p:spPr>
          <a:xfrm>
            <a:off x="4383119" y="1442445"/>
            <a:ext cx="612983" cy="3317219"/>
          </a:xfrm>
          <a:prstGeom prst="rect">
            <a:avLst/>
          </a:prstGeom>
        </p:spPr>
      </p:pic>
      <p:pic>
        <p:nvPicPr>
          <p:cNvPr id="22" name="Graphic 21">
            <a:extLst>
              <a:ext uri="{FF2B5EF4-FFF2-40B4-BE49-F238E27FC236}">
                <a16:creationId xmlns:a16="http://schemas.microsoft.com/office/drawing/2014/main" id="{EE1FE89E-493F-9B87-7DB7-AA41C2B79A8A}"/>
              </a:ext>
            </a:extLst>
          </p:cNvPr>
          <p:cNvPicPr>
            <a:picLocks noChangeAspect="1"/>
          </p:cNvPicPr>
          <p:nvPr/>
        </p:nvPicPr>
        <p:blipFill rotWithShape="1">
          <a:blip r:embed="rId9">
            <a:extLst>
              <a:ext uri="{96DAC541-7B7A-43D3-8B79-37D633B846F1}">
                <asvg:svgBlip xmlns:asvg="http://schemas.microsoft.com/office/drawing/2016/SVG/main" r:embed="rId10"/>
              </a:ext>
            </a:extLst>
          </a:blip>
          <a:srcRect l="79711" t="13287" r="11704" b="56862"/>
          <a:stretch/>
        </p:blipFill>
        <p:spPr>
          <a:xfrm>
            <a:off x="5978746" y="1442445"/>
            <a:ext cx="954107" cy="3317219"/>
          </a:xfrm>
          <a:prstGeom prst="rect">
            <a:avLst/>
          </a:prstGeom>
        </p:spPr>
      </p:pic>
      <p:grpSp>
        <p:nvGrpSpPr>
          <p:cNvPr id="8" name="Group 7">
            <a:extLst>
              <a:ext uri="{FF2B5EF4-FFF2-40B4-BE49-F238E27FC236}">
                <a16:creationId xmlns:a16="http://schemas.microsoft.com/office/drawing/2014/main" id="{E28FDC29-ECAD-67B7-692F-F8C03361B1E0}"/>
              </a:ext>
            </a:extLst>
          </p:cNvPr>
          <p:cNvGrpSpPr/>
          <p:nvPr/>
        </p:nvGrpSpPr>
        <p:grpSpPr>
          <a:xfrm>
            <a:off x="3931558" y="1186143"/>
            <a:ext cx="4884056" cy="358322"/>
            <a:chOff x="2648858" y="1578432"/>
            <a:chExt cx="4884056" cy="358322"/>
          </a:xfrm>
        </p:grpSpPr>
        <p:sp>
          <p:nvSpPr>
            <p:cNvPr id="9" name="TextBox 8">
              <a:extLst>
                <a:ext uri="{FF2B5EF4-FFF2-40B4-BE49-F238E27FC236}">
                  <a16:creationId xmlns:a16="http://schemas.microsoft.com/office/drawing/2014/main" id="{9F7FFC6B-E763-1DE6-BCC7-F64400810070}"/>
                </a:ext>
              </a:extLst>
            </p:cNvPr>
            <p:cNvSpPr txBox="1"/>
            <p:nvPr/>
          </p:nvSpPr>
          <p:spPr>
            <a:xfrm>
              <a:off x="3276908" y="1602352"/>
              <a:ext cx="1978855" cy="276999"/>
            </a:xfrm>
            <a:prstGeom prst="rect">
              <a:avLst/>
            </a:prstGeom>
            <a:solidFill>
              <a:schemeClr val="bg1"/>
            </a:solidFill>
          </p:spPr>
          <p:txBody>
            <a:bodyPr wrap="square" lIns="0" tIns="0" rIns="0" bIns="0" rtlCol="0">
              <a:spAutoFit/>
            </a:bodyPr>
            <a:lstStyle/>
            <a:p>
              <a:r>
                <a:rPr lang="en-US" b="1" dirty="0">
                  <a:solidFill>
                    <a:schemeClr val="accent6"/>
                  </a:solidFill>
                </a:rPr>
                <a:t>GreenSKU</a:t>
              </a:r>
              <a:r>
                <a:rPr lang="en-US" dirty="0"/>
                <a:t>-Efficient</a:t>
              </a:r>
            </a:p>
          </p:txBody>
        </p:sp>
        <p:sp>
          <p:nvSpPr>
            <p:cNvPr id="10" name="TextBox 9">
              <a:extLst>
                <a:ext uri="{FF2B5EF4-FFF2-40B4-BE49-F238E27FC236}">
                  <a16:creationId xmlns:a16="http://schemas.microsoft.com/office/drawing/2014/main" id="{8BC30B3A-12A2-A18D-D7D3-49AE1B9CBDEC}"/>
                </a:ext>
              </a:extLst>
            </p:cNvPr>
            <p:cNvSpPr txBox="1"/>
            <p:nvPr/>
          </p:nvSpPr>
          <p:spPr>
            <a:xfrm>
              <a:off x="5984817" y="1602352"/>
              <a:ext cx="1419497" cy="276999"/>
            </a:xfrm>
            <a:prstGeom prst="rect">
              <a:avLst/>
            </a:prstGeom>
            <a:solidFill>
              <a:schemeClr val="bg1"/>
            </a:solidFill>
          </p:spPr>
          <p:txBody>
            <a:bodyPr wrap="square" lIns="0" tIns="0" rIns="0" bIns="0" rtlCol="0">
              <a:spAutoFit/>
            </a:bodyPr>
            <a:lstStyle/>
            <a:p>
              <a:r>
                <a:rPr lang="en-US" b="1" dirty="0">
                  <a:solidFill>
                    <a:schemeClr val="accent6"/>
                  </a:solidFill>
                </a:rPr>
                <a:t>GreenSKU</a:t>
              </a:r>
              <a:r>
                <a:rPr lang="en-US" dirty="0"/>
                <a:t>-Full</a:t>
              </a:r>
            </a:p>
          </p:txBody>
        </p:sp>
        <p:sp>
          <p:nvSpPr>
            <p:cNvPr id="11" name="Rounded Rectangle 10">
              <a:extLst>
                <a:ext uri="{FF2B5EF4-FFF2-40B4-BE49-F238E27FC236}">
                  <a16:creationId xmlns:a16="http://schemas.microsoft.com/office/drawing/2014/main" id="{AB502877-81F0-B1BC-A57E-1124E4EFF9F0}"/>
                </a:ext>
              </a:extLst>
            </p:cNvPr>
            <p:cNvSpPr/>
            <p:nvPr/>
          </p:nvSpPr>
          <p:spPr>
            <a:xfrm>
              <a:off x="2648858" y="1578432"/>
              <a:ext cx="4884056" cy="358322"/>
            </a:xfrm>
            <a:prstGeom prst="roundRect">
              <a:avLst/>
            </a:prstGeom>
            <a:noFill/>
            <a:ln w="19050">
              <a:solidFill>
                <a:srgbClr val="D6D6D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5DF706F4-FEDC-DE27-B493-38DB6BEF30E5}"/>
                </a:ext>
              </a:extLst>
            </p:cNvPr>
            <p:cNvPicPr>
              <a:picLocks noChangeAspect="1"/>
            </p:cNvPicPr>
            <p:nvPr/>
          </p:nvPicPr>
          <p:blipFill rotWithShape="1">
            <a:blip r:embed="rId11">
              <a:alphaModFix/>
            </a:blip>
            <a:srcRect l="10988" t="4877" r="82498" b="90504"/>
            <a:stretch/>
          </p:blipFill>
          <p:spPr>
            <a:xfrm>
              <a:off x="2728261" y="1651156"/>
              <a:ext cx="540941" cy="212874"/>
            </a:xfrm>
            <a:prstGeom prst="rect">
              <a:avLst/>
            </a:prstGeom>
          </p:spPr>
        </p:pic>
        <p:pic>
          <p:nvPicPr>
            <p:cNvPr id="14" name="Picture 13">
              <a:extLst>
                <a:ext uri="{FF2B5EF4-FFF2-40B4-BE49-F238E27FC236}">
                  <a16:creationId xmlns:a16="http://schemas.microsoft.com/office/drawing/2014/main" id="{A11E2C66-A37E-71CF-5B16-AEFEAAABD3DA}"/>
                </a:ext>
              </a:extLst>
            </p:cNvPr>
            <p:cNvPicPr>
              <a:picLocks noChangeAspect="1"/>
            </p:cNvPicPr>
            <p:nvPr/>
          </p:nvPicPr>
          <p:blipFill rotWithShape="1">
            <a:blip r:embed="rId11">
              <a:alphaModFix/>
            </a:blip>
            <a:srcRect l="73216" t="4864" r="20270" b="90517"/>
            <a:stretch/>
          </p:blipFill>
          <p:spPr>
            <a:xfrm>
              <a:off x="5401604" y="1651156"/>
              <a:ext cx="540941" cy="212874"/>
            </a:xfrm>
            <a:prstGeom prst="rect">
              <a:avLst/>
            </a:prstGeom>
          </p:spPr>
        </p:pic>
      </p:grpSp>
      <p:sp>
        <p:nvSpPr>
          <p:cNvPr id="18" name="Rectangle 17">
            <a:extLst>
              <a:ext uri="{FF2B5EF4-FFF2-40B4-BE49-F238E27FC236}">
                <a16:creationId xmlns:a16="http://schemas.microsoft.com/office/drawing/2014/main" id="{7F5E0EC4-503E-D6A9-E57A-86472E61E261}"/>
              </a:ext>
            </a:extLst>
          </p:cNvPr>
          <p:cNvSpPr/>
          <p:nvPr/>
        </p:nvSpPr>
        <p:spPr>
          <a:xfrm>
            <a:off x="4018759" y="1239034"/>
            <a:ext cx="2504496" cy="22642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632F2AEA-610B-1FE2-D5A3-C266A0D6F3DC}"/>
              </a:ext>
            </a:extLst>
          </p:cNvPr>
          <p:cNvSpPr/>
          <p:nvPr/>
        </p:nvSpPr>
        <p:spPr>
          <a:xfrm>
            <a:off x="6701047" y="1206308"/>
            <a:ext cx="1978855" cy="22642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A4425FE3-5660-0325-4DFF-86FA9DEF4C1E}"/>
              </a:ext>
            </a:extLst>
          </p:cNvPr>
          <p:cNvSpPr/>
          <p:nvPr/>
        </p:nvSpPr>
        <p:spPr>
          <a:xfrm>
            <a:off x="225998" y="2948402"/>
            <a:ext cx="2054331" cy="613707"/>
          </a:xfrm>
          <a:prstGeom prst="rect">
            <a:avLst/>
          </a:prstGeom>
          <a:solidFill>
            <a:schemeClr val="accent6"/>
          </a:solidFill>
          <a:ln w="19050">
            <a:solidFill>
              <a:schemeClr val="accent6">
                <a:lumMod val="50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latin typeface="Poppins" panose="00000500000000000000" pitchFamily="2" charset="0"/>
                <a:cs typeface="Poppins" panose="00000500000000000000" pitchFamily="2" charset="0"/>
              </a:rPr>
              <a:t>Data center carbon savings</a:t>
            </a:r>
          </a:p>
        </p:txBody>
      </p:sp>
      <p:sp>
        <p:nvSpPr>
          <p:cNvPr id="5" name="TextBox 4">
            <a:extLst>
              <a:ext uri="{FF2B5EF4-FFF2-40B4-BE49-F238E27FC236}">
                <a16:creationId xmlns:a16="http://schemas.microsoft.com/office/drawing/2014/main" id="{1A8B7A5B-2231-8A57-B827-6F2851F026C0}"/>
              </a:ext>
            </a:extLst>
          </p:cNvPr>
          <p:cNvSpPr txBox="1"/>
          <p:nvPr/>
        </p:nvSpPr>
        <p:spPr>
          <a:xfrm>
            <a:off x="991669" y="3611970"/>
            <a:ext cx="967143" cy="369332"/>
          </a:xfrm>
          <a:prstGeom prst="rect">
            <a:avLst/>
          </a:prstGeom>
        </p:spPr>
        <p:txBody>
          <a:bodyPr vert="horz" wrap="square" lIns="91440" tIns="45720" rIns="91440" bIns="45720" rtlCol="0">
            <a:spAutoFit/>
          </a:bodyPr>
          <a:lstStyle/>
          <a:p>
            <a:pPr marL="0" indent="0" algn="l">
              <a:buFont typeface="Arial" panose="020B0604020202020204" pitchFamily="34" charset="0"/>
              <a:buNone/>
            </a:pPr>
            <a:r>
              <a:rPr lang="en-US" dirty="0">
                <a:latin typeface="DEJAVU SANS" panose="020B0603030804020204" pitchFamily="34" charset="0"/>
                <a:ea typeface="DEJAVU SANS" panose="020B0603030804020204" pitchFamily="34" charset="0"/>
                <a:cs typeface="DEJAVU SANS" panose="020B0603030804020204" pitchFamily="34" charset="0"/>
              </a:rPr>
              <a:t>(%)</a:t>
            </a:r>
          </a:p>
        </p:txBody>
      </p:sp>
    </p:spTree>
    <p:custDataLst>
      <p:tags r:id="rId1"/>
    </p:custDataLst>
    <p:extLst>
      <p:ext uri="{BB962C8B-B14F-4D97-AF65-F5344CB8AC3E}">
        <p14:creationId xmlns:p14="http://schemas.microsoft.com/office/powerpoint/2010/main" val="215504606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750" advTm="69740">
        <p159:morph option="byObject"/>
      </p:transition>
    </mc:Choice>
    <mc:Fallback xmlns="">
      <p:transition spd="slow" advTm="6974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nodeType="withEffect">
                                  <p:stCondLst>
                                    <p:cond delay="0"/>
                                  </p:stCondLst>
                                  <p:childTnLst>
                                    <p:set>
                                      <p:cBhvr>
                                        <p:cTn id="9" dur="1" fill="hold">
                                          <p:stCondLst>
                                            <p:cond delay="0"/>
                                          </p:stCondLst>
                                        </p:cTn>
                                        <p:tgtEl>
                                          <p:spTgt spid="21"/>
                                        </p:tgtEl>
                                        <p:attrNameLst>
                                          <p:attrName>style.visibility</p:attrName>
                                        </p:attrNameLst>
                                      </p:cBhvr>
                                      <p:to>
                                        <p:strVal val="visible"/>
                                      </p:to>
                                    </p:set>
                                    <p:animEffect transition="in" filter="fade">
                                      <p:cBhvr>
                                        <p:cTn id="10" dur="500"/>
                                        <p:tgtEl>
                                          <p:spTgt spid="21"/>
                                        </p:tgtEl>
                                      </p:cBhvr>
                                    </p:animEffect>
                                  </p:childTnLst>
                                </p:cTn>
                              </p:par>
                              <p:par>
                                <p:cTn id="11" presetID="10" presetClass="entr" presetSubtype="0" fill="hold" nodeType="with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fade">
                                      <p:cBhvr>
                                        <p:cTn id="13" dur="500"/>
                                        <p:tgtEl>
                                          <p:spTgt spid="25"/>
                                        </p:tgtEl>
                                      </p:cBhvr>
                                    </p:animEffect>
                                  </p:childTnLst>
                                </p:cTn>
                              </p:par>
                              <p:par>
                                <p:cTn id="14" presetID="10" presetClass="entr" presetSubtype="0" fill="hold" nodeType="withEffect">
                                  <p:stCondLst>
                                    <p:cond delay="0"/>
                                  </p:stCondLst>
                                  <p:childTnLst>
                                    <p:set>
                                      <p:cBhvr>
                                        <p:cTn id="15" dur="1" fill="hold">
                                          <p:stCondLst>
                                            <p:cond delay="0"/>
                                          </p:stCondLst>
                                        </p:cTn>
                                        <p:tgtEl>
                                          <p:spTgt spid="27"/>
                                        </p:tgtEl>
                                        <p:attrNameLst>
                                          <p:attrName>style.visibility</p:attrName>
                                        </p:attrNameLst>
                                      </p:cBhvr>
                                      <p:to>
                                        <p:strVal val="visible"/>
                                      </p:to>
                                    </p:set>
                                    <p:animEffect transition="in" filter="fade">
                                      <p:cBhvr>
                                        <p:cTn id="16" dur="500"/>
                                        <p:tgtEl>
                                          <p:spTgt spid="27"/>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28"/>
                                        </p:tgtEl>
                                        <p:attrNameLst>
                                          <p:attrName>style.visibility</p:attrName>
                                        </p:attrNameLst>
                                      </p:cBhvr>
                                      <p:to>
                                        <p:strVal val="visible"/>
                                      </p:to>
                                    </p:set>
                                    <p:animEffect transition="in" filter="fade">
                                      <p:cBhvr>
                                        <p:cTn id="21" dur="500"/>
                                        <p:tgtEl>
                                          <p:spTgt spid="28"/>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fade">
                                      <p:cBhvr>
                                        <p:cTn id="26" dur="500"/>
                                        <p:tgtEl>
                                          <p:spTgt spid="15"/>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500"/>
                                        <p:tgtEl>
                                          <p:spTgt spid="12"/>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48"/>
                                        </p:tgtEl>
                                        <p:attrNameLst>
                                          <p:attrName>style.visibility</p:attrName>
                                        </p:attrNameLst>
                                      </p:cBhvr>
                                      <p:to>
                                        <p:strVal val="visible"/>
                                      </p:to>
                                    </p:set>
                                    <p:animEffect transition="in" filter="fade">
                                      <p:cBhvr>
                                        <p:cTn id="36" dur="500"/>
                                        <p:tgtEl>
                                          <p:spTgt spid="48"/>
                                        </p:tgtEl>
                                      </p:cBhvr>
                                    </p:animEffect>
                                  </p:childTnLst>
                                </p:cTn>
                              </p:par>
                              <p:par>
                                <p:cTn id="37" presetID="10" presetClass="exit" presetSubtype="0" fill="hold" grpId="0" nodeType="withEffect">
                                  <p:stCondLst>
                                    <p:cond delay="0"/>
                                  </p:stCondLst>
                                  <p:childTnLst>
                                    <p:animEffect transition="out" filter="fade">
                                      <p:cBhvr>
                                        <p:cTn id="38" dur="500"/>
                                        <p:tgtEl>
                                          <p:spTgt spid="18"/>
                                        </p:tgtEl>
                                      </p:cBhvr>
                                    </p:animEffect>
                                    <p:set>
                                      <p:cBhvr>
                                        <p:cTn id="39" dur="1" fill="hold">
                                          <p:stCondLst>
                                            <p:cond delay="499"/>
                                          </p:stCondLst>
                                        </p:cTn>
                                        <p:tgtEl>
                                          <p:spTgt spid="18"/>
                                        </p:tgtEl>
                                        <p:attrNameLst>
                                          <p:attrName>style.visibility</p:attrName>
                                        </p:attrNameLst>
                                      </p:cBhvr>
                                      <p:to>
                                        <p:strVal val="hidden"/>
                                      </p:to>
                                    </p:se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46"/>
                                        </p:tgtEl>
                                        <p:attrNameLst>
                                          <p:attrName>style.visibility</p:attrName>
                                        </p:attrNameLst>
                                      </p:cBhvr>
                                      <p:to>
                                        <p:strVal val="visible"/>
                                      </p:to>
                                    </p:set>
                                    <p:animEffect transition="in" filter="fade">
                                      <p:cBhvr>
                                        <p:cTn id="44" dur="500"/>
                                        <p:tgtEl>
                                          <p:spTgt spid="46"/>
                                        </p:tgtEl>
                                      </p:cBhvr>
                                    </p:animEffect>
                                  </p:childTnLst>
                                </p:cTn>
                              </p:par>
                              <p:par>
                                <p:cTn id="45" presetID="10" presetClass="exit" presetSubtype="0" fill="hold" grpId="0" nodeType="withEffect">
                                  <p:stCondLst>
                                    <p:cond delay="0"/>
                                  </p:stCondLst>
                                  <p:childTnLst>
                                    <p:animEffect transition="out" filter="fade">
                                      <p:cBhvr>
                                        <p:cTn id="46" dur="500"/>
                                        <p:tgtEl>
                                          <p:spTgt spid="20"/>
                                        </p:tgtEl>
                                      </p:cBhvr>
                                    </p:animEffect>
                                    <p:set>
                                      <p:cBhvr>
                                        <p:cTn id="47" dur="1" fill="hold">
                                          <p:stCondLst>
                                            <p:cond delay="499"/>
                                          </p:stCondLst>
                                        </p:cTn>
                                        <p:tgtEl>
                                          <p:spTgt spid="20"/>
                                        </p:tgtEl>
                                        <p:attrNameLst>
                                          <p:attrName>style.visibility</p:attrName>
                                        </p:attrNameLst>
                                      </p:cBhvr>
                                      <p:to>
                                        <p:strVal val="hidden"/>
                                      </p:to>
                                    </p:se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36"/>
                                        </p:tgtEl>
                                        <p:attrNameLst>
                                          <p:attrName>style.visibility</p:attrName>
                                        </p:attrNameLst>
                                      </p:cBhvr>
                                      <p:to>
                                        <p:strVal val="visible"/>
                                      </p:to>
                                    </p:set>
                                    <p:animEffect transition="in" filter="fade">
                                      <p:cBhvr>
                                        <p:cTn id="52" dur="500"/>
                                        <p:tgtEl>
                                          <p:spTgt spid="36"/>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37"/>
                                        </p:tgtEl>
                                        <p:attrNameLst>
                                          <p:attrName>style.visibility</p:attrName>
                                        </p:attrNameLst>
                                      </p:cBhvr>
                                      <p:to>
                                        <p:strVal val="visible"/>
                                      </p:to>
                                    </p:set>
                                    <p:animEffect transition="in" filter="fade">
                                      <p:cBhvr>
                                        <p:cTn id="55" dur="500"/>
                                        <p:tgtEl>
                                          <p:spTgt spid="37"/>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nodeType="clickEffect">
                                  <p:stCondLst>
                                    <p:cond delay="0"/>
                                  </p:stCondLst>
                                  <p:childTnLst>
                                    <p:set>
                                      <p:cBhvr>
                                        <p:cTn id="59" dur="1" fill="hold">
                                          <p:stCondLst>
                                            <p:cond delay="0"/>
                                          </p:stCondLst>
                                        </p:cTn>
                                        <p:tgtEl>
                                          <p:spTgt spid="22"/>
                                        </p:tgtEl>
                                        <p:attrNameLst>
                                          <p:attrName>style.visibility</p:attrName>
                                        </p:attrNameLst>
                                      </p:cBhvr>
                                      <p:to>
                                        <p:strVal val="visible"/>
                                      </p:to>
                                    </p:set>
                                    <p:animEffect transition="in" filter="fade">
                                      <p:cBhvr>
                                        <p:cTn id="60" dur="500"/>
                                        <p:tgtEl>
                                          <p:spTgt spid="22"/>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40"/>
                                        </p:tgtEl>
                                        <p:attrNameLst>
                                          <p:attrName>style.visibility</p:attrName>
                                        </p:attrNameLst>
                                      </p:cBhvr>
                                      <p:to>
                                        <p:strVal val="visible"/>
                                      </p:to>
                                    </p:set>
                                    <p:animEffect transition="in" filter="fade">
                                      <p:cBhvr>
                                        <p:cTn id="63" dur="500"/>
                                        <p:tgtEl>
                                          <p:spTgt spid="40"/>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grpId="0" nodeType="clickEffect">
                                  <p:stCondLst>
                                    <p:cond delay="0"/>
                                  </p:stCondLst>
                                  <p:childTnLst>
                                    <p:set>
                                      <p:cBhvr>
                                        <p:cTn id="67" dur="1" fill="hold">
                                          <p:stCondLst>
                                            <p:cond delay="0"/>
                                          </p:stCondLst>
                                        </p:cTn>
                                        <p:tgtEl>
                                          <p:spTgt spid="7">
                                            <p:bg/>
                                          </p:spTgt>
                                        </p:tgtEl>
                                        <p:attrNameLst>
                                          <p:attrName>style.visibility</p:attrName>
                                        </p:attrNameLst>
                                      </p:cBhvr>
                                      <p:to>
                                        <p:strVal val="visible"/>
                                      </p:to>
                                    </p:set>
                                    <p:animEffect transition="in" filter="fade">
                                      <p:cBhvr>
                                        <p:cTn id="68" dur="500"/>
                                        <p:tgtEl>
                                          <p:spTgt spid="7">
                                            <p:bg/>
                                          </p:spTgt>
                                        </p:tgtEl>
                                      </p:cBhvr>
                                    </p:animEffect>
                                  </p:childTnLst>
                                </p:cTn>
                              </p:par>
                              <p:par>
                                <p:cTn id="69" presetID="10" presetClass="entr" presetSubtype="0" fill="hold" grpId="0" nodeType="withEffect">
                                  <p:stCondLst>
                                    <p:cond delay="0"/>
                                  </p:stCondLst>
                                  <p:childTnLst>
                                    <p:set>
                                      <p:cBhvr>
                                        <p:cTn id="70" dur="1" fill="hold">
                                          <p:stCondLst>
                                            <p:cond delay="0"/>
                                          </p:stCondLst>
                                        </p:cTn>
                                        <p:tgtEl>
                                          <p:spTgt spid="7">
                                            <p:txEl>
                                              <p:pRg st="0" end="0"/>
                                            </p:txEl>
                                          </p:spTgt>
                                        </p:tgtEl>
                                        <p:attrNameLst>
                                          <p:attrName>style.visibility</p:attrName>
                                        </p:attrNameLst>
                                      </p:cBhvr>
                                      <p:to>
                                        <p:strVal val="visible"/>
                                      </p:to>
                                    </p:set>
                                    <p:animEffect transition="in" filter="fade">
                                      <p:cBhvr>
                                        <p:cTn id="71" dur="500"/>
                                        <p:tgtEl>
                                          <p:spTgt spid="7">
                                            <p:txEl>
                                              <p:pRg st="0" end="0"/>
                                            </p:txEl>
                                          </p:spTgt>
                                        </p:tgtEl>
                                      </p:cBhvr>
                                    </p:animEffect>
                                  </p:childTnLst>
                                </p:cTn>
                              </p:par>
                            </p:childTnLst>
                          </p:cTn>
                        </p:par>
                      </p:childTnLst>
                    </p:cTn>
                  </p:par>
                  <p:par>
                    <p:cTn id="72" fill="hold">
                      <p:stCondLst>
                        <p:cond delay="indefinite"/>
                      </p:stCondLst>
                      <p:childTnLst>
                        <p:par>
                          <p:cTn id="73" fill="hold">
                            <p:stCondLst>
                              <p:cond delay="0"/>
                            </p:stCondLst>
                            <p:childTnLst>
                              <p:par>
                                <p:cTn id="74" presetID="10" presetClass="entr" presetSubtype="0" fill="hold" grpId="0" nodeType="clickEffect">
                                  <p:stCondLst>
                                    <p:cond delay="0"/>
                                  </p:stCondLst>
                                  <p:childTnLst>
                                    <p:set>
                                      <p:cBhvr>
                                        <p:cTn id="75" dur="1" fill="hold">
                                          <p:stCondLst>
                                            <p:cond delay="0"/>
                                          </p:stCondLst>
                                        </p:cTn>
                                        <p:tgtEl>
                                          <p:spTgt spid="38"/>
                                        </p:tgtEl>
                                        <p:attrNameLst>
                                          <p:attrName>style.visibility</p:attrName>
                                        </p:attrNameLst>
                                      </p:cBhvr>
                                      <p:to>
                                        <p:strVal val="visible"/>
                                      </p:to>
                                    </p:set>
                                    <p:animEffect transition="in" filter="fade">
                                      <p:cBhvr>
                                        <p:cTn id="76" dur="500"/>
                                        <p:tgtEl>
                                          <p:spTgt spid="38"/>
                                        </p:tgtEl>
                                      </p:cBhvr>
                                    </p:animEffect>
                                  </p:childTnLst>
                                </p:cTn>
                              </p:par>
                              <p:par>
                                <p:cTn id="77" presetID="10" presetClass="entr" presetSubtype="0" fill="hold" nodeType="withEffect">
                                  <p:stCondLst>
                                    <p:cond delay="0"/>
                                  </p:stCondLst>
                                  <p:childTnLst>
                                    <p:set>
                                      <p:cBhvr>
                                        <p:cTn id="78" dur="1" fill="hold">
                                          <p:stCondLst>
                                            <p:cond delay="0"/>
                                          </p:stCondLst>
                                        </p:cTn>
                                        <p:tgtEl>
                                          <p:spTgt spid="16"/>
                                        </p:tgtEl>
                                        <p:attrNameLst>
                                          <p:attrName>style.visibility</p:attrName>
                                        </p:attrNameLst>
                                      </p:cBhvr>
                                      <p:to>
                                        <p:strVal val="visible"/>
                                      </p:to>
                                    </p:set>
                                    <p:animEffect transition="in" filter="fade">
                                      <p:cBhvr>
                                        <p:cTn id="79" dur="500"/>
                                        <p:tgtEl>
                                          <p:spTgt spid="16"/>
                                        </p:tgtEl>
                                      </p:cBhvr>
                                    </p:animEffect>
                                  </p:childTnLst>
                                </p:cTn>
                              </p:par>
                            </p:childTnLst>
                          </p:cTn>
                        </p:par>
                      </p:childTnLst>
                    </p:cTn>
                  </p:par>
                  <p:par>
                    <p:cTn id="80" fill="hold">
                      <p:stCondLst>
                        <p:cond delay="indefinite"/>
                      </p:stCondLst>
                      <p:childTnLst>
                        <p:par>
                          <p:cTn id="81" fill="hold">
                            <p:stCondLst>
                              <p:cond delay="0"/>
                            </p:stCondLst>
                            <p:childTnLst>
                              <p:par>
                                <p:cTn id="82" presetID="10" presetClass="entr" presetSubtype="0" fill="hold" grpId="0" nodeType="clickEffect">
                                  <p:stCondLst>
                                    <p:cond delay="0"/>
                                  </p:stCondLst>
                                  <p:childTnLst>
                                    <p:set>
                                      <p:cBhvr>
                                        <p:cTn id="83" dur="1" fill="hold">
                                          <p:stCondLst>
                                            <p:cond delay="0"/>
                                          </p:stCondLst>
                                        </p:cTn>
                                        <p:tgtEl>
                                          <p:spTgt spid="7">
                                            <p:txEl>
                                              <p:pRg st="1" end="1"/>
                                            </p:txEl>
                                          </p:spTgt>
                                        </p:tgtEl>
                                        <p:attrNameLst>
                                          <p:attrName>style.visibility</p:attrName>
                                        </p:attrNameLst>
                                      </p:cBhvr>
                                      <p:to>
                                        <p:strVal val="visible"/>
                                      </p:to>
                                    </p:set>
                                    <p:animEffect transition="in" filter="fade">
                                      <p:cBhvr>
                                        <p:cTn id="84" dur="500"/>
                                        <p:tgtEl>
                                          <p:spTgt spid="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allAtOnce" animBg="1"/>
      <p:bldP spid="37" grpId="0"/>
      <p:bldP spid="38" grpId="0"/>
      <p:bldP spid="40" grpId="0"/>
      <p:bldP spid="12" grpId="0"/>
      <p:bldP spid="15" grpId="0"/>
      <p:bldP spid="18" grpId="0" animBg="1"/>
      <p:bldP spid="20"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EB81FA93-704D-BBF2-453D-EA1A53E9B325}"/>
              </a:ext>
            </a:extLst>
          </p:cNvPr>
          <p:cNvSpPr/>
          <p:nvPr/>
        </p:nvSpPr>
        <p:spPr>
          <a:xfrm>
            <a:off x="-268941" y="2087426"/>
            <a:ext cx="12729882" cy="2492189"/>
          </a:xfrm>
          <a:prstGeom prst="rect">
            <a:avLst/>
          </a:prstGeom>
          <a:solidFill>
            <a:srgbClr val="E2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Graphic 5" descr="Blueprint with solid fill">
            <a:extLst>
              <a:ext uri="{FF2B5EF4-FFF2-40B4-BE49-F238E27FC236}">
                <a16:creationId xmlns:a16="http://schemas.microsoft.com/office/drawing/2014/main" id="{1827DC65-400E-58EB-E192-D0F9E791010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10380" y="2971081"/>
            <a:ext cx="724881" cy="724881"/>
          </a:xfrm>
          <a:prstGeom prst="rect">
            <a:avLst/>
          </a:prstGeom>
        </p:spPr>
      </p:pic>
      <p:grpSp>
        <p:nvGrpSpPr>
          <p:cNvPr id="11" name="Group 10">
            <a:extLst>
              <a:ext uri="{FF2B5EF4-FFF2-40B4-BE49-F238E27FC236}">
                <a16:creationId xmlns:a16="http://schemas.microsoft.com/office/drawing/2014/main" id="{19DA1B2D-0FA2-610A-C088-E48FE2EEB017}"/>
              </a:ext>
            </a:extLst>
          </p:cNvPr>
          <p:cNvGrpSpPr/>
          <p:nvPr/>
        </p:nvGrpSpPr>
        <p:grpSpPr>
          <a:xfrm>
            <a:off x="210380" y="2143766"/>
            <a:ext cx="724881" cy="724881"/>
            <a:chOff x="972532" y="2644651"/>
            <a:chExt cx="914400" cy="914400"/>
          </a:xfrm>
        </p:grpSpPr>
        <p:pic>
          <p:nvPicPr>
            <p:cNvPr id="8" name="Graphic 7" descr="Server with solid fill">
              <a:extLst>
                <a:ext uri="{FF2B5EF4-FFF2-40B4-BE49-F238E27FC236}">
                  <a16:creationId xmlns:a16="http://schemas.microsoft.com/office/drawing/2014/main" id="{42C1AB05-D1E3-ED41-FA04-14B3BCD2606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72532" y="2644651"/>
              <a:ext cx="914400" cy="914400"/>
            </a:xfrm>
            <a:prstGeom prst="rect">
              <a:avLst/>
            </a:prstGeom>
          </p:spPr>
        </p:pic>
        <p:pic>
          <p:nvPicPr>
            <p:cNvPr id="10" name="Graphic 9" descr="Wrench with solid fill">
              <a:extLst>
                <a:ext uri="{FF2B5EF4-FFF2-40B4-BE49-F238E27FC236}">
                  <a16:creationId xmlns:a16="http://schemas.microsoft.com/office/drawing/2014/main" id="{7F10F66C-D69C-7166-7B70-7345C0AE65DE}"/>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050087" y="2722206"/>
              <a:ext cx="759290" cy="759290"/>
            </a:xfrm>
            <a:prstGeom prst="rect">
              <a:avLst/>
            </a:prstGeom>
          </p:spPr>
        </p:pic>
      </p:grpSp>
      <p:grpSp>
        <p:nvGrpSpPr>
          <p:cNvPr id="18" name="Group 17">
            <a:extLst>
              <a:ext uri="{FF2B5EF4-FFF2-40B4-BE49-F238E27FC236}">
                <a16:creationId xmlns:a16="http://schemas.microsoft.com/office/drawing/2014/main" id="{023A74DE-DFA9-806B-8608-F22082AB2062}"/>
              </a:ext>
            </a:extLst>
          </p:cNvPr>
          <p:cNvGrpSpPr/>
          <p:nvPr/>
        </p:nvGrpSpPr>
        <p:grpSpPr>
          <a:xfrm>
            <a:off x="218262" y="3769304"/>
            <a:ext cx="745575" cy="854036"/>
            <a:chOff x="941542" y="3798164"/>
            <a:chExt cx="945390" cy="1082919"/>
          </a:xfrm>
        </p:grpSpPr>
        <p:pic>
          <p:nvPicPr>
            <p:cNvPr id="15" name="Graphic 14" descr="Power Plant with solid fill">
              <a:extLst>
                <a:ext uri="{FF2B5EF4-FFF2-40B4-BE49-F238E27FC236}">
                  <a16:creationId xmlns:a16="http://schemas.microsoft.com/office/drawing/2014/main" id="{F6CD4BF1-2B20-CF4E-C642-07EE3478B981}"/>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972532" y="3798164"/>
              <a:ext cx="914400" cy="914400"/>
            </a:xfrm>
            <a:prstGeom prst="rect">
              <a:avLst/>
            </a:prstGeom>
          </p:spPr>
        </p:pic>
        <p:pic>
          <p:nvPicPr>
            <p:cNvPr id="17" name="Graphic 16" descr="Gauge with solid fill">
              <a:extLst>
                <a:ext uri="{FF2B5EF4-FFF2-40B4-BE49-F238E27FC236}">
                  <a16:creationId xmlns:a16="http://schemas.microsoft.com/office/drawing/2014/main" id="{2A67880E-C570-EA37-1B2D-D3FCA4A245E5}"/>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941542" y="3966683"/>
              <a:ext cx="914400" cy="914400"/>
            </a:xfrm>
            <a:prstGeom prst="rect">
              <a:avLst/>
            </a:prstGeom>
          </p:spPr>
        </p:pic>
      </p:grpSp>
      <p:sp>
        <p:nvSpPr>
          <p:cNvPr id="4" name="Slide Number Placeholder 3">
            <a:extLst>
              <a:ext uri="{FF2B5EF4-FFF2-40B4-BE49-F238E27FC236}">
                <a16:creationId xmlns:a16="http://schemas.microsoft.com/office/drawing/2014/main" id="{0BDA9834-4E7D-0ADB-B5D6-EC9956646FA2}"/>
              </a:ext>
            </a:extLst>
          </p:cNvPr>
          <p:cNvSpPr>
            <a:spLocks noGrp="1"/>
          </p:cNvSpPr>
          <p:nvPr>
            <p:ph type="sldNum" sz="quarter" idx="12"/>
          </p:nvPr>
        </p:nvSpPr>
        <p:spPr/>
        <p:txBody>
          <a:bodyPr/>
          <a:lstStyle/>
          <a:p>
            <a:fld id="{CA5C1F0B-256B-3243-BFD0-E9259D5AEDE3}" type="slidenum">
              <a:rPr lang="en-US" smtClean="0"/>
              <a:t>27</a:t>
            </a:fld>
            <a:endParaRPr lang="en-US"/>
          </a:p>
        </p:txBody>
      </p:sp>
      <p:sp>
        <p:nvSpPr>
          <p:cNvPr id="5" name="TextBox 4">
            <a:extLst>
              <a:ext uri="{FF2B5EF4-FFF2-40B4-BE49-F238E27FC236}">
                <a16:creationId xmlns:a16="http://schemas.microsoft.com/office/drawing/2014/main" id="{D63018A6-0919-1008-6321-62F1FEF2E124}"/>
              </a:ext>
            </a:extLst>
          </p:cNvPr>
          <p:cNvSpPr txBox="1"/>
          <p:nvPr/>
        </p:nvSpPr>
        <p:spPr>
          <a:xfrm>
            <a:off x="2369127" y="5083262"/>
            <a:ext cx="7914125" cy="707886"/>
          </a:xfrm>
          <a:prstGeom prst="rect">
            <a:avLst/>
          </a:prstGeom>
        </p:spPr>
        <p:txBody>
          <a:bodyPr vert="horz" wrap="square" lIns="91440" tIns="45720" rIns="91440" bIns="45720" rtlCol="0">
            <a:spAutoFit/>
          </a:bodyPr>
          <a:lstStyle/>
          <a:p>
            <a:pPr marL="0" indent="0" algn="ctr">
              <a:buFont typeface="Arial" panose="020B0604020202020204" pitchFamily="34" charset="0"/>
              <a:buNone/>
            </a:pPr>
            <a:r>
              <a:rPr lang="en-US" sz="2000" b="1" dirty="0">
                <a:latin typeface="Poppins" pitchFamily="2" charset="77"/>
                <a:cs typeface="Poppins" pitchFamily="2" charset="77"/>
              </a:rPr>
              <a:t>And there’s so much more in the paper!</a:t>
            </a:r>
          </a:p>
          <a:p>
            <a:r>
              <a:rPr lang="en-US" sz="2000" dirty="0">
                <a:latin typeface="Poppins" pitchFamily="2" charset="77"/>
                <a:cs typeface="Poppins" pitchFamily="2" charset="77"/>
              </a:rPr>
              <a:t>e.g., a comparison against other carbon reduction strategies</a:t>
            </a:r>
          </a:p>
        </p:txBody>
      </p:sp>
      <p:sp>
        <p:nvSpPr>
          <p:cNvPr id="21" name="Title 1">
            <a:extLst>
              <a:ext uri="{FF2B5EF4-FFF2-40B4-BE49-F238E27FC236}">
                <a16:creationId xmlns:a16="http://schemas.microsoft.com/office/drawing/2014/main" id="{0325E54D-79E6-B9AA-D521-41A70DC12586}"/>
              </a:ext>
            </a:extLst>
          </p:cNvPr>
          <p:cNvSpPr txBox="1">
            <a:spLocks/>
          </p:cNvSpPr>
          <p:nvPr/>
        </p:nvSpPr>
        <p:spPr>
          <a:xfrm>
            <a:off x="210380" y="892592"/>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Poppins" pitchFamily="2" charset="77"/>
                <a:ea typeface="+mj-ea"/>
                <a:cs typeface="Poppins" pitchFamily="2" charset="77"/>
              </a:defRPr>
            </a:lvl1pPr>
          </a:lstStyle>
          <a:p>
            <a:r>
              <a:rPr lang="en-US" sz="2800"/>
              <a:t>Our contributions</a:t>
            </a:r>
            <a:endParaRPr lang="en-US" sz="2800" dirty="0"/>
          </a:p>
        </p:txBody>
      </p:sp>
      <p:sp>
        <p:nvSpPr>
          <p:cNvPr id="26" name="Content Placeholder 2">
            <a:extLst>
              <a:ext uri="{FF2B5EF4-FFF2-40B4-BE49-F238E27FC236}">
                <a16:creationId xmlns:a16="http://schemas.microsoft.com/office/drawing/2014/main" id="{3AB7B409-A22B-EA76-64BF-B8EB208709CE}"/>
              </a:ext>
            </a:extLst>
          </p:cNvPr>
          <p:cNvSpPr>
            <a:spLocks noGrp="1"/>
          </p:cNvSpPr>
          <p:nvPr>
            <p:ph idx="1"/>
          </p:nvPr>
        </p:nvSpPr>
        <p:spPr>
          <a:xfrm>
            <a:off x="1259762" y="2248420"/>
            <a:ext cx="11248831" cy="2157984"/>
          </a:xfrm>
        </p:spPr>
        <p:txBody>
          <a:bodyPr>
            <a:noAutofit/>
          </a:bodyPr>
          <a:lstStyle/>
          <a:p>
            <a:pPr marL="0" indent="0">
              <a:lnSpc>
                <a:spcPct val="100000"/>
              </a:lnSpc>
              <a:buNone/>
            </a:pPr>
            <a:r>
              <a:rPr lang="en-US" sz="2200" dirty="0"/>
              <a:t>A real </a:t>
            </a:r>
            <a:r>
              <a:rPr lang="en-US" sz="2200" b="1" dirty="0">
                <a:solidFill>
                  <a:srgbClr val="70AD47"/>
                </a:solidFill>
              </a:rPr>
              <a:t>GreenSKU</a:t>
            </a:r>
            <a:r>
              <a:rPr lang="en-US" sz="2200" dirty="0"/>
              <a:t> </a:t>
            </a:r>
            <a:r>
              <a:rPr lang="en-US" sz="2200" b="1" u="sng" dirty="0"/>
              <a:t>server design</a:t>
            </a:r>
            <a:r>
              <a:rPr lang="en-US" sz="2200" b="1" dirty="0"/>
              <a:t> </a:t>
            </a:r>
            <a:r>
              <a:rPr lang="en-US" sz="2200" dirty="0"/>
              <a:t>and implementation</a:t>
            </a:r>
          </a:p>
          <a:p>
            <a:pPr marL="0" indent="0">
              <a:lnSpc>
                <a:spcPct val="100000"/>
              </a:lnSpc>
              <a:buNone/>
            </a:pPr>
            <a:endParaRPr lang="en-US" sz="2200" dirty="0"/>
          </a:p>
          <a:p>
            <a:pPr marL="0" indent="0">
              <a:lnSpc>
                <a:spcPct val="100000"/>
              </a:lnSpc>
              <a:buNone/>
            </a:pPr>
            <a:r>
              <a:rPr lang="en-US" sz="2200" dirty="0"/>
              <a:t>A </a:t>
            </a:r>
            <a:r>
              <a:rPr lang="en-US" sz="2200" b="1" u="sng" dirty="0"/>
              <a:t>framework</a:t>
            </a:r>
            <a:r>
              <a:rPr lang="en-US" sz="2200" dirty="0"/>
              <a:t> to evaluate a </a:t>
            </a:r>
            <a:r>
              <a:rPr lang="en-US" sz="2200" b="1" dirty="0" err="1">
                <a:solidFill>
                  <a:schemeClr val="accent6"/>
                </a:solidFill>
              </a:rPr>
              <a:t>GreenSKU</a:t>
            </a:r>
            <a:r>
              <a:rPr lang="en-US" sz="2200" dirty="0" err="1"/>
              <a:t>’s</a:t>
            </a:r>
            <a:r>
              <a:rPr lang="en-US" sz="2200" dirty="0"/>
              <a:t> carbon-saving potential at scale</a:t>
            </a:r>
          </a:p>
          <a:p>
            <a:pPr marL="0" indent="0">
              <a:lnSpc>
                <a:spcPct val="100000"/>
              </a:lnSpc>
              <a:buNone/>
            </a:pPr>
            <a:endParaRPr lang="en-US" sz="2200" dirty="0"/>
          </a:p>
          <a:p>
            <a:pPr marL="0" indent="0">
              <a:lnSpc>
                <a:spcPct val="100000"/>
              </a:lnSpc>
              <a:buNone/>
            </a:pPr>
            <a:r>
              <a:rPr lang="en-US" sz="2200" dirty="0"/>
              <a:t>A carbon </a:t>
            </a:r>
            <a:r>
              <a:rPr lang="en-US" sz="2200" b="1" u="sng" dirty="0"/>
              <a:t>evaluation</a:t>
            </a:r>
            <a:r>
              <a:rPr lang="en-US" sz="2200" dirty="0"/>
              <a:t> of our </a:t>
            </a:r>
            <a:r>
              <a:rPr lang="en-US" sz="2200" b="1" dirty="0">
                <a:solidFill>
                  <a:srgbClr val="70AD47"/>
                </a:solidFill>
              </a:rPr>
              <a:t>GreenSKU </a:t>
            </a:r>
            <a:r>
              <a:rPr lang="en-US" sz="2200" dirty="0"/>
              <a:t>under Azure’s production constraints</a:t>
            </a:r>
          </a:p>
          <a:p>
            <a:pPr marL="514350" indent="-514350">
              <a:lnSpc>
                <a:spcPct val="100000"/>
              </a:lnSpc>
              <a:buFont typeface="+mj-lt"/>
              <a:buAutoNum type="arabicPeriod"/>
            </a:pPr>
            <a:endParaRPr lang="en-US" sz="2200" dirty="0"/>
          </a:p>
          <a:p>
            <a:pPr marL="514350" indent="-514350">
              <a:lnSpc>
                <a:spcPct val="100000"/>
              </a:lnSpc>
              <a:buFont typeface="+mj-lt"/>
              <a:buAutoNum type="arabicPeriod"/>
            </a:pPr>
            <a:endParaRPr lang="en-US" sz="2200" dirty="0"/>
          </a:p>
        </p:txBody>
      </p:sp>
      <p:sp>
        <p:nvSpPr>
          <p:cNvPr id="27" name="Content Placeholder 2">
            <a:extLst>
              <a:ext uri="{FF2B5EF4-FFF2-40B4-BE49-F238E27FC236}">
                <a16:creationId xmlns:a16="http://schemas.microsoft.com/office/drawing/2014/main" id="{B0AE2BDA-9282-4B86-C1D9-23E0E19094BC}"/>
              </a:ext>
            </a:extLst>
          </p:cNvPr>
          <p:cNvSpPr txBox="1">
            <a:spLocks/>
          </p:cNvSpPr>
          <p:nvPr/>
        </p:nvSpPr>
        <p:spPr>
          <a:xfrm>
            <a:off x="959701" y="2248420"/>
            <a:ext cx="576850" cy="215798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Poppins" pitchFamily="2" charset="77"/>
                <a:ea typeface="+mn-ea"/>
                <a:cs typeface="Poppins" pitchFamily="2" charset="77"/>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Poppins" pitchFamily="2" charset="77"/>
                <a:ea typeface="+mn-ea"/>
                <a:cs typeface="Poppins" pitchFamily="2" charset="77"/>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Poppins" pitchFamily="2" charset="77"/>
                <a:ea typeface="+mn-ea"/>
                <a:cs typeface="Poppins" pitchFamily="2" charset="77"/>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oppins" pitchFamily="2" charset="77"/>
                <a:ea typeface="+mn-ea"/>
                <a:cs typeface="Poppins" pitchFamily="2" charset="77"/>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oppins" pitchFamily="2" charset="77"/>
                <a:ea typeface="+mn-ea"/>
                <a:cs typeface="Poppins"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nSpc>
                <a:spcPct val="100000"/>
              </a:lnSpc>
              <a:buFont typeface="+mj-lt"/>
              <a:buAutoNum type="arabicPeriod"/>
            </a:pPr>
            <a:r>
              <a:rPr lang="en-US" sz="2200" dirty="0"/>
              <a:t> </a:t>
            </a:r>
          </a:p>
          <a:p>
            <a:pPr marL="0" indent="0">
              <a:lnSpc>
                <a:spcPct val="100000"/>
              </a:lnSpc>
              <a:buNone/>
            </a:pPr>
            <a:endParaRPr lang="en-US" sz="2200" dirty="0"/>
          </a:p>
          <a:p>
            <a:pPr marL="457200" indent="-457200">
              <a:lnSpc>
                <a:spcPct val="100000"/>
              </a:lnSpc>
              <a:buFont typeface="+mj-lt"/>
              <a:buAutoNum type="arabicPeriod" startAt="2"/>
            </a:pPr>
            <a:r>
              <a:rPr lang="en-US" sz="2200" dirty="0"/>
              <a:t> </a:t>
            </a:r>
          </a:p>
          <a:p>
            <a:pPr marL="0" indent="0">
              <a:lnSpc>
                <a:spcPct val="100000"/>
              </a:lnSpc>
              <a:buNone/>
            </a:pPr>
            <a:r>
              <a:rPr lang="en-US" sz="2200" dirty="0"/>
              <a:t> </a:t>
            </a:r>
          </a:p>
          <a:p>
            <a:pPr marL="457200" indent="-457200">
              <a:lnSpc>
                <a:spcPct val="100000"/>
              </a:lnSpc>
              <a:buFont typeface="+mj-lt"/>
              <a:buAutoNum type="arabicPeriod" startAt="3"/>
            </a:pPr>
            <a:r>
              <a:rPr lang="en-US" sz="2200" dirty="0"/>
              <a:t> </a:t>
            </a:r>
          </a:p>
          <a:p>
            <a:pPr marL="514350" indent="-514350">
              <a:lnSpc>
                <a:spcPct val="100000"/>
              </a:lnSpc>
              <a:buFont typeface="+mj-lt"/>
              <a:buAutoNum type="arabicPeriod" startAt="3"/>
            </a:pPr>
            <a:endParaRPr lang="en-US" sz="2200" dirty="0"/>
          </a:p>
          <a:p>
            <a:pPr marL="514350" indent="-514350">
              <a:lnSpc>
                <a:spcPct val="100000"/>
              </a:lnSpc>
              <a:buFont typeface="+mj-lt"/>
              <a:buAutoNum type="arabicPeriod" startAt="3"/>
            </a:pPr>
            <a:endParaRPr lang="en-US" sz="2200" dirty="0"/>
          </a:p>
        </p:txBody>
      </p:sp>
    </p:spTree>
    <p:custDataLst>
      <p:tags r:id="rId1"/>
    </p:custDataLst>
    <p:extLst>
      <p:ext uri="{BB962C8B-B14F-4D97-AF65-F5344CB8AC3E}">
        <p14:creationId xmlns:p14="http://schemas.microsoft.com/office/powerpoint/2010/main" val="1225334833"/>
      </p:ext>
    </p:extLst>
  </p:cSld>
  <p:clrMapOvr>
    <a:masterClrMapping/>
  </p:clrMapOvr>
  <mc:AlternateContent xmlns:mc="http://schemas.openxmlformats.org/markup-compatibility/2006" xmlns:p14="http://schemas.microsoft.com/office/powerpoint/2010/main">
    <mc:Choice Requires="p14">
      <p:transition spd="med" p14:dur="700" advTm="35756">
        <p:fade/>
      </p:transition>
    </mc:Choice>
    <mc:Fallback xmlns="">
      <p:transition spd="med" advTm="35756">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nodeType="clickEffect">
                                  <p:stCondLst>
                                    <p:cond delay="0"/>
                                  </p:stCondLst>
                                  <p:childTnLst>
                                    <p:animEffect transition="out" filter="fade">
                                      <p:cBhvr>
                                        <p:cTn id="6" dur="500" tmFilter="0, 0; .2, .5; .8, .5; 1, 0"/>
                                        <p:tgtEl>
                                          <p:spTgt spid="26">
                                            <p:txEl>
                                              <p:pRg st="0" end="0"/>
                                            </p:txEl>
                                          </p:spTgt>
                                        </p:tgtEl>
                                      </p:cBhvr>
                                    </p:animEffect>
                                    <p:animScale>
                                      <p:cBhvr>
                                        <p:cTn id="7" dur="250" autoRev="1" fill="hold"/>
                                        <p:tgtEl>
                                          <p:spTgt spid="26">
                                            <p:txEl>
                                              <p:pRg st="0" end="0"/>
                                            </p:txEl>
                                          </p:spTgt>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26" presetClass="emph" presetSubtype="0" fill="hold" nodeType="clickEffect">
                                  <p:stCondLst>
                                    <p:cond delay="0"/>
                                  </p:stCondLst>
                                  <p:childTnLst>
                                    <p:animEffect transition="out" filter="fade">
                                      <p:cBhvr>
                                        <p:cTn id="11" dur="500" tmFilter="0, 0; .2, .5; .8, .5; 1, 0"/>
                                        <p:tgtEl>
                                          <p:spTgt spid="26">
                                            <p:txEl>
                                              <p:pRg st="2" end="2"/>
                                            </p:txEl>
                                          </p:spTgt>
                                        </p:tgtEl>
                                      </p:cBhvr>
                                    </p:animEffect>
                                    <p:animScale>
                                      <p:cBhvr>
                                        <p:cTn id="12" dur="250" autoRev="1" fill="hold"/>
                                        <p:tgtEl>
                                          <p:spTgt spid="26">
                                            <p:txEl>
                                              <p:pRg st="2" end="2"/>
                                            </p:txEl>
                                          </p:spTgt>
                                        </p:tgtEl>
                                      </p:cBhvr>
                                      <p:by x="105000" y="105000"/>
                                    </p:animScale>
                                  </p:childTnLst>
                                </p:cTn>
                              </p:par>
                            </p:childTnLst>
                          </p:cTn>
                        </p:par>
                      </p:childTnLst>
                    </p:cTn>
                  </p:par>
                  <p:par>
                    <p:cTn id="13" fill="hold">
                      <p:stCondLst>
                        <p:cond delay="indefinite"/>
                      </p:stCondLst>
                      <p:childTnLst>
                        <p:par>
                          <p:cTn id="14" fill="hold">
                            <p:stCondLst>
                              <p:cond delay="0"/>
                            </p:stCondLst>
                            <p:childTnLst>
                              <p:par>
                                <p:cTn id="15" presetID="26" presetClass="emph" presetSubtype="0" fill="hold" nodeType="clickEffect">
                                  <p:stCondLst>
                                    <p:cond delay="0"/>
                                  </p:stCondLst>
                                  <p:childTnLst>
                                    <p:animEffect transition="out" filter="fade">
                                      <p:cBhvr>
                                        <p:cTn id="16" dur="500" tmFilter="0, 0; .2, .5; .8, .5; 1, 0"/>
                                        <p:tgtEl>
                                          <p:spTgt spid="26">
                                            <p:txEl>
                                              <p:pRg st="4" end="4"/>
                                            </p:txEl>
                                          </p:spTgt>
                                        </p:tgtEl>
                                      </p:cBhvr>
                                    </p:animEffect>
                                    <p:animScale>
                                      <p:cBhvr>
                                        <p:cTn id="17" dur="250" autoRev="1" fill="hold"/>
                                        <p:tgtEl>
                                          <p:spTgt spid="26">
                                            <p:txEl>
                                              <p:pRg st="4" end="4"/>
                                            </p:txEl>
                                          </p:spTgt>
                                        </p:tgtEl>
                                      </p:cBhvr>
                                      <p:by x="105000" y="105000"/>
                                    </p:animScale>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xEl>
                                              <p:pRg st="0" end="0"/>
                                            </p:txEl>
                                          </p:spTgt>
                                        </p:tgtEl>
                                        <p:attrNameLst>
                                          <p:attrName>style.visibility</p:attrName>
                                        </p:attrNameLst>
                                      </p:cBhvr>
                                      <p:to>
                                        <p:strVal val="visible"/>
                                      </p:to>
                                    </p:set>
                                    <p:animEffect transition="in" filter="fade">
                                      <p:cBhvr>
                                        <p:cTn id="22" dur="500"/>
                                        <p:tgtEl>
                                          <p:spTgt spid="5">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5">
                                            <p:txEl>
                                              <p:pRg st="1" end="1"/>
                                            </p:txEl>
                                          </p:spTgt>
                                        </p:tgtEl>
                                        <p:attrNameLst>
                                          <p:attrName>style.visibility</p:attrName>
                                        </p:attrNameLst>
                                      </p:cBhvr>
                                      <p:to>
                                        <p:strVal val="visible"/>
                                      </p:to>
                                    </p:set>
                                    <p:animEffect transition="in" filter="fade">
                                      <p:cBhvr>
                                        <p:cTn id="27"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173F33-8547-7155-19D0-C0A2D80ECD7A}"/>
              </a:ext>
            </a:extLst>
          </p:cNvPr>
          <p:cNvSpPr>
            <a:spLocks noGrp="1"/>
          </p:cNvSpPr>
          <p:nvPr>
            <p:ph type="ctrTitle"/>
          </p:nvPr>
        </p:nvSpPr>
        <p:spPr>
          <a:xfrm>
            <a:off x="1524000" y="1122363"/>
            <a:ext cx="9144000" cy="2387600"/>
          </a:xfrm>
        </p:spPr>
        <p:txBody>
          <a:bodyPr>
            <a:normAutofit/>
          </a:bodyPr>
          <a:lstStyle/>
          <a:p>
            <a:r>
              <a:rPr lang="en-US" sz="4800" b="0" i="0" dirty="0">
                <a:effectLst/>
              </a:rPr>
              <a:t>Designing Cloud Servers for Lower Carbon</a:t>
            </a:r>
            <a:endParaRPr lang="en-US" sz="4800" dirty="0"/>
          </a:p>
        </p:txBody>
      </p:sp>
      <p:grpSp>
        <p:nvGrpSpPr>
          <p:cNvPr id="4" name="Group 3">
            <a:extLst>
              <a:ext uri="{FF2B5EF4-FFF2-40B4-BE49-F238E27FC236}">
                <a16:creationId xmlns:a16="http://schemas.microsoft.com/office/drawing/2014/main" id="{83534C1C-22AC-AFFB-1C21-74197015E11A}"/>
              </a:ext>
            </a:extLst>
          </p:cNvPr>
          <p:cNvGrpSpPr/>
          <p:nvPr/>
        </p:nvGrpSpPr>
        <p:grpSpPr>
          <a:xfrm>
            <a:off x="173736" y="1918368"/>
            <a:ext cx="1685544" cy="1739709"/>
            <a:chOff x="173736" y="1889761"/>
            <a:chExt cx="1685544" cy="1739709"/>
          </a:xfrm>
        </p:grpSpPr>
        <p:pic>
          <p:nvPicPr>
            <p:cNvPr id="5" name="Graphic 4" descr="Server with solid fill">
              <a:extLst>
                <a:ext uri="{FF2B5EF4-FFF2-40B4-BE49-F238E27FC236}">
                  <a16:creationId xmlns:a16="http://schemas.microsoft.com/office/drawing/2014/main" id="{516D1AC3-EC72-8697-3EA4-A4BD14A86D2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76784" y="1946974"/>
              <a:ext cx="1682496" cy="1682496"/>
            </a:xfrm>
            <a:prstGeom prst="rect">
              <a:avLst/>
            </a:prstGeom>
          </p:spPr>
        </p:pic>
        <p:pic>
          <p:nvPicPr>
            <p:cNvPr id="7" name="Graphic 6" descr="Plant with solid fill">
              <a:extLst>
                <a:ext uri="{FF2B5EF4-FFF2-40B4-BE49-F238E27FC236}">
                  <a16:creationId xmlns:a16="http://schemas.microsoft.com/office/drawing/2014/main" id="{D68B0368-B525-CF4C-EA1B-E77D06EBB53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73736" y="1889761"/>
              <a:ext cx="1682496" cy="1682496"/>
            </a:xfrm>
            <a:prstGeom prst="rect">
              <a:avLst/>
            </a:prstGeom>
          </p:spPr>
        </p:pic>
      </p:grpSp>
      <p:grpSp>
        <p:nvGrpSpPr>
          <p:cNvPr id="10" name="Group 9">
            <a:extLst>
              <a:ext uri="{FF2B5EF4-FFF2-40B4-BE49-F238E27FC236}">
                <a16:creationId xmlns:a16="http://schemas.microsoft.com/office/drawing/2014/main" id="{730EE86D-A7C9-0C89-0772-6725DFCC27CB}"/>
              </a:ext>
            </a:extLst>
          </p:cNvPr>
          <p:cNvGrpSpPr/>
          <p:nvPr/>
        </p:nvGrpSpPr>
        <p:grpSpPr>
          <a:xfrm>
            <a:off x="10329672" y="1918368"/>
            <a:ext cx="1685544" cy="1739709"/>
            <a:chOff x="10329672" y="1946974"/>
            <a:chExt cx="1685544" cy="1739709"/>
          </a:xfrm>
        </p:grpSpPr>
        <p:pic>
          <p:nvPicPr>
            <p:cNvPr id="8" name="Graphic 7" descr="Server with solid fill">
              <a:extLst>
                <a:ext uri="{FF2B5EF4-FFF2-40B4-BE49-F238E27FC236}">
                  <a16:creationId xmlns:a16="http://schemas.microsoft.com/office/drawing/2014/main" id="{DECDB2FE-FB40-2085-5FBD-A53C0F6412F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332720" y="2004187"/>
              <a:ext cx="1682496" cy="1682496"/>
            </a:xfrm>
            <a:prstGeom prst="rect">
              <a:avLst/>
            </a:prstGeom>
          </p:spPr>
        </p:pic>
        <p:pic>
          <p:nvPicPr>
            <p:cNvPr id="9" name="Graphic 8" descr="Plant with solid fill">
              <a:extLst>
                <a:ext uri="{FF2B5EF4-FFF2-40B4-BE49-F238E27FC236}">
                  <a16:creationId xmlns:a16="http://schemas.microsoft.com/office/drawing/2014/main" id="{62A7CED3-110C-32CF-2B25-B4CF9DDD344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329672" y="1946974"/>
              <a:ext cx="1682496" cy="1682496"/>
            </a:xfrm>
            <a:prstGeom prst="rect">
              <a:avLst/>
            </a:prstGeom>
          </p:spPr>
        </p:pic>
      </p:grpSp>
      <p:sp>
        <p:nvSpPr>
          <p:cNvPr id="6" name="TextBox 5">
            <a:extLst>
              <a:ext uri="{FF2B5EF4-FFF2-40B4-BE49-F238E27FC236}">
                <a16:creationId xmlns:a16="http://schemas.microsoft.com/office/drawing/2014/main" id="{26E07AFE-7366-DF4B-2C48-18B87CE1C00A}"/>
              </a:ext>
            </a:extLst>
          </p:cNvPr>
          <p:cNvSpPr txBox="1"/>
          <p:nvPr/>
        </p:nvSpPr>
        <p:spPr>
          <a:xfrm>
            <a:off x="4676668" y="430123"/>
            <a:ext cx="2838664" cy="1200329"/>
          </a:xfrm>
          <a:prstGeom prst="rect">
            <a:avLst/>
          </a:prstGeom>
          <a:solidFill>
            <a:schemeClr val="accent6">
              <a:lumMod val="60000"/>
              <a:lumOff val="40000"/>
            </a:schemeClr>
          </a:solidFill>
        </p:spPr>
        <p:txBody>
          <a:bodyPr wrap="square">
            <a:spAutoFit/>
          </a:bodyPr>
          <a:lstStyle/>
          <a:p>
            <a:pPr algn="ctr"/>
            <a:r>
              <a:rPr lang="en-US" sz="3600" dirty="0">
                <a:latin typeface="Poppins" pitchFamily="2" charset="77"/>
                <a:cs typeface="Poppins" pitchFamily="2" charset="77"/>
              </a:rPr>
              <a:t>Thank you!</a:t>
            </a:r>
          </a:p>
          <a:p>
            <a:pPr algn="ctr"/>
            <a:r>
              <a:rPr lang="en-US" sz="3600" dirty="0">
                <a:latin typeface="Poppins" pitchFamily="2" charset="77"/>
                <a:cs typeface="Poppins" pitchFamily="2" charset="77"/>
              </a:rPr>
              <a:t>Questions?</a:t>
            </a:r>
          </a:p>
        </p:txBody>
      </p:sp>
      <p:sp>
        <p:nvSpPr>
          <p:cNvPr id="12" name="Subtitle 2">
            <a:extLst>
              <a:ext uri="{FF2B5EF4-FFF2-40B4-BE49-F238E27FC236}">
                <a16:creationId xmlns:a16="http://schemas.microsoft.com/office/drawing/2014/main" id="{3B5B53FE-E9E8-A8EF-CBA3-82973FBA0370}"/>
              </a:ext>
            </a:extLst>
          </p:cNvPr>
          <p:cNvSpPr txBox="1">
            <a:spLocks/>
          </p:cNvSpPr>
          <p:nvPr/>
        </p:nvSpPr>
        <p:spPr>
          <a:xfrm>
            <a:off x="1860804" y="3509963"/>
            <a:ext cx="8470392" cy="99423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Poppins" pitchFamily="2" charset="77"/>
                <a:ea typeface="+mn-ea"/>
                <a:cs typeface="Poppins" pitchFamily="2" charset="77"/>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Poppins" pitchFamily="2" charset="77"/>
                <a:ea typeface="+mn-ea"/>
                <a:cs typeface="Poppins" pitchFamily="2" charset="77"/>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Poppins" pitchFamily="2" charset="77"/>
                <a:ea typeface="+mn-ea"/>
                <a:cs typeface="Poppins" pitchFamily="2" charset="77"/>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Poppins" pitchFamily="2" charset="77"/>
                <a:ea typeface="+mn-ea"/>
                <a:cs typeface="Poppins" pitchFamily="2" charset="77"/>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Poppins" pitchFamily="2" charset="77"/>
                <a:ea typeface="+mn-ea"/>
                <a:cs typeface="Poppins" pitchFamily="2" charset="77"/>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20000"/>
              </a:lnSpc>
            </a:pPr>
            <a:r>
              <a:rPr lang="en-US" sz="1900" b="1" u="sng" dirty="0">
                <a:solidFill>
                  <a:srgbClr val="AC1E2D"/>
                </a:solidFill>
              </a:rPr>
              <a:t>Jaylen Wang</a:t>
            </a:r>
            <a:r>
              <a:rPr lang="en-US" sz="1800" dirty="0">
                <a:solidFill>
                  <a:srgbClr val="737373"/>
                </a:solidFill>
              </a:rPr>
              <a:t>,</a:t>
            </a:r>
            <a:r>
              <a:rPr lang="en-US" sz="1800" dirty="0"/>
              <a:t> </a:t>
            </a:r>
            <a:r>
              <a:rPr lang="en-US" sz="1800" dirty="0">
                <a:solidFill>
                  <a:srgbClr val="737373"/>
                </a:solidFill>
              </a:rPr>
              <a:t>Daniel S. Berger, </a:t>
            </a:r>
            <a:r>
              <a:rPr lang="en-US" sz="1800" dirty="0" err="1">
                <a:solidFill>
                  <a:srgbClr val="737373"/>
                </a:solidFill>
              </a:rPr>
              <a:t>Fiodar</a:t>
            </a:r>
            <a:r>
              <a:rPr lang="en-US" sz="1800" dirty="0">
                <a:solidFill>
                  <a:srgbClr val="737373"/>
                </a:solidFill>
              </a:rPr>
              <a:t> </a:t>
            </a:r>
            <a:r>
              <a:rPr lang="en-US" sz="1800" dirty="0" err="1">
                <a:solidFill>
                  <a:srgbClr val="737373"/>
                </a:solidFill>
              </a:rPr>
              <a:t>Kazhamiaka</a:t>
            </a:r>
            <a:r>
              <a:rPr lang="en-US" sz="1800" dirty="0">
                <a:solidFill>
                  <a:srgbClr val="737373"/>
                </a:solidFill>
              </a:rPr>
              <a:t>, Celine </a:t>
            </a:r>
            <a:r>
              <a:rPr lang="en-US" sz="1800" dirty="0" err="1">
                <a:solidFill>
                  <a:srgbClr val="737373"/>
                </a:solidFill>
              </a:rPr>
              <a:t>Irvene</a:t>
            </a:r>
            <a:r>
              <a:rPr lang="en-US" sz="1800" dirty="0">
                <a:solidFill>
                  <a:srgbClr val="737373"/>
                </a:solidFill>
              </a:rPr>
              <a:t>, </a:t>
            </a:r>
            <a:r>
              <a:rPr lang="en-US" sz="1800" dirty="0" err="1">
                <a:solidFill>
                  <a:srgbClr val="737373"/>
                </a:solidFill>
              </a:rPr>
              <a:t>Chaojie</a:t>
            </a:r>
            <a:r>
              <a:rPr lang="en-US" sz="1800" dirty="0">
                <a:solidFill>
                  <a:srgbClr val="737373"/>
                </a:solidFill>
              </a:rPr>
              <a:t> Zhang, Esha </a:t>
            </a:r>
            <a:r>
              <a:rPr lang="en-US" sz="1800" dirty="0" err="1">
                <a:solidFill>
                  <a:srgbClr val="737373"/>
                </a:solidFill>
              </a:rPr>
              <a:t>Choukse</a:t>
            </a:r>
            <a:r>
              <a:rPr lang="en-US" sz="1800" dirty="0">
                <a:solidFill>
                  <a:srgbClr val="737373"/>
                </a:solidFill>
              </a:rPr>
              <a:t>, Kali Frost, Rodrigo Fonseca, Brijesh </a:t>
            </a:r>
            <a:r>
              <a:rPr lang="en-US" sz="1800" dirty="0" err="1">
                <a:solidFill>
                  <a:srgbClr val="737373"/>
                </a:solidFill>
              </a:rPr>
              <a:t>Warrier</a:t>
            </a:r>
            <a:r>
              <a:rPr lang="en-US" sz="1800" dirty="0">
                <a:solidFill>
                  <a:srgbClr val="737373"/>
                </a:solidFill>
              </a:rPr>
              <a:t>, Chetan Bansal, Jonathan Stern, Ricardo </a:t>
            </a:r>
            <a:r>
              <a:rPr lang="en-US" sz="1800" dirty="0" err="1">
                <a:solidFill>
                  <a:srgbClr val="737373"/>
                </a:solidFill>
              </a:rPr>
              <a:t>Bianchini</a:t>
            </a:r>
            <a:r>
              <a:rPr lang="en-US" sz="1800" dirty="0">
                <a:solidFill>
                  <a:srgbClr val="737373"/>
                </a:solidFill>
              </a:rPr>
              <a:t>,</a:t>
            </a:r>
            <a:r>
              <a:rPr lang="en-US" sz="1800" dirty="0">
                <a:solidFill>
                  <a:srgbClr val="494E52"/>
                </a:solidFill>
              </a:rPr>
              <a:t> </a:t>
            </a:r>
            <a:r>
              <a:rPr lang="en-US" sz="1800" dirty="0" err="1">
                <a:solidFill>
                  <a:srgbClr val="AC1E2D"/>
                </a:solidFill>
              </a:rPr>
              <a:t>Akshitha</a:t>
            </a:r>
            <a:r>
              <a:rPr lang="en-US" sz="1800" dirty="0">
                <a:solidFill>
                  <a:srgbClr val="AC1E2D"/>
                </a:solidFill>
              </a:rPr>
              <a:t> </a:t>
            </a:r>
            <a:r>
              <a:rPr lang="en-US" sz="1800" dirty="0" err="1">
                <a:solidFill>
                  <a:srgbClr val="AC1E2D"/>
                </a:solidFill>
              </a:rPr>
              <a:t>Sriraman</a:t>
            </a:r>
            <a:endParaRPr lang="en-US" sz="1800" dirty="0">
              <a:solidFill>
                <a:srgbClr val="AC1E2D"/>
              </a:solidFill>
            </a:endParaRPr>
          </a:p>
        </p:txBody>
      </p:sp>
      <p:pic>
        <p:nvPicPr>
          <p:cNvPr id="13" name="Picture 2">
            <a:extLst>
              <a:ext uri="{FF2B5EF4-FFF2-40B4-BE49-F238E27FC236}">
                <a16:creationId xmlns:a16="http://schemas.microsoft.com/office/drawing/2014/main" id="{98D11F88-70F7-2EF7-EEDF-66A31CEFA2C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396881" y="4735314"/>
            <a:ext cx="1906046" cy="545011"/>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4" descr="Carnegie Mellon University Logo PNG Vector (EPS) Free Download">
            <a:extLst>
              <a:ext uri="{FF2B5EF4-FFF2-40B4-BE49-F238E27FC236}">
                <a16:creationId xmlns:a16="http://schemas.microsoft.com/office/drawing/2014/main" id="{3D34963C-C3B4-EDCF-5AA9-09FD80B0EC05}"/>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98529" y="4673745"/>
            <a:ext cx="1027925" cy="668151"/>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AE56494E-17BE-96B0-0E9D-74F78EC409BA}"/>
              </a:ext>
            </a:extLst>
          </p:cNvPr>
          <p:cNvSpPr txBox="1"/>
          <p:nvPr/>
        </p:nvSpPr>
        <p:spPr>
          <a:xfrm>
            <a:off x="5575665" y="6383708"/>
            <a:ext cx="1040670" cy="369332"/>
          </a:xfrm>
          <a:prstGeom prst="rect">
            <a:avLst/>
          </a:prstGeom>
          <a:noFill/>
        </p:spPr>
        <p:txBody>
          <a:bodyPr wrap="none" rtlCol="0">
            <a:spAutoFit/>
          </a:bodyPr>
          <a:lstStyle/>
          <a:p>
            <a:r>
              <a:rPr lang="en-US" dirty="0">
                <a:solidFill>
                  <a:schemeClr val="tx1">
                    <a:lumMod val="50000"/>
                    <a:lumOff val="50000"/>
                  </a:schemeClr>
                </a:solidFill>
                <a:latin typeface="Poppins" pitchFamily="2" charset="77"/>
                <a:cs typeface="Poppins" pitchFamily="2" charset="77"/>
              </a:rPr>
              <a:t>ISCA’24</a:t>
            </a:r>
          </a:p>
        </p:txBody>
      </p:sp>
      <p:sp>
        <p:nvSpPr>
          <p:cNvPr id="25" name="Rounded Rectangle 24">
            <a:extLst>
              <a:ext uri="{FF2B5EF4-FFF2-40B4-BE49-F238E27FC236}">
                <a16:creationId xmlns:a16="http://schemas.microsoft.com/office/drawing/2014/main" id="{32BE408E-753B-0697-94C8-D19709DBFC14}"/>
              </a:ext>
            </a:extLst>
          </p:cNvPr>
          <p:cNvSpPr/>
          <p:nvPr/>
        </p:nvSpPr>
        <p:spPr>
          <a:xfrm>
            <a:off x="173736" y="4880707"/>
            <a:ext cx="3843942" cy="1872333"/>
          </a:xfrm>
          <a:prstGeom prst="roundRect">
            <a:avLst/>
          </a:prstGeom>
          <a:solidFill>
            <a:schemeClr val="bg1"/>
          </a:solidFill>
          <a:ln w="1905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err="1"/>
          </a:p>
        </p:txBody>
      </p:sp>
      <p:grpSp>
        <p:nvGrpSpPr>
          <p:cNvPr id="26" name="Group 25">
            <a:extLst>
              <a:ext uri="{FF2B5EF4-FFF2-40B4-BE49-F238E27FC236}">
                <a16:creationId xmlns:a16="http://schemas.microsoft.com/office/drawing/2014/main" id="{79E6D8EC-B8B2-68B3-0DA7-8B7295F941B7}"/>
              </a:ext>
            </a:extLst>
          </p:cNvPr>
          <p:cNvGrpSpPr/>
          <p:nvPr/>
        </p:nvGrpSpPr>
        <p:grpSpPr>
          <a:xfrm>
            <a:off x="847114" y="5192673"/>
            <a:ext cx="1276887" cy="1234971"/>
            <a:chOff x="17100368" y="28262453"/>
            <a:chExt cx="3522355" cy="3226869"/>
          </a:xfrm>
        </p:grpSpPr>
        <p:pic>
          <p:nvPicPr>
            <p:cNvPr id="27" name="Picture 26" descr="A blue circle with black text&#10;&#10;Description automatically generated">
              <a:extLst>
                <a:ext uri="{FF2B5EF4-FFF2-40B4-BE49-F238E27FC236}">
                  <a16:creationId xmlns:a16="http://schemas.microsoft.com/office/drawing/2014/main" id="{E250FBAA-8903-D2DC-7132-2B1165112E26}"/>
                </a:ext>
              </a:extLst>
            </p:cNvPr>
            <p:cNvPicPr>
              <a:picLocks noChangeAspect="1"/>
            </p:cNvPicPr>
            <p:nvPr/>
          </p:nvPicPr>
          <p:blipFill>
            <a:blip r:embed="rId10"/>
            <a:stretch>
              <a:fillRect/>
            </a:stretch>
          </p:blipFill>
          <p:spPr>
            <a:xfrm>
              <a:off x="18005773" y="29779351"/>
              <a:ext cx="1716838" cy="1709971"/>
            </a:xfrm>
            <a:prstGeom prst="rect">
              <a:avLst/>
            </a:prstGeom>
          </p:spPr>
        </p:pic>
        <p:pic>
          <p:nvPicPr>
            <p:cNvPr id="28" name="Picture 27" descr="A red and black stamp with text&#10;&#10;Description automatically generated">
              <a:extLst>
                <a:ext uri="{FF2B5EF4-FFF2-40B4-BE49-F238E27FC236}">
                  <a16:creationId xmlns:a16="http://schemas.microsoft.com/office/drawing/2014/main" id="{E587AFC2-61FC-C94D-7261-8537F4D27566}"/>
                </a:ext>
              </a:extLst>
            </p:cNvPr>
            <p:cNvPicPr>
              <a:picLocks noChangeAspect="1"/>
            </p:cNvPicPr>
            <p:nvPr/>
          </p:nvPicPr>
          <p:blipFill>
            <a:blip r:embed="rId11"/>
            <a:stretch>
              <a:fillRect/>
            </a:stretch>
          </p:blipFill>
          <p:spPr>
            <a:xfrm>
              <a:off x="18905885" y="28262453"/>
              <a:ext cx="1716838" cy="1709971"/>
            </a:xfrm>
            <a:prstGeom prst="rect">
              <a:avLst/>
            </a:prstGeom>
          </p:spPr>
        </p:pic>
        <p:pic>
          <p:nvPicPr>
            <p:cNvPr id="29" name="Picture 28" descr="A green circle with black text&#10;&#10;Description automatically generated">
              <a:extLst>
                <a:ext uri="{FF2B5EF4-FFF2-40B4-BE49-F238E27FC236}">
                  <a16:creationId xmlns:a16="http://schemas.microsoft.com/office/drawing/2014/main" id="{F86988FB-1CEF-6268-DE01-568FD66114A4}"/>
                </a:ext>
              </a:extLst>
            </p:cNvPr>
            <p:cNvPicPr>
              <a:picLocks noChangeAspect="1"/>
            </p:cNvPicPr>
            <p:nvPr/>
          </p:nvPicPr>
          <p:blipFill>
            <a:blip r:embed="rId12"/>
            <a:stretch>
              <a:fillRect/>
            </a:stretch>
          </p:blipFill>
          <p:spPr>
            <a:xfrm>
              <a:off x="17100368" y="28262453"/>
              <a:ext cx="1716838" cy="1709971"/>
            </a:xfrm>
            <a:prstGeom prst="rect">
              <a:avLst/>
            </a:prstGeom>
          </p:spPr>
        </p:pic>
      </p:grpSp>
      <p:sp>
        <p:nvSpPr>
          <p:cNvPr id="3" name="Rounded Rectangle 2">
            <a:extLst>
              <a:ext uri="{FF2B5EF4-FFF2-40B4-BE49-F238E27FC236}">
                <a16:creationId xmlns:a16="http://schemas.microsoft.com/office/drawing/2014/main" id="{B21A9E94-6ED8-3D1A-A40E-F4DB6293FF02}"/>
              </a:ext>
            </a:extLst>
          </p:cNvPr>
          <p:cNvSpPr/>
          <p:nvPr/>
        </p:nvSpPr>
        <p:spPr>
          <a:xfrm>
            <a:off x="8678779" y="4880707"/>
            <a:ext cx="3356816" cy="1872334"/>
          </a:xfrm>
          <a:prstGeom prst="roundRect">
            <a:avLst/>
          </a:prstGeom>
          <a:solidFill>
            <a:schemeClr val="bg1"/>
          </a:solidFill>
          <a:ln w="1905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err="1"/>
          </a:p>
        </p:txBody>
      </p:sp>
      <p:sp>
        <p:nvSpPr>
          <p:cNvPr id="21" name="TextBox 20">
            <a:extLst>
              <a:ext uri="{FF2B5EF4-FFF2-40B4-BE49-F238E27FC236}">
                <a16:creationId xmlns:a16="http://schemas.microsoft.com/office/drawing/2014/main" id="{48280AFA-C8D2-BC8B-A147-668B76130B96}"/>
              </a:ext>
            </a:extLst>
          </p:cNvPr>
          <p:cNvSpPr txBox="1"/>
          <p:nvPr/>
        </p:nvSpPr>
        <p:spPr>
          <a:xfrm>
            <a:off x="8765962" y="4880708"/>
            <a:ext cx="3163802" cy="307777"/>
          </a:xfrm>
          <a:prstGeom prst="rect">
            <a:avLst/>
          </a:prstGeom>
          <a:noFill/>
        </p:spPr>
        <p:txBody>
          <a:bodyPr wrap="square" rtlCol="0">
            <a:spAutoFit/>
          </a:bodyPr>
          <a:lstStyle/>
          <a:p>
            <a:pPr algn="l"/>
            <a:r>
              <a:rPr lang="en-US" sz="1400" dirty="0">
                <a:solidFill>
                  <a:schemeClr val="tx1">
                    <a:lumMod val="65000"/>
                    <a:lumOff val="35000"/>
                  </a:schemeClr>
                </a:solidFill>
                <a:latin typeface="Lato" panose="020F0502020204030203" pitchFamily="34" charset="0"/>
                <a:ea typeface="Lato" panose="020F0502020204030203" pitchFamily="34" charset="0"/>
                <a:cs typeface="Lato" panose="020F0502020204030203" pitchFamily="34" charset="0"/>
              </a:rPr>
              <a:t>Take a picture to access the </a:t>
            </a:r>
            <a:r>
              <a:rPr lang="en-US" sz="1400" b="1" dirty="0">
                <a:latin typeface="Lato" panose="020F0502020204030203" pitchFamily="34" charset="0"/>
                <a:ea typeface="Lato" panose="020F0502020204030203" pitchFamily="34" charset="0"/>
                <a:cs typeface="Lato" panose="020F0502020204030203" pitchFamily="34" charset="0"/>
              </a:rPr>
              <a:t>full paper</a:t>
            </a:r>
          </a:p>
        </p:txBody>
      </p:sp>
      <p:pic>
        <p:nvPicPr>
          <p:cNvPr id="24" name="Graphic 23" descr="Document with solid fill">
            <a:extLst>
              <a:ext uri="{FF2B5EF4-FFF2-40B4-BE49-F238E27FC236}">
                <a16:creationId xmlns:a16="http://schemas.microsoft.com/office/drawing/2014/main" id="{B5A51381-C11E-DD25-CA52-72C5ED47175A}"/>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8996960" y="5182956"/>
            <a:ext cx="1199959" cy="1199959"/>
          </a:xfrm>
          <a:prstGeom prst="rect">
            <a:avLst/>
          </a:prstGeom>
        </p:spPr>
      </p:pic>
      <p:cxnSp>
        <p:nvCxnSpPr>
          <p:cNvPr id="35" name="Straight Arrow Connector 34">
            <a:extLst>
              <a:ext uri="{FF2B5EF4-FFF2-40B4-BE49-F238E27FC236}">
                <a16:creationId xmlns:a16="http://schemas.microsoft.com/office/drawing/2014/main" id="{D583C870-7FDA-7D6E-4E06-2C1A7CF1E7B5}"/>
              </a:ext>
            </a:extLst>
          </p:cNvPr>
          <p:cNvCxnSpPr>
            <a:cxnSpLocks/>
          </p:cNvCxnSpPr>
          <p:nvPr/>
        </p:nvCxnSpPr>
        <p:spPr>
          <a:xfrm>
            <a:off x="10092760" y="5765559"/>
            <a:ext cx="286696" cy="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38" name="Picture 37" descr="A qr code with black squares&#10;&#10;Description automatically generated">
            <a:extLst>
              <a:ext uri="{FF2B5EF4-FFF2-40B4-BE49-F238E27FC236}">
                <a16:creationId xmlns:a16="http://schemas.microsoft.com/office/drawing/2014/main" id="{BE6F2F61-CD07-AEED-B557-240C42A81687}"/>
              </a:ext>
            </a:extLst>
          </p:cNvPr>
          <p:cNvPicPr>
            <a:picLocks noChangeAspect="1"/>
          </p:cNvPicPr>
          <p:nvPr/>
        </p:nvPicPr>
        <p:blipFill>
          <a:blip r:embed="rId15"/>
          <a:stretch>
            <a:fillRect/>
          </a:stretch>
        </p:blipFill>
        <p:spPr>
          <a:xfrm>
            <a:off x="2104076" y="5168197"/>
            <a:ext cx="1270808" cy="1270808"/>
          </a:xfrm>
          <a:prstGeom prst="rect">
            <a:avLst/>
          </a:prstGeom>
        </p:spPr>
      </p:pic>
      <p:sp>
        <p:nvSpPr>
          <p:cNvPr id="31" name="TextBox 30">
            <a:extLst>
              <a:ext uri="{FF2B5EF4-FFF2-40B4-BE49-F238E27FC236}">
                <a16:creationId xmlns:a16="http://schemas.microsoft.com/office/drawing/2014/main" id="{FB1CDBA4-A5BD-7613-ABB8-2B1589EEBCE0}"/>
              </a:ext>
            </a:extLst>
          </p:cNvPr>
          <p:cNvSpPr txBox="1"/>
          <p:nvPr/>
        </p:nvSpPr>
        <p:spPr>
          <a:xfrm>
            <a:off x="364935" y="4880708"/>
            <a:ext cx="3520860" cy="307777"/>
          </a:xfrm>
          <a:prstGeom prst="rect">
            <a:avLst/>
          </a:prstGeom>
          <a:noFill/>
        </p:spPr>
        <p:txBody>
          <a:bodyPr wrap="square" rtlCol="0">
            <a:spAutoFit/>
          </a:bodyPr>
          <a:lstStyle/>
          <a:p>
            <a:pPr algn="l"/>
            <a:r>
              <a:rPr lang="en-US" sz="1400" dirty="0">
                <a:solidFill>
                  <a:schemeClr val="tx1">
                    <a:lumMod val="65000"/>
                    <a:lumOff val="35000"/>
                  </a:schemeClr>
                </a:solidFill>
                <a:latin typeface="Lato" panose="020F0502020204030203" pitchFamily="34" charset="0"/>
                <a:ea typeface="Lato" panose="020F0502020204030203" pitchFamily="34" charset="0"/>
                <a:cs typeface="Lato" panose="020F0502020204030203" pitchFamily="34" charset="0"/>
              </a:rPr>
              <a:t>Take a picture to access our </a:t>
            </a:r>
            <a:r>
              <a:rPr lang="en-US" sz="1400" b="1" dirty="0">
                <a:latin typeface="Lato" panose="020F0502020204030203" pitchFamily="34" charset="0"/>
                <a:ea typeface="Lato" panose="020F0502020204030203" pitchFamily="34" charset="0"/>
                <a:cs typeface="Lato" panose="020F0502020204030203" pitchFamily="34" charset="0"/>
              </a:rPr>
              <a:t>carbon model</a:t>
            </a:r>
          </a:p>
        </p:txBody>
      </p:sp>
      <p:sp>
        <p:nvSpPr>
          <p:cNvPr id="33" name="TextBox 32">
            <a:extLst>
              <a:ext uri="{FF2B5EF4-FFF2-40B4-BE49-F238E27FC236}">
                <a16:creationId xmlns:a16="http://schemas.microsoft.com/office/drawing/2014/main" id="{EF8B22BF-7DEA-749C-8A1B-D1EBF5954D46}"/>
              </a:ext>
            </a:extLst>
          </p:cNvPr>
          <p:cNvSpPr txBox="1"/>
          <p:nvPr/>
        </p:nvSpPr>
        <p:spPr>
          <a:xfrm>
            <a:off x="384937" y="6350523"/>
            <a:ext cx="3555597" cy="369332"/>
          </a:xfrm>
          <a:prstGeom prst="rect">
            <a:avLst/>
          </a:prstGeom>
        </p:spPr>
        <p:txBody>
          <a:bodyPr vert="horz" wrap="square" lIns="91440" tIns="45720" rIns="91440" bIns="45720" rtlCol="0">
            <a:spAutoFit/>
          </a:bodyPr>
          <a:lstStyle/>
          <a:p>
            <a:pPr marL="0" indent="0" algn="l">
              <a:buFont typeface="Arial" panose="020B0604020202020204" pitchFamily="34" charset="0"/>
              <a:buNone/>
            </a:pPr>
            <a:r>
              <a:rPr lang="en-US" u="sng" dirty="0" err="1">
                <a:solidFill>
                  <a:srgbClr val="0070C0"/>
                </a:solidFill>
                <a:latin typeface="Courier New" panose="02070309020205020404" pitchFamily="49" charset="0"/>
                <a:cs typeface="Courier New" panose="02070309020205020404" pitchFamily="49" charset="0"/>
              </a:rPr>
              <a:t>bit.ly</a:t>
            </a:r>
            <a:r>
              <a:rPr lang="en-US" u="sng" dirty="0">
                <a:solidFill>
                  <a:srgbClr val="0070C0"/>
                </a:solidFill>
                <a:latin typeface="Courier New" panose="02070309020205020404" pitchFamily="49" charset="0"/>
                <a:cs typeface="Courier New" panose="02070309020205020404" pitchFamily="49" charset="0"/>
              </a:rPr>
              <a:t>/</a:t>
            </a:r>
            <a:r>
              <a:rPr lang="en-US" u="sng" dirty="0" err="1">
                <a:solidFill>
                  <a:srgbClr val="0070C0"/>
                </a:solidFill>
                <a:latin typeface="Courier New" panose="02070309020205020404" pitchFamily="49" charset="0"/>
                <a:cs typeface="Courier New" panose="02070309020205020404" pitchFamily="49" charset="0"/>
              </a:rPr>
              <a:t>greensku</a:t>
            </a:r>
            <a:r>
              <a:rPr lang="en-US" u="sng" dirty="0">
                <a:solidFill>
                  <a:srgbClr val="0070C0"/>
                </a:solidFill>
                <a:latin typeface="Courier New" panose="02070309020205020404" pitchFamily="49" charset="0"/>
                <a:cs typeface="Courier New" panose="02070309020205020404" pitchFamily="49" charset="0"/>
              </a:rPr>
              <a:t>-artifact</a:t>
            </a:r>
          </a:p>
        </p:txBody>
      </p:sp>
      <p:pic>
        <p:nvPicPr>
          <p:cNvPr id="40" name="Picture 39" descr="A qr code with a black and white background&#10;&#10;Description automatically generated">
            <a:extLst>
              <a:ext uri="{FF2B5EF4-FFF2-40B4-BE49-F238E27FC236}">
                <a16:creationId xmlns:a16="http://schemas.microsoft.com/office/drawing/2014/main" id="{C55593B1-C9FC-061C-7423-115092758651}"/>
              </a:ext>
            </a:extLst>
          </p:cNvPr>
          <p:cNvPicPr>
            <a:picLocks noChangeAspect="1"/>
          </p:cNvPicPr>
          <p:nvPr/>
        </p:nvPicPr>
        <p:blipFill>
          <a:blip r:embed="rId16"/>
          <a:stretch>
            <a:fillRect/>
          </a:stretch>
        </p:blipFill>
        <p:spPr>
          <a:xfrm>
            <a:off x="10424928" y="5149317"/>
            <a:ext cx="1305732" cy="1305732"/>
          </a:xfrm>
          <a:prstGeom prst="rect">
            <a:avLst/>
          </a:prstGeom>
        </p:spPr>
      </p:pic>
      <p:sp>
        <p:nvSpPr>
          <p:cNvPr id="41" name="TextBox 40">
            <a:extLst>
              <a:ext uri="{FF2B5EF4-FFF2-40B4-BE49-F238E27FC236}">
                <a16:creationId xmlns:a16="http://schemas.microsoft.com/office/drawing/2014/main" id="{BEA799A6-D204-33FE-BA82-7F8ABE15C19C}"/>
              </a:ext>
            </a:extLst>
          </p:cNvPr>
          <p:cNvSpPr txBox="1"/>
          <p:nvPr/>
        </p:nvSpPr>
        <p:spPr>
          <a:xfrm>
            <a:off x="8871690" y="6383312"/>
            <a:ext cx="3163802" cy="369332"/>
          </a:xfrm>
          <a:prstGeom prst="rect">
            <a:avLst/>
          </a:prstGeom>
        </p:spPr>
        <p:txBody>
          <a:bodyPr vert="horz" wrap="square" lIns="91440" tIns="45720" rIns="91440" bIns="45720" rtlCol="0">
            <a:spAutoFit/>
          </a:bodyPr>
          <a:lstStyle/>
          <a:p>
            <a:pPr marL="0" indent="0" algn="l">
              <a:buFont typeface="Arial" panose="020B0604020202020204" pitchFamily="34" charset="0"/>
              <a:buNone/>
            </a:pPr>
            <a:r>
              <a:rPr lang="en-US" u="sng" dirty="0" err="1">
                <a:solidFill>
                  <a:srgbClr val="0070C0"/>
                </a:solidFill>
                <a:latin typeface="Courier New" panose="02070309020205020404" pitchFamily="49" charset="0"/>
                <a:cs typeface="Courier New" panose="02070309020205020404" pitchFamily="49" charset="0"/>
              </a:rPr>
              <a:t>bit.ly</a:t>
            </a:r>
            <a:r>
              <a:rPr lang="en-US" u="sng" dirty="0">
                <a:solidFill>
                  <a:srgbClr val="0070C0"/>
                </a:solidFill>
                <a:latin typeface="Courier New" panose="02070309020205020404" pitchFamily="49" charset="0"/>
                <a:cs typeface="Courier New" panose="02070309020205020404" pitchFamily="49" charset="0"/>
              </a:rPr>
              <a:t>/</a:t>
            </a:r>
            <a:r>
              <a:rPr lang="en-US" u="sng" dirty="0" err="1">
                <a:solidFill>
                  <a:srgbClr val="0070C0"/>
                </a:solidFill>
                <a:latin typeface="Courier New" panose="02070309020205020404" pitchFamily="49" charset="0"/>
                <a:cs typeface="Courier New" panose="02070309020205020404" pitchFamily="49" charset="0"/>
              </a:rPr>
              <a:t>greensku</a:t>
            </a:r>
            <a:r>
              <a:rPr lang="en-US" u="sng" dirty="0">
                <a:solidFill>
                  <a:srgbClr val="0070C0"/>
                </a:solidFill>
                <a:latin typeface="Courier New" panose="02070309020205020404" pitchFamily="49" charset="0"/>
                <a:cs typeface="Courier New" panose="02070309020205020404" pitchFamily="49" charset="0"/>
              </a:rPr>
              <a:t>-paper</a:t>
            </a:r>
          </a:p>
        </p:txBody>
      </p:sp>
    </p:spTree>
    <p:custDataLst>
      <p:tags r:id="rId1"/>
    </p:custDataLst>
    <p:extLst>
      <p:ext uri="{BB962C8B-B14F-4D97-AF65-F5344CB8AC3E}">
        <p14:creationId xmlns:p14="http://schemas.microsoft.com/office/powerpoint/2010/main" val="2111814315"/>
      </p:ext>
    </p:extLst>
  </p:cSld>
  <p:clrMapOvr>
    <a:masterClrMapping/>
  </p:clrMapOvr>
  <mc:AlternateContent xmlns:mc="http://schemas.openxmlformats.org/markup-compatibility/2006" xmlns:p14="http://schemas.microsoft.com/office/powerpoint/2010/main">
    <mc:Choice Requires="p14">
      <p:transition spd="med" p14:dur="700" advTm="16584">
        <p:fade/>
      </p:transition>
    </mc:Choice>
    <mc:Fallback xmlns="">
      <p:transition spd="med" advTm="16584">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25"/>
                                        </p:tgtEl>
                                      </p:cBhvr>
                                    </p:animEffect>
                                    <p:animScale>
                                      <p:cBhvr>
                                        <p:cTn id="7" dur="250" autoRev="1" fill="hold"/>
                                        <p:tgtEl>
                                          <p:spTgt spid="25"/>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26" presetClass="emph" presetSubtype="0" fill="hold" grpId="0" nodeType="clickEffect">
                                  <p:stCondLst>
                                    <p:cond delay="0"/>
                                  </p:stCondLst>
                                  <p:childTnLst>
                                    <p:animEffect transition="out" filter="fade">
                                      <p:cBhvr>
                                        <p:cTn id="11" dur="500" tmFilter="0, 0; .2, .5; .8, .5; 1, 0"/>
                                        <p:tgtEl>
                                          <p:spTgt spid="3"/>
                                        </p:tgtEl>
                                      </p:cBhvr>
                                    </p:animEffect>
                                    <p:animScale>
                                      <p:cBhvr>
                                        <p:cTn id="12" dur="250" autoRev="1" fill="hold"/>
                                        <p:tgtEl>
                                          <p:spTgt spid="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3"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10E260-E7B4-6619-EE7B-08C159E83BC0}"/>
              </a:ext>
            </a:extLst>
          </p:cNvPr>
          <p:cNvSpPr>
            <a:spLocks noGrp="1"/>
          </p:cNvSpPr>
          <p:nvPr>
            <p:ph type="title"/>
          </p:nvPr>
        </p:nvSpPr>
        <p:spPr/>
        <p:txBody>
          <a:bodyPr/>
          <a:lstStyle/>
          <a:p>
            <a:r>
              <a:rPr lang="en-US" dirty="0"/>
              <a:t>Backup Slides </a:t>
            </a:r>
          </a:p>
        </p:txBody>
      </p:sp>
      <p:sp>
        <p:nvSpPr>
          <p:cNvPr id="4" name="Slide Number Placeholder 3">
            <a:extLst>
              <a:ext uri="{FF2B5EF4-FFF2-40B4-BE49-F238E27FC236}">
                <a16:creationId xmlns:a16="http://schemas.microsoft.com/office/drawing/2014/main" id="{9B4D97AE-E671-5EB7-69EE-61A3AE6FF82F}"/>
              </a:ext>
            </a:extLst>
          </p:cNvPr>
          <p:cNvSpPr>
            <a:spLocks noGrp="1"/>
          </p:cNvSpPr>
          <p:nvPr>
            <p:ph type="sldNum" sz="quarter" idx="12"/>
          </p:nvPr>
        </p:nvSpPr>
        <p:spPr/>
        <p:txBody>
          <a:bodyPr/>
          <a:lstStyle/>
          <a:p>
            <a:fld id="{CA5C1F0B-256B-3243-BFD0-E9259D5AEDE3}" type="slidenum">
              <a:rPr lang="en-US" smtClean="0"/>
              <a:t>29</a:t>
            </a:fld>
            <a:endParaRPr lang="en-US"/>
          </a:p>
        </p:txBody>
      </p:sp>
      <p:pic>
        <p:nvPicPr>
          <p:cNvPr id="6" name="Graphic 5" descr="Back with solid fill">
            <a:extLst>
              <a:ext uri="{FF2B5EF4-FFF2-40B4-BE49-F238E27FC236}">
                <a16:creationId xmlns:a16="http://schemas.microsoft.com/office/drawing/2014/main" id="{2F587408-41DA-267F-9C35-144CFAA874C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357990" y="3429000"/>
            <a:ext cx="1121595" cy="1121595"/>
          </a:xfrm>
          <a:prstGeom prst="rect">
            <a:avLst/>
          </a:prstGeom>
        </p:spPr>
      </p:pic>
    </p:spTree>
    <p:extLst>
      <p:ext uri="{BB962C8B-B14F-4D97-AF65-F5344CB8AC3E}">
        <p14:creationId xmlns:p14="http://schemas.microsoft.com/office/powerpoint/2010/main" val="22941438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1FC88D-C852-FD90-5903-EA36E25EC713}"/>
              </a:ext>
            </a:extLst>
          </p:cNvPr>
          <p:cNvSpPr>
            <a:spLocks noGrp="1"/>
          </p:cNvSpPr>
          <p:nvPr>
            <p:ph type="title"/>
          </p:nvPr>
        </p:nvSpPr>
        <p:spPr>
          <a:xfrm>
            <a:off x="437367" y="320675"/>
            <a:ext cx="11136682" cy="1325563"/>
          </a:xfrm>
        </p:spPr>
        <p:txBody>
          <a:bodyPr>
            <a:normAutofit/>
          </a:bodyPr>
          <a:lstStyle/>
          <a:p>
            <a:r>
              <a:rPr lang="en-US" sz="2800" dirty="0"/>
              <a:t>Where do carbon emissions come from in the cloud?</a:t>
            </a:r>
          </a:p>
        </p:txBody>
      </p:sp>
      <p:sp>
        <p:nvSpPr>
          <p:cNvPr id="3" name="Content Placeholder 2">
            <a:extLst>
              <a:ext uri="{FF2B5EF4-FFF2-40B4-BE49-F238E27FC236}">
                <a16:creationId xmlns:a16="http://schemas.microsoft.com/office/drawing/2014/main" id="{93942274-314E-AFCC-93A6-0B4CA3E5498E}"/>
              </a:ext>
            </a:extLst>
          </p:cNvPr>
          <p:cNvSpPr>
            <a:spLocks noGrp="1"/>
          </p:cNvSpPr>
          <p:nvPr>
            <p:ph idx="1"/>
          </p:nvPr>
        </p:nvSpPr>
        <p:spPr>
          <a:xfrm>
            <a:off x="437367" y="1497785"/>
            <a:ext cx="10515600" cy="679580"/>
          </a:xfrm>
        </p:spPr>
        <p:txBody>
          <a:bodyPr>
            <a:normAutofit/>
          </a:bodyPr>
          <a:lstStyle/>
          <a:p>
            <a:r>
              <a:rPr lang="en-US" sz="2000" dirty="0"/>
              <a:t>Cloud computing causes </a:t>
            </a:r>
            <a:r>
              <a:rPr lang="en-US" sz="2000" i="1" dirty="0"/>
              <a:t>two</a:t>
            </a:r>
            <a:r>
              <a:rPr lang="en-US" sz="2000" dirty="0"/>
              <a:t> types of emissions:</a:t>
            </a:r>
          </a:p>
        </p:txBody>
      </p:sp>
      <p:sp>
        <p:nvSpPr>
          <p:cNvPr id="4" name="Slide Number Placeholder 3">
            <a:extLst>
              <a:ext uri="{FF2B5EF4-FFF2-40B4-BE49-F238E27FC236}">
                <a16:creationId xmlns:a16="http://schemas.microsoft.com/office/drawing/2014/main" id="{EBB21034-306C-A522-366E-966B80887359}"/>
              </a:ext>
            </a:extLst>
          </p:cNvPr>
          <p:cNvSpPr>
            <a:spLocks noGrp="1"/>
          </p:cNvSpPr>
          <p:nvPr>
            <p:ph type="sldNum" sz="quarter" idx="12"/>
          </p:nvPr>
        </p:nvSpPr>
        <p:spPr>
          <a:xfrm>
            <a:off x="9224113" y="6551399"/>
            <a:ext cx="2743200" cy="365125"/>
          </a:xfrm>
        </p:spPr>
        <p:txBody>
          <a:bodyPr/>
          <a:lstStyle/>
          <a:p>
            <a:fld id="{CA5C1F0B-256B-3243-BFD0-E9259D5AEDE3}" type="slidenum">
              <a:rPr lang="en-US" smtClean="0"/>
              <a:t>3</a:t>
            </a:fld>
            <a:endParaRPr lang="en-US"/>
          </a:p>
        </p:txBody>
      </p:sp>
      <p:grpSp>
        <p:nvGrpSpPr>
          <p:cNvPr id="24" name="Group 23">
            <a:extLst>
              <a:ext uri="{FF2B5EF4-FFF2-40B4-BE49-F238E27FC236}">
                <a16:creationId xmlns:a16="http://schemas.microsoft.com/office/drawing/2014/main" id="{002E9463-B43F-97B4-A71C-A5D1508E9F68}"/>
              </a:ext>
            </a:extLst>
          </p:cNvPr>
          <p:cNvGrpSpPr/>
          <p:nvPr/>
        </p:nvGrpSpPr>
        <p:grpSpPr>
          <a:xfrm>
            <a:off x="2765648" y="2445893"/>
            <a:ext cx="1579381" cy="1335996"/>
            <a:chOff x="3061083" y="2716352"/>
            <a:chExt cx="1579381" cy="1335996"/>
          </a:xfrm>
        </p:grpSpPr>
        <p:pic>
          <p:nvPicPr>
            <p:cNvPr id="6" name="Graphic 5" descr="Power with solid fill">
              <a:extLst>
                <a:ext uri="{FF2B5EF4-FFF2-40B4-BE49-F238E27FC236}">
                  <a16:creationId xmlns:a16="http://schemas.microsoft.com/office/drawing/2014/main" id="{11387194-C07E-9109-61F5-015F3217D42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061083" y="2716352"/>
              <a:ext cx="756839" cy="756839"/>
            </a:xfrm>
            <a:prstGeom prst="rect">
              <a:avLst/>
            </a:prstGeom>
          </p:spPr>
        </p:pic>
        <p:pic>
          <p:nvPicPr>
            <p:cNvPr id="8" name="Graphic 7" descr="Electric Tower with solid fill">
              <a:extLst>
                <a:ext uri="{FF2B5EF4-FFF2-40B4-BE49-F238E27FC236}">
                  <a16:creationId xmlns:a16="http://schemas.microsoft.com/office/drawing/2014/main" id="{FA7E8A0E-19E9-5264-97BC-B39FF2050847}"/>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726064" y="3137948"/>
              <a:ext cx="914400" cy="914400"/>
            </a:xfrm>
            <a:prstGeom prst="rect">
              <a:avLst/>
            </a:prstGeom>
          </p:spPr>
        </p:pic>
      </p:grpSp>
      <p:sp>
        <p:nvSpPr>
          <p:cNvPr id="9" name="TextBox 8">
            <a:extLst>
              <a:ext uri="{FF2B5EF4-FFF2-40B4-BE49-F238E27FC236}">
                <a16:creationId xmlns:a16="http://schemas.microsoft.com/office/drawing/2014/main" id="{E426D5F1-C713-8B65-33CD-0CB910D0325B}"/>
              </a:ext>
            </a:extLst>
          </p:cNvPr>
          <p:cNvSpPr txBox="1"/>
          <p:nvPr/>
        </p:nvSpPr>
        <p:spPr>
          <a:xfrm>
            <a:off x="2514028" y="3855125"/>
            <a:ext cx="2082621" cy="461665"/>
          </a:xfrm>
          <a:prstGeom prst="rect">
            <a:avLst/>
          </a:prstGeom>
          <a:noFill/>
        </p:spPr>
        <p:txBody>
          <a:bodyPr wrap="none" rtlCol="0">
            <a:spAutoFit/>
          </a:bodyPr>
          <a:lstStyle/>
          <a:p>
            <a:r>
              <a:rPr lang="en-US" sz="2400" b="1" dirty="0">
                <a:ln>
                  <a:solidFill>
                    <a:schemeClr val="tx1"/>
                  </a:solidFill>
                </a:ln>
                <a:solidFill>
                  <a:schemeClr val="accent4"/>
                </a:solidFill>
                <a:latin typeface="Poppins" pitchFamily="2" charset="77"/>
                <a:cs typeface="Poppins" pitchFamily="2" charset="77"/>
              </a:rPr>
              <a:t>Operational</a:t>
            </a:r>
          </a:p>
        </p:txBody>
      </p:sp>
      <p:grpSp>
        <p:nvGrpSpPr>
          <p:cNvPr id="23" name="Group 22">
            <a:extLst>
              <a:ext uri="{FF2B5EF4-FFF2-40B4-BE49-F238E27FC236}">
                <a16:creationId xmlns:a16="http://schemas.microsoft.com/office/drawing/2014/main" id="{F4E1112B-B583-EE12-59E6-BD1A2D3D4C2F}"/>
              </a:ext>
            </a:extLst>
          </p:cNvPr>
          <p:cNvGrpSpPr/>
          <p:nvPr/>
        </p:nvGrpSpPr>
        <p:grpSpPr>
          <a:xfrm>
            <a:off x="7726207" y="2418980"/>
            <a:ext cx="1497906" cy="1510074"/>
            <a:chOff x="7525791" y="2689439"/>
            <a:chExt cx="1497906" cy="1510074"/>
          </a:xfrm>
        </p:grpSpPr>
        <p:pic>
          <p:nvPicPr>
            <p:cNvPr id="11" name="Graphic 10" descr="Server with solid fill">
              <a:extLst>
                <a:ext uri="{FF2B5EF4-FFF2-40B4-BE49-F238E27FC236}">
                  <a16:creationId xmlns:a16="http://schemas.microsoft.com/office/drawing/2014/main" id="{FA5A0255-C9A9-A29E-18E7-3DD4ADB466B6}"/>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992910" y="3168726"/>
              <a:ext cx="1030787" cy="1030787"/>
            </a:xfrm>
            <a:prstGeom prst="rect">
              <a:avLst/>
            </a:prstGeom>
          </p:spPr>
        </p:pic>
        <p:pic>
          <p:nvPicPr>
            <p:cNvPr id="13" name="Graphic 12" descr="Wrench with solid fill">
              <a:extLst>
                <a:ext uri="{FF2B5EF4-FFF2-40B4-BE49-F238E27FC236}">
                  <a16:creationId xmlns:a16="http://schemas.microsoft.com/office/drawing/2014/main" id="{917769B6-81B8-04CC-66FC-E8AF618094A7}"/>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7525791" y="2689439"/>
              <a:ext cx="914400" cy="914400"/>
            </a:xfrm>
            <a:prstGeom prst="rect">
              <a:avLst/>
            </a:prstGeom>
          </p:spPr>
        </p:pic>
      </p:grpSp>
      <p:sp>
        <p:nvSpPr>
          <p:cNvPr id="14" name="TextBox 13">
            <a:extLst>
              <a:ext uri="{FF2B5EF4-FFF2-40B4-BE49-F238E27FC236}">
                <a16:creationId xmlns:a16="http://schemas.microsoft.com/office/drawing/2014/main" id="{BCB6254F-23B3-D9DD-7C4A-0FD8123BA033}"/>
              </a:ext>
            </a:extLst>
          </p:cNvPr>
          <p:cNvSpPr txBox="1"/>
          <p:nvPr/>
        </p:nvSpPr>
        <p:spPr>
          <a:xfrm>
            <a:off x="7774301" y="3885903"/>
            <a:ext cx="1778051" cy="461665"/>
          </a:xfrm>
          <a:prstGeom prst="rect">
            <a:avLst/>
          </a:prstGeom>
          <a:noFill/>
        </p:spPr>
        <p:txBody>
          <a:bodyPr wrap="none" rtlCol="0">
            <a:spAutoFit/>
          </a:bodyPr>
          <a:lstStyle/>
          <a:p>
            <a:r>
              <a:rPr lang="en-US" sz="2400" b="1" dirty="0">
                <a:ln>
                  <a:solidFill>
                    <a:schemeClr val="tx1"/>
                  </a:solidFill>
                </a:ln>
                <a:solidFill>
                  <a:schemeClr val="accent1"/>
                </a:solidFill>
                <a:latin typeface="Poppins" pitchFamily="2" charset="77"/>
                <a:cs typeface="Poppins" pitchFamily="2" charset="77"/>
              </a:rPr>
              <a:t>Embodied</a:t>
            </a:r>
          </a:p>
        </p:txBody>
      </p:sp>
      <p:pic>
        <p:nvPicPr>
          <p:cNvPr id="18" name="Graphic 17" descr="Scales of justice with solid fill">
            <a:extLst>
              <a:ext uri="{FF2B5EF4-FFF2-40B4-BE49-F238E27FC236}">
                <a16:creationId xmlns:a16="http://schemas.microsoft.com/office/drawing/2014/main" id="{B73DF1CC-B820-02EC-FFBC-709889918F46}"/>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4629693" y="1867074"/>
            <a:ext cx="2932611" cy="2932611"/>
          </a:xfrm>
          <a:prstGeom prst="rect">
            <a:avLst/>
          </a:prstGeom>
        </p:spPr>
      </p:pic>
      <p:sp>
        <p:nvSpPr>
          <p:cNvPr id="21" name="TextBox 20">
            <a:extLst>
              <a:ext uri="{FF2B5EF4-FFF2-40B4-BE49-F238E27FC236}">
                <a16:creationId xmlns:a16="http://schemas.microsoft.com/office/drawing/2014/main" id="{E856C9F8-0DBB-DA67-7563-6B73ED7B6291}"/>
              </a:ext>
            </a:extLst>
          </p:cNvPr>
          <p:cNvSpPr txBox="1"/>
          <p:nvPr/>
        </p:nvSpPr>
        <p:spPr>
          <a:xfrm>
            <a:off x="3184036" y="4356336"/>
            <a:ext cx="983140" cy="646331"/>
          </a:xfrm>
          <a:prstGeom prst="rect">
            <a:avLst/>
          </a:prstGeom>
          <a:noFill/>
        </p:spPr>
        <p:txBody>
          <a:bodyPr wrap="square">
            <a:spAutoFit/>
          </a:bodyPr>
          <a:lstStyle/>
          <a:p>
            <a:r>
              <a:rPr lang="en-US" sz="3600" b="1" dirty="0">
                <a:ln w="3175">
                  <a:solidFill>
                    <a:schemeClr val="tx1"/>
                  </a:solidFill>
                  <a:prstDash val="solid"/>
                </a:ln>
                <a:solidFill>
                  <a:schemeClr val="accent4"/>
                </a:solidFill>
              </a:rPr>
              <a:t>52% </a:t>
            </a:r>
            <a:endParaRPr lang="en-US" sz="3600" dirty="0"/>
          </a:p>
        </p:txBody>
      </p:sp>
      <p:sp>
        <p:nvSpPr>
          <p:cNvPr id="22" name="TextBox 21">
            <a:extLst>
              <a:ext uri="{FF2B5EF4-FFF2-40B4-BE49-F238E27FC236}">
                <a16:creationId xmlns:a16="http://schemas.microsoft.com/office/drawing/2014/main" id="{DF98691D-1A68-2AB5-24FA-907E6DE3B8D8}"/>
              </a:ext>
            </a:extLst>
          </p:cNvPr>
          <p:cNvSpPr txBox="1"/>
          <p:nvPr/>
        </p:nvSpPr>
        <p:spPr>
          <a:xfrm>
            <a:off x="8171756" y="4356443"/>
            <a:ext cx="983140" cy="646331"/>
          </a:xfrm>
          <a:prstGeom prst="rect">
            <a:avLst/>
          </a:prstGeom>
          <a:noFill/>
        </p:spPr>
        <p:txBody>
          <a:bodyPr wrap="square">
            <a:spAutoFit/>
          </a:bodyPr>
          <a:lstStyle/>
          <a:p>
            <a:r>
              <a:rPr lang="en-US" sz="3600" b="1" dirty="0">
                <a:ln w="3175">
                  <a:solidFill>
                    <a:schemeClr val="tx1"/>
                  </a:solidFill>
                  <a:prstDash val="solid"/>
                </a:ln>
                <a:solidFill>
                  <a:schemeClr val="accent1"/>
                </a:solidFill>
              </a:rPr>
              <a:t>48% </a:t>
            </a:r>
            <a:endParaRPr lang="en-US" sz="3600" dirty="0">
              <a:solidFill>
                <a:schemeClr val="accent1"/>
              </a:solidFill>
            </a:endParaRPr>
          </a:p>
        </p:txBody>
      </p:sp>
      <p:sp>
        <p:nvSpPr>
          <p:cNvPr id="7" name="Right Brace 6">
            <a:extLst>
              <a:ext uri="{FF2B5EF4-FFF2-40B4-BE49-F238E27FC236}">
                <a16:creationId xmlns:a16="http://schemas.microsoft.com/office/drawing/2014/main" id="{C075B02D-5A3E-5E4F-EC05-9609DDFD8B8D}"/>
              </a:ext>
            </a:extLst>
          </p:cNvPr>
          <p:cNvSpPr/>
          <p:nvPr/>
        </p:nvSpPr>
        <p:spPr>
          <a:xfrm rot="5400000">
            <a:off x="5880842" y="1739789"/>
            <a:ext cx="400110" cy="6942910"/>
          </a:xfrm>
          <a:prstGeom prst="rightBrace">
            <a:avLst>
              <a:gd name="adj1" fmla="val 109057"/>
              <a:gd name="adj2" fmla="val 50000"/>
            </a:avLst>
          </a:prstGeom>
          <a:ln w="3810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10" name="TextBox 9">
            <a:extLst>
              <a:ext uri="{FF2B5EF4-FFF2-40B4-BE49-F238E27FC236}">
                <a16:creationId xmlns:a16="http://schemas.microsoft.com/office/drawing/2014/main" id="{C5369060-5E10-D266-81B4-995CA904E951}"/>
              </a:ext>
            </a:extLst>
          </p:cNvPr>
          <p:cNvSpPr txBox="1"/>
          <p:nvPr/>
        </p:nvSpPr>
        <p:spPr>
          <a:xfrm>
            <a:off x="736412" y="5459698"/>
            <a:ext cx="10719176" cy="419861"/>
          </a:xfrm>
          <a:prstGeom prst="rect">
            <a:avLst/>
          </a:prstGeom>
        </p:spPr>
        <p:txBody>
          <a:bodyPr vert="horz" wrap="none" lIns="91440" tIns="45720" rIns="91440" bIns="45720" rtlCol="0">
            <a:normAutofit/>
          </a:bodyPr>
          <a:lstStyle/>
          <a:p>
            <a:pPr marL="0" indent="0" algn="l">
              <a:buFont typeface="Arial" panose="020B0604020202020204" pitchFamily="34" charset="0"/>
              <a:buNone/>
            </a:pPr>
            <a:r>
              <a:rPr lang="en-US" sz="2000" b="1" i="1" dirty="0">
                <a:latin typeface="Poppins" pitchFamily="2" charset="77"/>
                <a:cs typeface="Poppins" pitchFamily="2" charset="77"/>
              </a:rPr>
              <a:t>Compute servers cause over </a:t>
            </a:r>
            <a:r>
              <a:rPr lang="en-US" sz="2000" b="1" i="1" dirty="0">
                <a:solidFill>
                  <a:srgbClr val="E9B00D"/>
                </a:solidFill>
                <a:latin typeface="Poppins" pitchFamily="2" charset="77"/>
                <a:cs typeface="Poppins" pitchFamily="2" charset="77"/>
              </a:rPr>
              <a:t>70% of operational</a:t>
            </a:r>
            <a:r>
              <a:rPr lang="en-US" sz="2000" b="1" i="1" dirty="0">
                <a:latin typeface="Poppins" pitchFamily="2" charset="77"/>
                <a:cs typeface="Poppins" pitchFamily="2" charset="77"/>
              </a:rPr>
              <a:t> and </a:t>
            </a:r>
            <a:r>
              <a:rPr lang="en-US" sz="2000" b="1" i="1" dirty="0">
                <a:solidFill>
                  <a:schemeClr val="accent1"/>
                </a:solidFill>
                <a:latin typeface="Poppins" pitchFamily="2" charset="77"/>
                <a:cs typeface="Poppins" pitchFamily="2" charset="77"/>
              </a:rPr>
              <a:t>40% of embodied </a:t>
            </a:r>
            <a:r>
              <a:rPr lang="en-US" sz="2000" b="1" i="1" dirty="0">
                <a:latin typeface="Poppins" pitchFamily="2" charset="77"/>
                <a:cs typeface="Poppins" pitchFamily="2" charset="77"/>
              </a:rPr>
              <a:t>emissions</a:t>
            </a:r>
            <a:endParaRPr lang="en-US" b="1" dirty="0">
              <a:latin typeface="Poppins" pitchFamily="2" charset="77"/>
              <a:cs typeface="Poppins" pitchFamily="2" charset="77"/>
            </a:endParaRPr>
          </a:p>
        </p:txBody>
      </p:sp>
      <p:sp>
        <p:nvSpPr>
          <p:cNvPr id="12" name="TextBox 11">
            <a:extLst>
              <a:ext uri="{FF2B5EF4-FFF2-40B4-BE49-F238E27FC236}">
                <a16:creationId xmlns:a16="http://schemas.microsoft.com/office/drawing/2014/main" id="{B8EF3845-FF9C-7AD9-A3BA-EB116A7D7B05}"/>
              </a:ext>
            </a:extLst>
          </p:cNvPr>
          <p:cNvSpPr txBox="1"/>
          <p:nvPr/>
        </p:nvSpPr>
        <p:spPr>
          <a:xfrm>
            <a:off x="368206" y="6074921"/>
            <a:ext cx="11455588" cy="400110"/>
          </a:xfrm>
          <a:prstGeom prst="rect">
            <a:avLst/>
          </a:prstGeom>
          <a:solidFill>
            <a:schemeClr val="accent6">
              <a:lumMod val="40000"/>
              <a:lumOff val="60000"/>
            </a:schemeClr>
          </a:solidFill>
          <a:ln w="19050">
            <a:solidFill>
              <a:schemeClr val="accent6">
                <a:lumMod val="75000"/>
              </a:schemeClr>
            </a:solidFill>
            <a:prstDash val="sysDot"/>
          </a:ln>
        </p:spPr>
        <p:txBody>
          <a:bodyPr wrap="square" rtlCol="0">
            <a:spAutoFit/>
          </a:bodyPr>
          <a:lstStyle/>
          <a:p>
            <a:r>
              <a:rPr lang="en-US" sz="2000" dirty="0">
                <a:latin typeface="Poppins" panose="00000500000000000000" pitchFamily="2" charset="0"/>
                <a:cs typeface="Poppins" panose="00000500000000000000" pitchFamily="2" charset="0"/>
              </a:rPr>
              <a:t>To reduce both types of emissions, it is crucial to lower the emissions of compute servers</a:t>
            </a:r>
          </a:p>
        </p:txBody>
      </p:sp>
    </p:spTree>
    <p:custDataLst>
      <p:tags r:id="rId1"/>
    </p:custDataLst>
    <p:extLst>
      <p:ext uri="{BB962C8B-B14F-4D97-AF65-F5344CB8AC3E}">
        <p14:creationId xmlns:p14="http://schemas.microsoft.com/office/powerpoint/2010/main" val="3991621996"/>
      </p:ext>
    </p:extLst>
  </p:cSld>
  <p:clrMapOvr>
    <a:masterClrMapping/>
  </p:clrMapOvr>
  <mc:AlternateContent xmlns:mc="http://schemas.openxmlformats.org/markup-compatibility/2006" xmlns:p14="http://schemas.microsoft.com/office/powerpoint/2010/main">
    <mc:Choice Requires="p14">
      <p:transition spd="med" p14:dur="700" advTm="51470">
        <p:fade/>
      </p:transition>
    </mc:Choice>
    <mc:Fallback xmlns="">
      <p:transition spd="med" advTm="5147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par>
                                <p:cTn id="13" presetID="10" presetClass="entr" presetSubtype="0" fill="hold" nodeType="with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fade">
                                      <p:cBhvr>
                                        <p:cTn id="15" dur="500"/>
                                        <p:tgtEl>
                                          <p:spTgt spid="24"/>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fade">
                                      <p:cBhvr>
                                        <p:cTn id="20" dur="500"/>
                                        <p:tgtEl>
                                          <p:spTgt spid="14"/>
                                        </p:tgtEl>
                                      </p:cBhvr>
                                    </p:animEffect>
                                  </p:childTnLst>
                                </p:cTn>
                              </p:par>
                              <p:par>
                                <p:cTn id="21" presetID="10" presetClass="entr" presetSubtype="0" fill="hold" nodeType="withEffect">
                                  <p:stCondLst>
                                    <p:cond delay="0"/>
                                  </p:stCondLst>
                                  <p:childTnLst>
                                    <p:set>
                                      <p:cBhvr>
                                        <p:cTn id="22" dur="1" fill="hold">
                                          <p:stCondLst>
                                            <p:cond delay="0"/>
                                          </p:stCondLst>
                                        </p:cTn>
                                        <p:tgtEl>
                                          <p:spTgt spid="23"/>
                                        </p:tgtEl>
                                        <p:attrNameLst>
                                          <p:attrName>style.visibility</p:attrName>
                                        </p:attrNameLst>
                                      </p:cBhvr>
                                      <p:to>
                                        <p:strVal val="visible"/>
                                      </p:to>
                                    </p:set>
                                    <p:animEffect transition="in" filter="fade">
                                      <p:cBhvr>
                                        <p:cTn id="23" dur="500"/>
                                        <p:tgtEl>
                                          <p:spTgt spid="23"/>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21"/>
                                        </p:tgtEl>
                                        <p:attrNameLst>
                                          <p:attrName>style.visibility</p:attrName>
                                        </p:attrNameLst>
                                      </p:cBhvr>
                                      <p:to>
                                        <p:strVal val="visible"/>
                                      </p:to>
                                    </p:set>
                                    <p:animEffect transition="in" filter="fade">
                                      <p:cBhvr>
                                        <p:cTn id="28" dur="500"/>
                                        <p:tgtEl>
                                          <p:spTgt spid="21"/>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fade">
                                      <p:cBhvr>
                                        <p:cTn id="31" dur="500"/>
                                        <p:tgtEl>
                                          <p:spTgt spid="22"/>
                                        </p:tgtEl>
                                      </p:cBhvr>
                                    </p:animEffect>
                                  </p:childTnLst>
                                </p:cTn>
                              </p:par>
                              <p:par>
                                <p:cTn id="32" presetID="10" presetClass="entr" presetSubtype="0" fill="hold" nodeType="withEffect">
                                  <p:stCondLst>
                                    <p:cond delay="0"/>
                                  </p:stCondLst>
                                  <p:childTnLst>
                                    <p:set>
                                      <p:cBhvr>
                                        <p:cTn id="33" dur="1" fill="hold">
                                          <p:stCondLst>
                                            <p:cond delay="0"/>
                                          </p:stCondLst>
                                        </p:cTn>
                                        <p:tgtEl>
                                          <p:spTgt spid="18"/>
                                        </p:tgtEl>
                                        <p:attrNameLst>
                                          <p:attrName>style.visibility</p:attrName>
                                        </p:attrNameLst>
                                      </p:cBhvr>
                                      <p:to>
                                        <p:strVal val="visible"/>
                                      </p:to>
                                    </p:set>
                                    <p:animEffect transition="in" filter="fade">
                                      <p:cBhvr>
                                        <p:cTn id="34" dur="500"/>
                                        <p:tgtEl>
                                          <p:spTgt spid="18"/>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7"/>
                                        </p:tgtEl>
                                        <p:attrNameLst>
                                          <p:attrName>style.visibility</p:attrName>
                                        </p:attrNameLst>
                                      </p:cBhvr>
                                      <p:to>
                                        <p:strVal val="visible"/>
                                      </p:to>
                                    </p:set>
                                    <p:animEffect transition="in" filter="fade">
                                      <p:cBhvr>
                                        <p:cTn id="39" dur="500"/>
                                        <p:tgtEl>
                                          <p:spTgt spid="7"/>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fade">
                                      <p:cBhvr>
                                        <p:cTn id="42" dur="500"/>
                                        <p:tgtEl>
                                          <p:spTgt spid="10"/>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fade">
                                      <p:cBhvr>
                                        <p:cTn id="4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9" grpId="0"/>
      <p:bldP spid="14" grpId="0"/>
      <p:bldP spid="21" grpId="0"/>
      <p:bldP spid="22" grpId="0"/>
      <p:bldP spid="7" grpId="0" animBg="1"/>
      <p:bldP spid="10" grpId="0"/>
      <p:bldP spid="12"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0C0C17-9C2A-A5A9-30C1-62ACA6A6B895}"/>
              </a:ext>
            </a:extLst>
          </p:cNvPr>
          <p:cNvSpPr>
            <a:spLocks noGrp="1"/>
          </p:cNvSpPr>
          <p:nvPr>
            <p:ph type="title"/>
          </p:nvPr>
        </p:nvSpPr>
        <p:spPr>
          <a:xfrm>
            <a:off x="619664" y="153192"/>
            <a:ext cx="10515600" cy="1325563"/>
          </a:xfrm>
        </p:spPr>
        <p:txBody>
          <a:bodyPr>
            <a:normAutofit/>
          </a:bodyPr>
          <a:lstStyle/>
          <a:p>
            <a:r>
              <a:rPr lang="en-US" sz="3600" dirty="0"/>
              <a:t>Backup Table of Contents</a:t>
            </a:r>
          </a:p>
        </p:txBody>
      </p:sp>
      <p:sp>
        <p:nvSpPr>
          <p:cNvPr id="3" name="Content Placeholder 2">
            <a:extLst>
              <a:ext uri="{FF2B5EF4-FFF2-40B4-BE49-F238E27FC236}">
                <a16:creationId xmlns:a16="http://schemas.microsoft.com/office/drawing/2014/main" id="{E46B0F67-F6FB-B9C4-5BFD-D38711F3620D}"/>
              </a:ext>
            </a:extLst>
          </p:cNvPr>
          <p:cNvSpPr>
            <a:spLocks noGrp="1"/>
          </p:cNvSpPr>
          <p:nvPr>
            <p:ph idx="1"/>
          </p:nvPr>
        </p:nvSpPr>
        <p:spPr>
          <a:xfrm>
            <a:off x="619664" y="1522776"/>
            <a:ext cx="5476336" cy="4351338"/>
          </a:xfrm>
        </p:spPr>
        <p:txBody>
          <a:bodyPr>
            <a:noAutofit/>
          </a:bodyPr>
          <a:lstStyle/>
          <a:p>
            <a:pPr marL="514350" indent="-514350">
              <a:spcBef>
                <a:spcPts val="600"/>
              </a:spcBef>
              <a:buFont typeface="+mj-lt"/>
              <a:buAutoNum type="arabicPeriod"/>
            </a:pPr>
            <a:r>
              <a:rPr lang="en-US" sz="1500" dirty="0">
                <a:hlinkClick r:id="rId2" action="ppaction://hlinksldjump"/>
              </a:rPr>
              <a:t>Why Server Design?</a:t>
            </a:r>
            <a:endParaRPr lang="en-US" sz="1500" dirty="0"/>
          </a:p>
          <a:p>
            <a:pPr marL="514350" indent="-514350">
              <a:spcBef>
                <a:spcPts val="600"/>
              </a:spcBef>
              <a:buFont typeface="+mj-lt"/>
              <a:buAutoNum type="arabicPeriod"/>
            </a:pPr>
            <a:r>
              <a:rPr lang="en-US" sz="1500" dirty="0">
                <a:hlinkClick r:id="rId3" action="ppaction://hlinksldjump"/>
              </a:rPr>
              <a:t>Future Work</a:t>
            </a:r>
            <a:endParaRPr lang="en-US" sz="1500" dirty="0"/>
          </a:p>
          <a:p>
            <a:pPr marL="514350" indent="-514350">
              <a:spcBef>
                <a:spcPts val="600"/>
              </a:spcBef>
              <a:buFont typeface="+mj-lt"/>
              <a:buAutoNum type="arabicPeriod"/>
            </a:pPr>
            <a:r>
              <a:rPr lang="en-US" sz="1500" dirty="0">
                <a:hlinkClick r:id="rId4" action="ppaction://hlinksldjump"/>
              </a:rPr>
              <a:t>Full Carbon Breakdown</a:t>
            </a:r>
            <a:endParaRPr lang="en-US" sz="1500" dirty="0"/>
          </a:p>
          <a:p>
            <a:pPr marL="514350" indent="-514350">
              <a:spcBef>
                <a:spcPts val="600"/>
              </a:spcBef>
              <a:buFont typeface="+mj-lt"/>
              <a:buAutoNum type="arabicPeriod"/>
            </a:pPr>
            <a:r>
              <a:rPr lang="en-US" sz="1500" dirty="0">
                <a:hlinkClick r:id="rId5" action="ppaction://hlinksldjump"/>
              </a:rPr>
              <a:t>Carbon Accounting</a:t>
            </a:r>
            <a:endParaRPr lang="en-US" sz="1500" dirty="0"/>
          </a:p>
          <a:p>
            <a:pPr marL="514350" indent="-514350">
              <a:spcBef>
                <a:spcPts val="600"/>
              </a:spcBef>
              <a:buFont typeface="+mj-lt"/>
              <a:buAutoNum type="arabicPeriod"/>
            </a:pPr>
            <a:r>
              <a:rPr lang="en-US" sz="1500" dirty="0">
                <a:hlinkClick r:id="rId6" action="ppaction://hlinksldjump"/>
              </a:rPr>
              <a:t>All Applications</a:t>
            </a:r>
            <a:endParaRPr lang="en-US" sz="1500" dirty="0"/>
          </a:p>
          <a:p>
            <a:pPr marL="514350" indent="-514350">
              <a:spcBef>
                <a:spcPts val="600"/>
              </a:spcBef>
              <a:buFont typeface="+mj-lt"/>
              <a:buAutoNum type="arabicPeriod"/>
            </a:pPr>
            <a:r>
              <a:rPr lang="en-US" sz="1500" dirty="0">
                <a:hlinkClick r:id="rId7" action="ppaction://hlinksldjump"/>
              </a:rPr>
              <a:t>All Applications to Gen3 Baseline Performance</a:t>
            </a:r>
            <a:endParaRPr lang="en-US" sz="1500" dirty="0"/>
          </a:p>
          <a:p>
            <a:pPr marL="514350" indent="-514350">
              <a:spcBef>
                <a:spcPts val="600"/>
              </a:spcBef>
              <a:buFont typeface="+mj-lt"/>
              <a:buAutoNum type="arabicPeriod"/>
            </a:pPr>
            <a:r>
              <a:rPr lang="en-US" sz="1500" dirty="0">
                <a:hlinkClick r:id="rId8" action="ppaction://hlinksldjump"/>
              </a:rPr>
              <a:t>All Applications to Gen2 Baseline  Performance</a:t>
            </a:r>
            <a:endParaRPr lang="en-US" sz="1500" dirty="0"/>
          </a:p>
          <a:p>
            <a:pPr marL="514350" indent="-514350">
              <a:spcBef>
                <a:spcPts val="600"/>
              </a:spcBef>
              <a:buFont typeface="+mj-lt"/>
              <a:buAutoNum type="arabicPeriod"/>
            </a:pPr>
            <a:r>
              <a:rPr lang="en-US" sz="1500" dirty="0">
                <a:hlinkClick r:id="rId9" action="ppaction://hlinksldjump"/>
              </a:rPr>
              <a:t>All Applications to Gen1 Baseline Performance</a:t>
            </a:r>
            <a:endParaRPr lang="en-US" sz="1500" dirty="0"/>
          </a:p>
          <a:p>
            <a:pPr marL="514350" indent="-514350">
              <a:spcBef>
                <a:spcPts val="600"/>
              </a:spcBef>
              <a:buFont typeface="+mj-lt"/>
              <a:buAutoNum type="arabicPeriod"/>
            </a:pPr>
            <a:r>
              <a:rPr lang="en-US" sz="1500" dirty="0">
                <a:hlinkClick r:id="rId10" action="ppaction://hlinksldjump"/>
              </a:rPr>
              <a:t>All Scaling Factors</a:t>
            </a:r>
            <a:endParaRPr lang="en-US" sz="1500" dirty="0"/>
          </a:p>
          <a:p>
            <a:pPr marL="514350" indent="-514350">
              <a:spcBef>
                <a:spcPts val="600"/>
              </a:spcBef>
              <a:buFont typeface="+mj-lt"/>
              <a:buAutoNum type="arabicPeriod"/>
            </a:pPr>
            <a:r>
              <a:rPr lang="en-US" sz="1500" dirty="0">
                <a:hlinkClick r:id="rId11" action="ppaction://hlinksldjump"/>
              </a:rPr>
              <a:t>Allocation Simulator Details</a:t>
            </a:r>
            <a:endParaRPr lang="en-US" sz="1500" dirty="0"/>
          </a:p>
          <a:p>
            <a:pPr marL="514350" indent="-514350">
              <a:spcBef>
                <a:spcPts val="600"/>
              </a:spcBef>
              <a:buFont typeface="+mj-lt"/>
              <a:buAutoNum type="arabicPeriod"/>
            </a:pPr>
            <a:r>
              <a:rPr lang="en-US" sz="1500" dirty="0">
                <a:hlinkClick r:id="rId12" action="ppaction://hlinksldjump"/>
              </a:rPr>
              <a:t>Reused SSD Performance</a:t>
            </a:r>
            <a:endParaRPr lang="en-US" sz="1500" dirty="0"/>
          </a:p>
          <a:p>
            <a:pPr marL="514350" indent="-514350">
              <a:spcBef>
                <a:spcPts val="600"/>
              </a:spcBef>
              <a:buFont typeface="+mj-lt"/>
              <a:buAutoNum type="arabicPeriod"/>
            </a:pPr>
            <a:r>
              <a:rPr lang="en-US" sz="1500" dirty="0">
                <a:hlinkClick r:id="rId13" action="ppaction://hlinksldjump"/>
              </a:rPr>
              <a:t>Opportunity for Unused Memory on CXL</a:t>
            </a:r>
            <a:endParaRPr lang="en-US" sz="1500" dirty="0"/>
          </a:p>
          <a:p>
            <a:pPr marL="514350" indent="-514350">
              <a:spcBef>
                <a:spcPts val="600"/>
              </a:spcBef>
              <a:buFont typeface="+mj-lt"/>
              <a:buAutoNum type="arabicPeriod"/>
            </a:pPr>
            <a:r>
              <a:rPr lang="en-US" sz="1500" dirty="0">
                <a:hlinkClick r:id="rId14" action="ppaction://hlinksldjump"/>
              </a:rPr>
              <a:t>CXL Performance</a:t>
            </a:r>
            <a:endParaRPr lang="en-US" sz="1500" dirty="0"/>
          </a:p>
          <a:p>
            <a:pPr marL="514350" indent="-514350">
              <a:spcBef>
                <a:spcPts val="600"/>
              </a:spcBef>
              <a:buFont typeface="+mj-lt"/>
              <a:buAutoNum type="arabicPeriod"/>
            </a:pPr>
            <a:r>
              <a:rPr lang="en-US" sz="1500" dirty="0">
                <a:hlinkClick r:id="rId15" action="ppaction://hlinksldjump"/>
              </a:rPr>
              <a:t>CXL Performance Mitigations</a:t>
            </a:r>
            <a:endParaRPr lang="en-US" sz="1500" dirty="0"/>
          </a:p>
          <a:p>
            <a:pPr marL="514350" indent="-514350">
              <a:spcBef>
                <a:spcPts val="600"/>
              </a:spcBef>
              <a:buFont typeface="+mj-lt"/>
              <a:buAutoNum type="arabicPeriod"/>
            </a:pPr>
            <a:r>
              <a:rPr lang="en-US" sz="1500" dirty="0">
                <a:hlinkClick r:id="rId16" action="ppaction://hlinksldjump"/>
              </a:rPr>
              <a:t>DevOps</a:t>
            </a:r>
            <a:endParaRPr lang="en-US" sz="1500" dirty="0"/>
          </a:p>
          <a:p>
            <a:pPr marL="514350" indent="-514350">
              <a:spcBef>
                <a:spcPts val="600"/>
              </a:spcBef>
              <a:buFont typeface="+mj-lt"/>
              <a:buAutoNum type="arabicPeriod"/>
            </a:pPr>
            <a:endParaRPr lang="en-US" sz="1500" dirty="0"/>
          </a:p>
        </p:txBody>
      </p:sp>
      <p:sp>
        <p:nvSpPr>
          <p:cNvPr id="4" name="Slide Number Placeholder 3">
            <a:extLst>
              <a:ext uri="{FF2B5EF4-FFF2-40B4-BE49-F238E27FC236}">
                <a16:creationId xmlns:a16="http://schemas.microsoft.com/office/drawing/2014/main" id="{A5D94F87-7CF6-0949-B541-00CA57AA7EAF}"/>
              </a:ext>
            </a:extLst>
          </p:cNvPr>
          <p:cNvSpPr>
            <a:spLocks noGrp="1"/>
          </p:cNvSpPr>
          <p:nvPr>
            <p:ph type="sldNum" sz="quarter" idx="12"/>
          </p:nvPr>
        </p:nvSpPr>
        <p:spPr/>
        <p:txBody>
          <a:bodyPr/>
          <a:lstStyle/>
          <a:p>
            <a:fld id="{CA5C1F0B-256B-3243-BFD0-E9259D5AEDE3}" type="slidenum">
              <a:rPr lang="en-US" smtClean="0"/>
              <a:t>30</a:t>
            </a:fld>
            <a:endParaRPr lang="en-US"/>
          </a:p>
        </p:txBody>
      </p:sp>
      <p:sp>
        <p:nvSpPr>
          <p:cNvPr id="6" name="Content Placeholder 2">
            <a:extLst>
              <a:ext uri="{FF2B5EF4-FFF2-40B4-BE49-F238E27FC236}">
                <a16:creationId xmlns:a16="http://schemas.microsoft.com/office/drawing/2014/main" id="{33D3DFAF-06B8-0E5B-EB5F-7D4D8D701167}"/>
              </a:ext>
            </a:extLst>
          </p:cNvPr>
          <p:cNvSpPr txBox="1">
            <a:spLocks/>
          </p:cNvSpPr>
          <p:nvPr/>
        </p:nvSpPr>
        <p:spPr>
          <a:xfrm>
            <a:off x="6300376" y="1522776"/>
            <a:ext cx="5476336" cy="435133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Poppins" pitchFamily="2" charset="77"/>
                <a:ea typeface="+mn-ea"/>
                <a:cs typeface="Poppins" pitchFamily="2" charset="77"/>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Poppins" pitchFamily="2" charset="77"/>
                <a:ea typeface="+mn-ea"/>
                <a:cs typeface="Poppins" pitchFamily="2" charset="77"/>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Poppins" pitchFamily="2" charset="77"/>
                <a:ea typeface="+mn-ea"/>
                <a:cs typeface="Poppins" pitchFamily="2" charset="77"/>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oppins" pitchFamily="2" charset="77"/>
                <a:ea typeface="+mn-ea"/>
                <a:cs typeface="Poppins" pitchFamily="2" charset="77"/>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oppins" pitchFamily="2" charset="77"/>
                <a:ea typeface="+mn-ea"/>
                <a:cs typeface="Poppins"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indent="-514350">
              <a:spcBef>
                <a:spcPts val="600"/>
              </a:spcBef>
              <a:buFont typeface="+mj-lt"/>
              <a:buAutoNum type="arabicPeriod" startAt="16"/>
            </a:pPr>
            <a:r>
              <a:rPr lang="en-US" sz="1500" dirty="0">
                <a:hlinkClick r:id="rId17" action="ppaction://hlinksldjump"/>
              </a:rPr>
              <a:t>Power Derating</a:t>
            </a:r>
            <a:endParaRPr lang="en-US" sz="1500" dirty="0"/>
          </a:p>
          <a:p>
            <a:pPr marL="514350" indent="-514350">
              <a:spcBef>
                <a:spcPts val="600"/>
              </a:spcBef>
              <a:buFont typeface="+mj-lt"/>
              <a:buAutoNum type="arabicPeriod" startAt="16"/>
            </a:pPr>
            <a:r>
              <a:rPr lang="en-US" sz="1500" dirty="0">
                <a:hlinkClick r:id="rId18" action="ppaction://hlinksldjump"/>
              </a:rPr>
              <a:t>E-Waste</a:t>
            </a:r>
            <a:endParaRPr lang="en-US" sz="1500" dirty="0"/>
          </a:p>
          <a:p>
            <a:pPr marL="514350" indent="-514350">
              <a:spcBef>
                <a:spcPts val="600"/>
              </a:spcBef>
              <a:buFont typeface="+mj-lt"/>
              <a:buAutoNum type="arabicPeriod" startAt="16"/>
            </a:pPr>
            <a:r>
              <a:rPr lang="en-US" sz="1500" dirty="0">
                <a:hlinkClick r:id="rId19" action="ppaction://hlinksldjump"/>
              </a:rPr>
              <a:t>Growth Buffer</a:t>
            </a:r>
            <a:endParaRPr lang="en-US" sz="1500" dirty="0"/>
          </a:p>
          <a:p>
            <a:pPr marL="514350" indent="-514350">
              <a:spcBef>
                <a:spcPts val="600"/>
              </a:spcBef>
              <a:buFont typeface="+mj-lt"/>
              <a:buAutoNum type="arabicPeriod" startAt="16"/>
            </a:pPr>
            <a:r>
              <a:rPr lang="en-US" sz="1500" dirty="0">
                <a:hlinkClick r:id="rId20" action="ppaction://hlinksldjump"/>
              </a:rPr>
              <a:t>Maintenance/reliability</a:t>
            </a:r>
            <a:endParaRPr lang="en-US" sz="1500" dirty="0"/>
          </a:p>
          <a:p>
            <a:pPr marL="514350" indent="-514350">
              <a:spcBef>
                <a:spcPts val="600"/>
              </a:spcBef>
              <a:buFont typeface="+mj-lt"/>
              <a:buAutoNum type="arabicPeriod" startAt="16"/>
            </a:pPr>
            <a:r>
              <a:rPr lang="en-US" sz="1500" dirty="0">
                <a:hlinkClick r:id="rId21" action="ppaction://hlinksldjump"/>
              </a:rPr>
              <a:t>CPU Configurations</a:t>
            </a:r>
            <a:endParaRPr lang="en-US" sz="1500" dirty="0"/>
          </a:p>
          <a:p>
            <a:pPr marL="514350" indent="-514350">
              <a:spcBef>
                <a:spcPts val="600"/>
              </a:spcBef>
              <a:buFont typeface="+mj-lt"/>
              <a:buAutoNum type="arabicPeriod" startAt="16"/>
            </a:pPr>
            <a:r>
              <a:rPr lang="en-US" sz="1500" dirty="0">
                <a:hlinkClick r:id="rId22" action="ppaction://hlinksldjump"/>
              </a:rPr>
              <a:t>Server Configurations</a:t>
            </a:r>
            <a:endParaRPr lang="en-US" sz="1500" dirty="0"/>
          </a:p>
          <a:p>
            <a:pPr marL="514350" indent="-514350">
              <a:spcBef>
                <a:spcPts val="600"/>
              </a:spcBef>
              <a:buFont typeface="+mj-lt"/>
              <a:buAutoNum type="arabicPeriod" startAt="16"/>
            </a:pPr>
            <a:r>
              <a:rPr lang="en-US" sz="1500" dirty="0">
                <a:hlinkClick r:id="rId23" action="ppaction://hlinksldjump"/>
              </a:rPr>
              <a:t>VM Packing Effects</a:t>
            </a:r>
            <a:endParaRPr lang="en-US" sz="1500" dirty="0"/>
          </a:p>
          <a:p>
            <a:pPr marL="514350" indent="-514350">
              <a:spcBef>
                <a:spcPts val="600"/>
              </a:spcBef>
              <a:buFont typeface="+mj-lt"/>
              <a:buAutoNum type="arabicPeriod" startAt="16"/>
            </a:pPr>
            <a:r>
              <a:rPr lang="en-US" sz="1500" dirty="0">
                <a:hlinkClick r:id="rId24" action="ppaction://hlinksldjump"/>
              </a:rPr>
              <a:t>Dealing with Evolving Applications</a:t>
            </a:r>
            <a:endParaRPr lang="en-US" sz="1500" dirty="0"/>
          </a:p>
          <a:p>
            <a:pPr marL="514350" indent="-514350">
              <a:spcBef>
                <a:spcPts val="600"/>
              </a:spcBef>
              <a:buFont typeface="+mj-lt"/>
              <a:buAutoNum type="arabicPeriod" startAt="16"/>
            </a:pPr>
            <a:r>
              <a:rPr lang="en-US" sz="1500" dirty="0">
                <a:hlinkClick r:id="rId25" action="ppaction://hlinksldjump"/>
              </a:rPr>
              <a:t>Dealing with Black-Box VMs/Unseen Apps.</a:t>
            </a:r>
            <a:endParaRPr lang="en-US" sz="1500" dirty="0"/>
          </a:p>
        </p:txBody>
      </p:sp>
      <p:sp>
        <p:nvSpPr>
          <p:cNvPr id="7" name="TextBox 6">
            <a:extLst>
              <a:ext uri="{FF2B5EF4-FFF2-40B4-BE49-F238E27FC236}">
                <a16:creationId xmlns:a16="http://schemas.microsoft.com/office/drawing/2014/main" id="{B3A444C4-BD28-6876-34CC-71750536175B}"/>
              </a:ext>
            </a:extLst>
          </p:cNvPr>
          <p:cNvSpPr txBox="1"/>
          <p:nvPr/>
        </p:nvSpPr>
        <p:spPr>
          <a:xfrm>
            <a:off x="7533564" y="1951630"/>
            <a:ext cx="0" cy="0"/>
          </a:xfrm>
          <a:prstGeom prst="rect">
            <a:avLst/>
          </a:prstGeom>
        </p:spPr>
        <p:txBody>
          <a:bodyPr vert="horz" wrap="none" lIns="91440" tIns="45720" rIns="91440" bIns="45720" rtlCol="0">
            <a:normAutofit fontScale="25000" lnSpcReduction="20000"/>
          </a:bodyPr>
          <a:lstStyle/>
          <a:p>
            <a:pPr marL="0" indent="0" algn="l">
              <a:buFont typeface="Arial" panose="020B0604020202020204" pitchFamily="34" charset="0"/>
              <a:buNone/>
            </a:pPr>
            <a:endParaRPr lang="en-US" dirty="0">
              <a:latin typeface="Poppins" pitchFamily="2" charset="77"/>
              <a:cs typeface="Poppins" pitchFamily="2" charset="77"/>
            </a:endParaRPr>
          </a:p>
        </p:txBody>
      </p:sp>
    </p:spTree>
    <p:extLst>
      <p:ext uri="{BB962C8B-B14F-4D97-AF65-F5344CB8AC3E}">
        <p14:creationId xmlns:p14="http://schemas.microsoft.com/office/powerpoint/2010/main" val="23957242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92119C-8870-2368-25E5-310E6D27CC44}"/>
              </a:ext>
            </a:extLst>
          </p:cNvPr>
          <p:cNvSpPr>
            <a:spLocks noGrp="1"/>
          </p:cNvSpPr>
          <p:nvPr>
            <p:ph type="title"/>
          </p:nvPr>
        </p:nvSpPr>
        <p:spPr>
          <a:xfrm>
            <a:off x="838200" y="-43571"/>
            <a:ext cx="10515600" cy="1325563"/>
          </a:xfrm>
        </p:spPr>
        <p:txBody>
          <a:bodyPr>
            <a:normAutofit/>
          </a:bodyPr>
          <a:lstStyle/>
          <a:p>
            <a:r>
              <a:rPr lang="en-US" sz="2800" dirty="0"/>
              <a:t>How do we evaluate our </a:t>
            </a:r>
            <a:r>
              <a:rPr lang="en-US" sz="2800" b="1" dirty="0">
                <a:solidFill>
                  <a:schemeClr val="accent6"/>
                </a:solidFill>
              </a:rPr>
              <a:t>GreenSKU </a:t>
            </a:r>
            <a:r>
              <a:rPr lang="en-US" sz="2800" dirty="0"/>
              <a:t>using our framework?</a:t>
            </a:r>
          </a:p>
        </p:txBody>
      </p:sp>
      <p:sp>
        <p:nvSpPr>
          <p:cNvPr id="4" name="Slide Number Placeholder 3">
            <a:extLst>
              <a:ext uri="{FF2B5EF4-FFF2-40B4-BE49-F238E27FC236}">
                <a16:creationId xmlns:a16="http://schemas.microsoft.com/office/drawing/2014/main" id="{6A6D8302-4E05-DDAD-A534-DF5F98C23CA6}"/>
              </a:ext>
            </a:extLst>
          </p:cNvPr>
          <p:cNvSpPr>
            <a:spLocks noGrp="1"/>
          </p:cNvSpPr>
          <p:nvPr>
            <p:ph type="sldNum" sz="quarter" idx="12"/>
          </p:nvPr>
        </p:nvSpPr>
        <p:spPr>
          <a:xfrm>
            <a:off x="9353059" y="6456934"/>
            <a:ext cx="2743200" cy="365125"/>
          </a:xfrm>
        </p:spPr>
        <p:txBody>
          <a:bodyPr/>
          <a:lstStyle/>
          <a:p>
            <a:fld id="{CA5C1F0B-256B-3243-BFD0-E9259D5AEDE3}" type="slidenum">
              <a:rPr lang="en-US" smtClean="0"/>
              <a:t>31</a:t>
            </a:fld>
            <a:endParaRPr lang="en-US" dirty="0"/>
          </a:p>
        </p:txBody>
      </p:sp>
      <p:pic>
        <p:nvPicPr>
          <p:cNvPr id="54" name="Graphic 53">
            <a:extLst>
              <a:ext uri="{FF2B5EF4-FFF2-40B4-BE49-F238E27FC236}">
                <a16:creationId xmlns:a16="http://schemas.microsoft.com/office/drawing/2014/main" id="{5EF9A0FE-702F-8CA5-2C6B-904DC54B094F}"/>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l="45450" t="42997" b="37614"/>
          <a:stretch/>
        </p:blipFill>
        <p:spPr>
          <a:xfrm>
            <a:off x="1273511" y="2524065"/>
            <a:ext cx="5116880" cy="1818752"/>
          </a:xfrm>
          <a:prstGeom prst="rect">
            <a:avLst/>
          </a:prstGeom>
        </p:spPr>
      </p:pic>
      <p:grpSp>
        <p:nvGrpSpPr>
          <p:cNvPr id="63" name="Group 62">
            <a:extLst>
              <a:ext uri="{FF2B5EF4-FFF2-40B4-BE49-F238E27FC236}">
                <a16:creationId xmlns:a16="http://schemas.microsoft.com/office/drawing/2014/main" id="{81997529-DD51-4A80-FF58-F9DF54E81AE3}"/>
              </a:ext>
            </a:extLst>
          </p:cNvPr>
          <p:cNvGrpSpPr/>
          <p:nvPr/>
        </p:nvGrpSpPr>
        <p:grpSpPr>
          <a:xfrm>
            <a:off x="1005259" y="1266212"/>
            <a:ext cx="6252591" cy="3202452"/>
            <a:chOff x="-268252" y="2319361"/>
            <a:chExt cx="6252591" cy="3202452"/>
          </a:xfrm>
        </p:grpSpPr>
        <p:pic>
          <p:nvPicPr>
            <p:cNvPr id="42" name="Graphic 41">
              <a:extLst>
                <a:ext uri="{FF2B5EF4-FFF2-40B4-BE49-F238E27FC236}">
                  <a16:creationId xmlns:a16="http://schemas.microsoft.com/office/drawing/2014/main" id="{51218B95-3A0B-9F9A-0B82-E454146E0CDB}"/>
                </a:ext>
              </a:extLst>
            </p:cNvPr>
            <p:cNvPicPr>
              <a:picLocks noChangeAspect="1"/>
            </p:cNvPicPr>
            <p:nvPr/>
          </p:nvPicPr>
          <p:blipFill rotWithShape="1">
            <a:blip r:embed="rId5">
              <a:extLst>
                <a:ext uri="{96DAC541-7B7A-43D3-8B79-37D633B846F1}">
                  <asvg:svgBlip xmlns:asvg="http://schemas.microsoft.com/office/drawing/2016/SVG/main" r:embed="rId6"/>
                </a:ext>
              </a:extLst>
            </a:blip>
            <a:srcRect l="35605" t="33839" b="39685"/>
            <a:stretch/>
          </p:blipFill>
          <p:spPr>
            <a:xfrm>
              <a:off x="-268252" y="3077600"/>
              <a:ext cx="5944723" cy="2444213"/>
            </a:xfrm>
            <a:prstGeom prst="rect">
              <a:avLst/>
            </a:prstGeom>
          </p:spPr>
        </p:pic>
        <p:pic>
          <p:nvPicPr>
            <p:cNvPr id="44" name="Graphic 43">
              <a:extLst>
                <a:ext uri="{FF2B5EF4-FFF2-40B4-BE49-F238E27FC236}">
                  <a16:creationId xmlns:a16="http://schemas.microsoft.com/office/drawing/2014/main" id="{8681D838-696B-DE18-D12F-AB4C40A8CF1D}"/>
                </a:ext>
              </a:extLst>
            </p:cNvPr>
            <p:cNvPicPr>
              <a:picLocks noChangeAspect="1"/>
            </p:cNvPicPr>
            <p:nvPr/>
          </p:nvPicPr>
          <p:blipFill rotWithShape="1">
            <a:blip r:embed="rId7">
              <a:extLst>
                <a:ext uri="{96DAC541-7B7A-43D3-8B79-37D633B846F1}">
                  <asvg:svgBlip xmlns:asvg="http://schemas.microsoft.com/office/drawing/2016/SVG/main" r:embed="rId8"/>
                </a:ext>
              </a:extLst>
            </a:blip>
            <a:srcRect l="36126" t="34460" b="35843"/>
            <a:stretch/>
          </p:blipFill>
          <p:spPr>
            <a:xfrm>
              <a:off x="76954" y="2319361"/>
              <a:ext cx="5907385" cy="2746501"/>
            </a:xfrm>
            <a:prstGeom prst="rect">
              <a:avLst/>
            </a:prstGeom>
          </p:spPr>
        </p:pic>
      </p:grpSp>
      <p:grpSp>
        <p:nvGrpSpPr>
          <p:cNvPr id="2057" name="Group 2056">
            <a:extLst>
              <a:ext uri="{FF2B5EF4-FFF2-40B4-BE49-F238E27FC236}">
                <a16:creationId xmlns:a16="http://schemas.microsoft.com/office/drawing/2014/main" id="{21BA5117-6304-3BB2-6CDE-E1ACB76FDCC6}"/>
              </a:ext>
            </a:extLst>
          </p:cNvPr>
          <p:cNvGrpSpPr/>
          <p:nvPr/>
        </p:nvGrpSpPr>
        <p:grpSpPr>
          <a:xfrm>
            <a:off x="828328" y="1381644"/>
            <a:ext cx="6061123" cy="3710569"/>
            <a:chOff x="171497" y="2418515"/>
            <a:chExt cx="6061123" cy="3710569"/>
          </a:xfrm>
        </p:grpSpPr>
        <p:grpSp>
          <p:nvGrpSpPr>
            <p:cNvPr id="2048" name="Group 2047">
              <a:extLst>
                <a:ext uri="{FF2B5EF4-FFF2-40B4-BE49-F238E27FC236}">
                  <a16:creationId xmlns:a16="http://schemas.microsoft.com/office/drawing/2014/main" id="{1A8091D9-4810-DD04-22FD-D8CADA81F032}"/>
                </a:ext>
              </a:extLst>
            </p:cNvPr>
            <p:cNvGrpSpPr/>
            <p:nvPr/>
          </p:nvGrpSpPr>
          <p:grpSpPr>
            <a:xfrm>
              <a:off x="689828" y="2418515"/>
              <a:ext cx="5542792" cy="3087019"/>
              <a:chOff x="73148" y="2434793"/>
              <a:chExt cx="5542792" cy="3087019"/>
            </a:xfrm>
          </p:grpSpPr>
          <p:pic>
            <p:nvPicPr>
              <p:cNvPr id="59" name="Graphic 58">
                <a:extLst>
                  <a:ext uri="{FF2B5EF4-FFF2-40B4-BE49-F238E27FC236}">
                    <a16:creationId xmlns:a16="http://schemas.microsoft.com/office/drawing/2014/main" id="{54139E49-3988-84C0-57FE-2D31C0D5C174}"/>
                  </a:ext>
                </a:extLst>
              </p:cNvPr>
              <p:cNvPicPr>
                <a:picLocks noChangeAspect="1"/>
              </p:cNvPicPr>
              <p:nvPr/>
            </p:nvPicPr>
            <p:blipFill rotWithShape="1">
              <a:blip r:embed="rId9">
                <a:extLst>
                  <a:ext uri="{96DAC541-7B7A-43D3-8B79-37D633B846F1}">
                    <asvg:svgBlip xmlns:asvg="http://schemas.microsoft.com/office/drawing/2016/SVG/main" r:embed="rId10"/>
                  </a:ext>
                </a:extLst>
              </a:blip>
              <a:srcRect l="28028" t="21533" r="18255" b="46883"/>
              <a:stretch/>
            </p:blipFill>
            <p:spPr>
              <a:xfrm>
                <a:off x="243840" y="2434793"/>
                <a:ext cx="4986132" cy="2931706"/>
              </a:xfrm>
              <a:prstGeom prst="rect">
                <a:avLst/>
              </a:prstGeom>
            </p:spPr>
          </p:pic>
          <p:pic>
            <p:nvPicPr>
              <p:cNvPr id="52" name="Graphic 51">
                <a:extLst>
                  <a:ext uri="{FF2B5EF4-FFF2-40B4-BE49-F238E27FC236}">
                    <a16:creationId xmlns:a16="http://schemas.microsoft.com/office/drawing/2014/main" id="{236873DE-8786-5F8F-A023-8EE98A8555E6}"/>
                  </a:ext>
                </a:extLst>
              </p:cNvPr>
              <p:cNvPicPr>
                <a:picLocks noChangeAspect="1"/>
              </p:cNvPicPr>
              <p:nvPr/>
            </p:nvPicPr>
            <p:blipFill rotWithShape="1">
              <a:blip r:embed="rId11">
                <a:extLst>
                  <a:ext uri="{96DAC541-7B7A-43D3-8B79-37D633B846F1}">
                    <asvg:svgBlip xmlns:asvg="http://schemas.microsoft.com/office/drawing/2016/SVG/main" r:embed="rId12"/>
                  </a:ext>
                </a:extLst>
              </a:blip>
              <a:srcRect l="32303" t="24485" r="8238" b="44066"/>
              <a:stretch/>
            </p:blipFill>
            <p:spPr>
              <a:xfrm>
                <a:off x="73148" y="2590106"/>
                <a:ext cx="5542792" cy="2931706"/>
              </a:xfrm>
              <a:prstGeom prst="rect">
                <a:avLst/>
              </a:prstGeom>
            </p:spPr>
          </p:pic>
        </p:grpSp>
        <p:pic>
          <p:nvPicPr>
            <p:cNvPr id="2051" name="Picture 2050">
              <a:extLst>
                <a:ext uri="{FF2B5EF4-FFF2-40B4-BE49-F238E27FC236}">
                  <a16:creationId xmlns:a16="http://schemas.microsoft.com/office/drawing/2014/main" id="{FDFE2E4F-A7C8-8D04-654B-0E291AE51BCD}"/>
                </a:ext>
              </a:extLst>
            </p:cNvPr>
            <p:cNvPicPr>
              <a:picLocks noChangeAspect="1"/>
            </p:cNvPicPr>
            <p:nvPr/>
          </p:nvPicPr>
          <p:blipFill rotWithShape="1">
            <a:blip r:embed="rId13"/>
            <a:srcRect t="81047"/>
            <a:stretch/>
          </p:blipFill>
          <p:spPr>
            <a:xfrm>
              <a:off x="171497" y="5363251"/>
              <a:ext cx="6061123" cy="765833"/>
            </a:xfrm>
            <a:prstGeom prst="rect">
              <a:avLst/>
            </a:prstGeom>
          </p:spPr>
        </p:pic>
      </p:grpSp>
      <p:grpSp>
        <p:nvGrpSpPr>
          <p:cNvPr id="61" name="Group 60">
            <a:extLst>
              <a:ext uri="{FF2B5EF4-FFF2-40B4-BE49-F238E27FC236}">
                <a16:creationId xmlns:a16="http://schemas.microsoft.com/office/drawing/2014/main" id="{74148D3D-E275-914F-9F51-81D5C2C3DFF2}"/>
              </a:ext>
            </a:extLst>
          </p:cNvPr>
          <p:cNvGrpSpPr/>
          <p:nvPr/>
        </p:nvGrpSpPr>
        <p:grpSpPr>
          <a:xfrm>
            <a:off x="1309966" y="1456265"/>
            <a:ext cx="4747086" cy="2828174"/>
            <a:chOff x="36455" y="2509414"/>
            <a:chExt cx="4747086" cy="2828174"/>
          </a:xfrm>
        </p:grpSpPr>
        <p:pic>
          <p:nvPicPr>
            <p:cNvPr id="48" name="Graphic 47">
              <a:extLst>
                <a:ext uri="{FF2B5EF4-FFF2-40B4-BE49-F238E27FC236}">
                  <a16:creationId xmlns:a16="http://schemas.microsoft.com/office/drawing/2014/main" id="{C4F83698-A6FD-EB4B-A634-5DB74D84D850}"/>
                </a:ext>
              </a:extLst>
            </p:cNvPr>
            <p:cNvPicPr>
              <a:picLocks noChangeAspect="1"/>
            </p:cNvPicPr>
            <p:nvPr/>
          </p:nvPicPr>
          <p:blipFill rotWithShape="1">
            <a:blip r:embed="rId14">
              <a:extLst>
                <a:ext uri="{96DAC541-7B7A-43D3-8B79-37D633B846F1}">
                  <asvg:svgBlip xmlns:asvg="http://schemas.microsoft.com/office/drawing/2016/SVG/main" r:embed="rId15"/>
                </a:ext>
              </a:extLst>
            </a:blip>
            <a:srcRect l="33728" t="33023" r="15121" b="40787"/>
            <a:stretch/>
          </p:blipFill>
          <p:spPr>
            <a:xfrm>
              <a:off x="36455" y="2509414"/>
              <a:ext cx="4747086" cy="2430458"/>
            </a:xfrm>
            <a:prstGeom prst="rect">
              <a:avLst/>
            </a:prstGeom>
          </p:spPr>
        </p:pic>
        <p:pic>
          <p:nvPicPr>
            <p:cNvPr id="29" name="Graphic 28">
              <a:extLst>
                <a:ext uri="{FF2B5EF4-FFF2-40B4-BE49-F238E27FC236}">
                  <a16:creationId xmlns:a16="http://schemas.microsoft.com/office/drawing/2014/main" id="{E793C410-D9DE-101B-8A71-3E669235495A}"/>
                </a:ext>
              </a:extLst>
            </p:cNvPr>
            <p:cNvPicPr>
              <a:picLocks noChangeAspect="1"/>
            </p:cNvPicPr>
            <p:nvPr/>
          </p:nvPicPr>
          <p:blipFill rotWithShape="1">
            <a:blip r:embed="rId16">
              <a:extLst>
                <a:ext uri="{96DAC541-7B7A-43D3-8B79-37D633B846F1}">
                  <asvg:svgBlip xmlns:asvg="http://schemas.microsoft.com/office/drawing/2016/SVG/main" r:embed="rId17"/>
                </a:ext>
              </a:extLst>
            </a:blip>
            <a:srcRect l="15815" t="32249" r="35520" b="46888"/>
            <a:stretch/>
          </p:blipFill>
          <p:spPr>
            <a:xfrm>
              <a:off x="74341" y="3406698"/>
              <a:ext cx="4504113" cy="1930890"/>
            </a:xfrm>
            <a:prstGeom prst="rect">
              <a:avLst/>
            </a:prstGeom>
          </p:spPr>
        </p:pic>
      </p:grpSp>
      <p:grpSp>
        <p:nvGrpSpPr>
          <p:cNvPr id="62" name="Group 61">
            <a:extLst>
              <a:ext uri="{FF2B5EF4-FFF2-40B4-BE49-F238E27FC236}">
                <a16:creationId xmlns:a16="http://schemas.microsoft.com/office/drawing/2014/main" id="{C247659C-952A-71B3-17E6-319FB80DF6FC}"/>
              </a:ext>
            </a:extLst>
          </p:cNvPr>
          <p:cNvGrpSpPr/>
          <p:nvPr/>
        </p:nvGrpSpPr>
        <p:grpSpPr>
          <a:xfrm>
            <a:off x="1197338" y="1264577"/>
            <a:ext cx="5596129" cy="2883394"/>
            <a:chOff x="-76173" y="2317726"/>
            <a:chExt cx="5596129" cy="2883394"/>
          </a:xfrm>
        </p:grpSpPr>
        <p:pic>
          <p:nvPicPr>
            <p:cNvPr id="31" name="Graphic 30">
              <a:extLst>
                <a:ext uri="{FF2B5EF4-FFF2-40B4-BE49-F238E27FC236}">
                  <a16:creationId xmlns:a16="http://schemas.microsoft.com/office/drawing/2014/main" id="{194C9474-62FB-E80F-56E5-8178CB66F0FD}"/>
                </a:ext>
              </a:extLst>
            </p:cNvPr>
            <p:cNvPicPr>
              <a:picLocks noChangeAspect="1"/>
            </p:cNvPicPr>
            <p:nvPr/>
          </p:nvPicPr>
          <p:blipFill rotWithShape="1">
            <a:blip r:embed="rId18">
              <a:extLst>
                <a:ext uri="{96DAC541-7B7A-43D3-8B79-37D633B846F1}">
                  <asvg:svgBlip xmlns:asvg="http://schemas.microsoft.com/office/drawing/2016/SVG/main" r:embed="rId19"/>
                </a:ext>
              </a:extLst>
            </a:blip>
            <a:srcRect l="30356" t="38242" r="13762" b="47013"/>
            <a:stretch/>
          </p:blipFill>
          <p:spPr>
            <a:xfrm>
              <a:off x="73148" y="3716894"/>
              <a:ext cx="5172235" cy="1364704"/>
            </a:xfrm>
            <a:prstGeom prst="rect">
              <a:avLst/>
            </a:prstGeom>
          </p:spPr>
        </p:pic>
        <p:pic>
          <p:nvPicPr>
            <p:cNvPr id="50" name="Graphic 49">
              <a:extLst>
                <a:ext uri="{FF2B5EF4-FFF2-40B4-BE49-F238E27FC236}">
                  <a16:creationId xmlns:a16="http://schemas.microsoft.com/office/drawing/2014/main" id="{6B351342-87B4-2184-23B0-8F5B5EB6766B}"/>
                </a:ext>
              </a:extLst>
            </p:cNvPr>
            <p:cNvPicPr>
              <a:picLocks noChangeAspect="1"/>
            </p:cNvPicPr>
            <p:nvPr/>
          </p:nvPicPr>
          <p:blipFill rotWithShape="1">
            <a:blip r:embed="rId20">
              <a:extLst>
                <a:ext uri="{96DAC541-7B7A-43D3-8B79-37D633B846F1}">
                  <asvg:svgBlip xmlns:asvg="http://schemas.microsoft.com/office/drawing/2016/SVG/main" r:embed="rId21"/>
                </a:ext>
              </a:extLst>
            </a:blip>
            <a:srcRect l="32601" t="38706" r="6999" b="30172"/>
            <a:stretch/>
          </p:blipFill>
          <p:spPr>
            <a:xfrm>
              <a:off x="-76173" y="2317726"/>
              <a:ext cx="5596129" cy="2883394"/>
            </a:xfrm>
            <a:prstGeom prst="rect">
              <a:avLst/>
            </a:prstGeom>
          </p:spPr>
        </p:pic>
      </p:grpSp>
      <p:sp>
        <p:nvSpPr>
          <p:cNvPr id="2069" name="TextBox 2068">
            <a:extLst>
              <a:ext uri="{FF2B5EF4-FFF2-40B4-BE49-F238E27FC236}">
                <a16:creationId xmlns:a16="http://schemas.microsoft.com/office/drawing/2014/main" id="{357D17DE-A3F5-9F9C-6F65-92043A7BB423}"/>
              </a:ext>
            </a:extLst>
          </p:cNvPr>
          <p:cNvSpPr txBox="1"/>
          <p:nvPr/>
        </p:nvSpPr>
        <p:spPr>
          <a:xfrm>
            <a:off x="2570481" y="4957465"/>
            <a:ext cx="3086101" cy="923330"/>
          </a:xfrm>
          <a:prstGeom prst="rect">
            <a:avLst/>
          </a:prstGeom>
          <a:noFill/>
        </p:spPr>
        <p:txBody>
          <a:bodyPr wrap="none" rtlCol="0">
            <a:spAutoFit/>
          </a:bodyPr>
          <a:lstStyle/>
          <a:p>
            <a:pPr algn="ctr"/>
            <a:r>
              <a:rPr lang="en-US" i="1" dirty="0">
                <a:latin typeface="Poppins" pitchFamily="2" charset="77"/>
                <a:cs typeface="Poppins" pitchFamily="2" charset="77"/>
              </a:rPr>
              <a:t>Nginx</a:t>
            </a:r>
            <a:r>
              <a:rPr lang="en-US" dirty="0">
                <a:latin typeface="Poppins" pitchFamily="2" charset="77"/>
                <a:cs typeface="Poppins" pitchFamily="2" charset="77"/>
              </a:rPr>
              <a:t> (Web Proxy)</a:t>
            </a:r>
          </a:p>
          <a:p>
            <a:pPr algn="ctr"/>
            <a:r>
              <a:rPr lang="en-US" dirty="0">
                <a:latin typeface="Poppins" pitchFamily="2" charset="77"/>
                <a:cs typeface="Poppins" pitchFamily="2" charset="77"/>
              </a:rPr>
              <a:t>Scaling factor = </a:t>
            </a:r>
            <a:r>
              <a:rPr lang="en-US" dirty="0">
                <a:solidFill>
                  <a:schemeClr val="accent6"/>
                </a:solidFill>
                <a:latin typeface="Poppins" pitchFamily="2" charset="77"/>
                <a:cs typeface="Poppins" pitchFamily="2" charset="77"/>
              </a:rPr>
              <a:t>10</a:t>
            </a:r>
            <a:r>
              <a:rPr lang="en-US" dirty="0">
                <a:latin typeface="Poppins" pitchFamily="2" charset="77"/>
                <a:cs typeface="Poppins" pitchFamily="2" charset="77"/>
              </a:rPr>
              <a:t>/</a:t>
            </a:r>
            <a:r>
              <a:rPr lang="en-US" dirty="0">
                <a:solidFill>
                  <a:schemeClr val="accent2"/>
                </a:solidFill>
                <a:latin typeface="Poppins" pitchFamily="2" charset="77"/>
                <a:cs typeface="Poppins" pitchFamily="2" charset="77"/>
              </a:rPr>
              <a:t>8</a:t>
            </a:r>
            <a:r>
              <a:rPr lang="en-US" dirty="0">
                <a:latin typeface="Poppins" pitchFamily="2" charset="77"/>
                <a:cs typeface="Poppins" pitchFamily="2" charset="77"/>
              </a:rPr>
              <a:t> = 1.2</a:t>
            </a:r>
          </a:p>
          <a:p>
            <a:pPr algn="ctr"/>
            <a:endParaRPr lang="en-US" dirty="0">
              <a:latin typeface="Poppins" pitchFamily="2" charset="77"/>
              <a:cs typeface="Poppins" pitchFamily="2" charset="77"/>
            </a:endParaRPr>
          </a:p>
        </p:txBody>
      </p:sp>
      <p:sp>
        <p:nvSpPr>
          <p:cNvPr id="2070" name="TextBox 2069">
            <a:extLst>
              <a:ext uri="{FF2B5EF4-FFF2-40B4-BE49-F238E27FC236}">
                <a16:creationId xmlns:a16="http://schemas.microsoft.com/office/drawing/2014/main" id="{E905A56E-A1B4-C4D7-219A-68E021544200}"/>
              </a:ext>
            </a:extLst>
          </p:cNvPr>
          <p:cNvSpPr txBox="1"/>
          <p:nvPr/>
        </p:nvSpPr>
        <p:spPr>
          <a:xfrm>
            <a:off x="7971578" y="4957465"/>
            <a:ext cx="3086101" cy="923330"/>
          </a:xfrm>
          <a:prstGeom prst="rect">
            <a:avLst/>
          </a:prstGeom>
          <a:noFill/>
        </p:spPr>
        <p:txBody>
          <a:bodyPr wrap="none" rtlCol="0">
            <a:spAutoFit/>
          </a:bodyPr>
          <a:lstStyle/>
          <a:p>
            <a:pPr algn="ctr"/>
            <a:r>
              <a:rPr lang="en-US" i="1" dirty="0" err="1">
                <a:latin typeface="Poppins" pitchFamily="2" charset="77"/>
                <a:cs typeface="Poppins" pitchFamily="2" charset="77"/>
              </a:rPr>
              <a:t>Xapian</a:t>
            </a:r>
            <a:r>
              <a:rPr lang="en-US" dirty="0">
                <a:latin typeface="Poppins" pitchFamily="2" charset="77"/>
                <a:cs typeface="Poppins" pitchFamily="2" charset="77"/>
              </a:rPr>
              <a:t> (Web App.)</a:t>
            </a:r>
          </a:p>
          <a:p>
            <a:pPr algn="ctr"/>
            <a:r>
              <a:rPr lang="en-US" dirty="0">
                <a:latin typeface="Poppins" pitchFamily="2" charset="77"/>
                <a:cs typeface="Poppins" pitchFamily="2" charset="77"/>
              </a:rPr>
              <a:t>Scaling factor = </a:t>
            </a:r>
            <a:r>
              <a:rPr lang="en-US" dirty="0">
                <a:solidFill>
                  <a:schemeClr val="accent6"/>
                </a:solidFill>
                <a:latin typeface="Poppins" pitchFamily="2" charset="77"/>
                <a:cs typeface="Poppins" pitchFamily="2" charset="77"/>
              </a:rPr>
              <a:t>12</a:t>
            </a:r>
            <a:r>
              <a:rPr lang="en-US" dirty="0">
                <a:latin typeface="Poppins" pitchFamily="2" charset="77"/>
                <a:cs typeface="Poppins" pitchFamily="2" charset="77"/>
              </a:rPr>
              <a:t>/</a:t>
            </a:r>
            <a:r>
              <a:rPr lang="en-US" dirty="0">
                <a:solidFill>
                  <a:schemeClr val="accent2"/>
                </a:solidFill>
                <a:latin typeface="Poppins" pitchFamily="2" charset="77"/>
                <a:cs typeface="Poppins" pitchFamily="2" charset="77"/>
              </a:rPr>
              <a:t>8</a:t>
            </a:r>
            <a:r>
              <a:rPr lang="en-US" dirty="0">
                <a:latin typeface="Poppins" pitchFamily="2" charset="77"/>
                <a:cs typeface="Poppins" pitchFamily="2" charset="77"/>
              </a:rPr>
              <a:t> = 1.5</a:t>
            </a:r>
          </a:p>
          <a:p>
            <a:pPr algn="ctr"/>
            <a:endParaRPr lang="en-US" dirty="0">
              <a:latin typeface="Poppins" pitchFamily="2" charset="77"/>
              <a:cs typeface="Poppins" pitchFamily="2" charset="77"/>
            </a:endParaRPr>
          </a:p>
        </p:txBody>
      </p:sp>
      <p:pic>
        <p:nvPicPr>
          <p:cNvPr id="2064" name="Picture 2063">
            <a:extLst>
              <a:ext uri="{FF2B5EF4-FFF2-40B4-BE49-F238E27FC236}">
                <a16:creationId xmlns:a16="http://schemas.microsoft.com/office/drawing/2014/main" id="{A326CAC0-DFA4-CB60-0714-87E8F09D76C6}"/>
              </a:ext>
            </a:extLst>
          </p:cNvPr>
          <p:cNvPicPr>
            <a:picLocks noChangeAspect="1"/>
          </p:cNvPicPr>
          <p:nvPr/>
        </p:nvPicPr>
        <p:blipFill rotWithShape="1">
          <a:blip r:embed="rId22"/>
          <a:srcRect l="-906" t="83596" r="906" b="1887"/>
          <a:stretch/>
        </p:blipFill>
        <p:spPr>
          <a:xfrm>
            <a:off x="4309078" y="935497"/>
            <a:ext cx="4986132" cy="596493"/>
          </a:xfrm>
          <a:prstGeom prst="rect">
            <a:avLst/>
          </a:prstGeom>
        </p:spPr>
      </p:pic>
      <p:sp>
        <p:nvSpPr>
          <p:cNvPr id="2074" name="Rectangle 2073">
            <a:extLst>
              <a:ext uri="{FF2B5EF4-FFF2-40B4-BE49-F238E27FC236}">
                <a16:creationId xmlns:a16="http://schemas.microsoft.com/office/drawing/2014/main" id="{17C2E58E-5EE2-0EB9-749D-9956C77D6CC4}"/>
              </a:ext>
            </a:extLst>
          </p:cNvPr>
          <p:cNvSpPr/>
          <p:nvPr/>
        </p:nvSpPr>
        <p:spPr>
          <a:xfrm>
            <a:off x="5048739" y="1025258"/>
            <a:ext cx="3559170" cy="42167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72" name="Picture 2071">
            <a:extLst>
              <a:ext uri="{FF2B5EF4-FFF2-40B4-BE49-F238E27FC236}">
                <a16:creationId xmlns:a16="http://schemas.microsoft.com/office/drawing/2014/main" id="{5A4D0CB3-0E7B-F4EA-5849-240306F2641C}"/>
              </a:ext>
            </a:extLst>
          </p:cNvPr>
          <p:cNvPicPr>
            <a:picLocks noChangeAspect="1"/>
          </p:cNvPicPr>
          <p:nvPr/>
        </p:nvPicPr>
        <p:blipFill rotWithShape="1">
          <a:blip r:embed="rId22"/>
          <a:srcRect l="13851" t="85505" r="61233" b="9505"/>
          <a:stretch/>
        </p:blipFill>
        <p:spPr>
          <a:xfrm>
            <a:off x="5186943" y="1029979"/>
            <a:ext cx="1242330" cy="205042"/>
          </a:xfrm>
          <a:prstGeom prst="rect">
            <a:avLst/>
          </a:prstGeom>
        </p:spPr>
      </p:pic>
      <p:pic>
        <p:nvPicPr>
          <p:cNvPr id="2076" name="Picture 2075">
            <a:extLst>
              <a:ext uri="{FF2B5EF4-FFF2-40B4-BE49-F238E27FC236}">
                <a16:creationId xmlns:a16="http://schemas.microsoft.com/office/drawing/2014/main" id="{F40EA96E-14E4-28A3-D9BE-40D5BCFF2A2E}"/>
              </a:ext>
            </a:extLst>
          </p:cNvPr>
          <p:cNvPicPr>
            <a:picLocks noChangeAspect="1"/>
          </p:cNvPicPr>
          <p:nvPr/>
        </p:nvPicPr>
        <p:blipFill rotWithShape="1">
          <a:blip r:embed="rId22"/>
          <a:srcRect l="52205" t="91067" r="16658" b="3943"/>
          <a:stretch/>
        </p:blipFill>
        <p:spPr>
          <a:xfrm>
            <a:off x="5186943" y="1236096"/>
            <a:ext cx="1552577" cy="205042"/>
          </a:xfrm>
          <a:prstGeom prst="rect">
            <a:avLst/>
          </a:prstGeom>
        </p:spPr>
      </p:pic>
      <p:pic>
        <p:nvPicPr>
          <p:cNvPr id="2077" name="Picture 2076">
            <a:extLst>
              <a:ext uri="{FF2B5EF4-FFF2-40B4-BE49-F238E27FC236}">
                <a16:creationId xmlns:a16="http://schemas.microsoft.com/office/drawing/2014/main" id="{F56000E7-3370-5B68-5A67-A980A94326B0}"/>
              </a:ext>
            </a:extLst>
          </p:cNvPr>
          <p:cNvPicPr>
            <a:picLocks noChangeAspect="1"/>
          </p:cNvPicPr>
          <p:nvPr/>
        </p:nvPicPr>
        <p:blipFill rotWithShape="1">
          <a:blip r:embed="rId22"/>
          <a:srcRect l="52500" t="85703" r="14296" b="9307"/>
          <a:stretch/>
        </p:blipFill>
        <p:spPr>
          <a:xfrm>
            <a:off x="6842005" y="1030624"/>
            <a:ext cx="1655672" cy="205042"/>
          </a:xfrm>
          <a:prstGeom prst="rect">
            <a:avLst/>
          </a:prstGeom>
        </p:spPr>
      </p:pic>
      <p:pic>
        <p:nvPicPr>
          <p:cNvPr id="2078" name="Picture 2077">
            <a:extLst>
              <a:ext uri="{FF2B5EF4-FFF2-40B4-BE49-F238E27FC236}">
                <a16:creationId xmlns:a16="http://schemas.microsoft.com/office/drawing/2014/main" id="{E5C1FA41-B79C-6173-2557-F9DB6A29ABD4}"/>
              </a:ext>
            </a:extLst>
          </p:cNvPr>
          <p:cNvPicPr>
            <a:picLocks noChangeAspect="1"/>
          </p:cNvPicPr>
          <p:nvPr/>
        </p:nvPicPr>
        <p:blipFill rotWithShape="1">
          <a:blip r:embed="rId22"/>
          <a:srcRect l="13840" t="91219" r="52956" b="3791"/>
          <a:stretch/>
        </p:blipFill>
        <p:spPr>
          <a:xfrm>
            <a:off x="6831678" y="1241893"/>
            <a:ext cx="1655672" cy="205042"/>
          </a:xfrm>
          <a:prstGeom prst="rect">
            <a:avLst/>
          </a:prstGeom>
        </p:spPr>
      </p:pic>
      <p:sp>
        <p:nvSpPr>
          <p:cNvPr id="2079" name="TextBox 2078">
            <a:extLst>
              <a:ext uri="{FF2B5EF4-FFF2-40B4-BE49-F238E27FC236}">
                <a16:creationId xmlns:a16="http://schemas.microsoft.com/office/drawing/2014/main" id="{5D32D310-446E-1015-78B9-7CC7A48B19EE}"/>
              </a:ext>
            </a:extLst>
          </p:cNvPr>
          <p:cNvSpPr txBox="1"/>
          <p:nvPr/>
        </p:nvSpPr>
        <p:spPr>
          <a:xfrm>
            <a:off x="1736229" y="2437138"/>
            <a:ext cx="535468" cy="369332"/>
          </a:xfrm>
          <a:prstGeom prst="rect">
            <a:avLst/>
          </a:prstGeom>
          <a:noFill/>
        </p:spPr>
        <p:txBody>
          <a:bodyPr wrap="none" rtlCol="0">
            <a:spAutoFit/>
          </a:bodyPr>
          <a:lstStyle/>
          <a:p>
            <a:r>
              <a:rPr lang="en-US" dirty="0">
                <a:solidFill>
                  <a:schemeClr val="accent4"/>
                </a:solidFill>
              </a:rPr>
              <a:t>SLO</a:t>
            </a:r>
          </a:p>
        </p:txBody>
      </p:sp>
      <p:pic>
        <p:nvPicPr>
          <p:cNvPr id="14" name="Picture 13">
            <a:extLst>
              <a:ext uri="{FF2B5EF4-FFF2-40B4-BE49-F238E27FC236}">
                <a16:creationId xmlns:a16="http://schemas.microsoft.com/office/drawing/2014/main" id="{6FD55858-02F9-EDEF-5D52-AF4CBA0E7FBE}"/>
              </a:ext>
            </a:extLst>
          </p:cNvPr>
          <p:cNvPicPr>
            <a:picLocks noChangeAspect="1"/>
          </p:cNvPicPr>
          <p:nvPr/>
        </p:nvPicPr>
        <p:blipFill rotWithShape="1">
          <a:blip r:embed="rId23"/>
          <a:srcRect l="5691" t="8085" r="1457" b="21405"/>
          <a:stretch/>
        </p:blipFill>
        <p:spPr>
          <a:xfrm>
            <a:off x="6814162" y="1588839"/>
            <a:ext cx="5317500" cy="3327751"/>
          </a:xfrm>
          <a:prstGeom prst="rect">
            <a:avLst/>
          </a:prstGeom>
        </p:spPr>
      </p:pic>
      <p:sp>
        <p:nvSpPr>
          <p:cNvPr id="15" name="Left Brace 14">
            <a:extLst>
              <a:ext uri="{FF2B5EF4-FFF2-40B4-BE49-F238E27FC236}">
                <a16:creationId xmlns:a16="http://schemas.microsoft.com/office/drawing/2014/main" id="{3CE7B044-CBB5-48D2-802A-C5C7F190894D}"/>
              </a:ext>
            </a:extLst>
          </p:cNvPr>
          <p:cNvSpPr/>
          <p:nvPr/>
        </p:nvSpPr>
        <p:spPr>
          <a:xfrm rot="16200000">
            <a:off x="5856471" y="343209"/>
            <a:ext cx="479060" cy="11397424"/>
          </a:xfrm>
          <a:prstGeom prst="leftBrace">
            <a:avLst/>
          </a:prstGeom>
          <a:ln w="28575"/>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16" name="TextBox 15">
            <a:extLst>
              <a:ext uri="{FF2B5EF4-FFF2-40B4-BE49-F238E27FC236}">
                <a16:creationId xmlns:a16="http://schemas.microsoft.com/office/drawing/2014/main" id="{2674B60C-DD19-1FE4-8CC5-4CBF0053656E}"/>
              </a:ext>
            </a:extLst>
          </p:cNvPr>
          <p:cNvSpPr txBox="1"/>
          <p:nvPr/>
        </p:nvSpPr>
        <p:spPr>
          <a:xfrm>
            <a:off x="2193855" y="5659049"/>
            <a:ext cx="7804290" cy="369332"/>
          </a:xfrm>
          <a:prstGeom prst="rect">
            <a:avLst/>
          </a:prstGeom>
          <a:noFill/>
        </p:spPr>
        <p:txBody>
          <a:bodyPr wrap="square" rtlCol="0">
            <a:spAutoFit/>
          </a:bodyPr>
          <a:lstStyle/>
          <a:p>
            <a:r>
              <a:rPr lang="en-US" i="1" dirty="0">
                <a:solidFill>
                  <a:schemeClr val="tx1">
                    <a:lumMod val="50000"/>
                    <a:lumOff val="50000"/>
                  </a:schemeClr>
                </a:solidFill>
                <a:latin typeface="Poppins" pitchFamily="2" charset="77"/>
                <a:cs typeface="Poppins" pitchFamily="2" charset="77"/>
              </a:rPr>
              <a:t>Use scaling factors to annotate traces and simulate VM allocation</a:t>
            </a:r>
          </a:p>
        </p:txBody>
      </p:sp>
      <p:sp>
        <p:nvSpPr>
          <p:cNvPr id="17" name="Rectangle 16">
            <a:extLst>
              <a:ext uri="{FF2B5EF4-FFF2-40B4-BE49-F238E27FC236}">
                <a16:creationId xmlns:a16="http://schemas.microsoft.com/office/drawing/2014/main" id="{B96BF588-B453-E862-926E-AEDCF5A0C2E0}"/>
              </a:ext>
            </a:extLst>
          </p:cNvPr>
          <p:cNvSpPr/>
          <p:nvPr/>
        </p:nvSpPr>
        <p:spPr>
          <a:xfrm>
            <a:off x="1315578" y="6350600"/>
            <a:ext cx="9560844" cy="411480"/>
          </a:xfrm>
          <a:prstGeom prst="rect">
            <a:avLst/>
          </a:prstGeom>
          <a:solidFill>
            <a:schemeClr val="accent6">
              <a:lumMod val="40000"/>
              <a:lumOff val="60000"/>
            </a:schemeClr>
          </a:solidFill>
          <a:ln w="19050">
            <a:solidFill>
              <a:schemeClr val="accent6">
                <a:lumMod val="7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tx1"/>
                </a:solidFill>
                <a:latin typeface="Poppins" pitchFamily="2" charset="77"/>
                <a:cs typeface="Poppins" pitchFamily="2" charset="77"/>
              </a:rPr>
              <a:t>66% </a:t>
            </a:r>
            <a:r>
              <a:rPr lang="en-US" sz="2000" dirty="0">
                <a:solidFill>
                  <a:schemeClr val="tx1"/>
                </a:solidFill>
                <a:latin typeface="Poppins" pitchFamily="2" charset="77"/>
                <a:cs typeface="Poppins" pitchFamily="2" charset="77"/>
              </a:rPr>
              <a:t>of core-hours run on </a:t>
            </a:r>
            <a:r>
              <a:rPr lang="en-US" sz="2000" b="1" dirty="0">
                <a:solidFill>
                  <a:schemeClr val="accent6"/>
                </a:solidFill>
                <a:latin typeface="Poppins" pitchFamily="2" charset="77"/>
                <a:cs typeface="Poppins" pitchFamily="2" charset="77"/>
              </a:rPr>
              <a:t>GreenSKUs </a:t>
            </a:r>
            <a:r>
              <a:rPr lang="en-US" sz="2000" dirty="0">
                <a:solidFill>
                  <a:schemeClr val="tx1"/>
                </a:solidFill>
                <a:latin typeface="Poppins" pitchFamily="2" charset="77"/>
                <a:cs typeface="Poppins" pitchFamily="2" charset="77"/>
              </a:rPr>
              <a:t>while achieving performance goals</a:t>
            </a:r>
          </a:p>
        </p:txBody>
      </p:sp>
      <p:sp>
        <p:nvSpPr>
          <p:cNvPr id="3" name="TextBox 2">
            <a:extLst>
              <a:ext uri="{FF2B5EF4-FFF2-40B4-BE49-F238E27FC236}">
                <a16:creationId xmlns:a16="http://schemas.microsoft.com/office/drawing/2014/main" id="{C2464F3F-FD49-88CB-6D20-92ED0A6768B9}"/>
              </a:ext>
            </a:extLst>
          </p:cNvPr>
          <p:cNvSpPr txBox="1"/>
          <p:nvPr/>
        </p:nvSpPr>
        <p:spPr>
          <a:xfrm>
            <a:off x="5285264" y="2627790"/>
            <a:ext cx="415498" cy="369332"/>
          </a:xfrm>
          <a:prstGeom prst="rect">
            <a:avLst/>
          </a:prstGeom>
          <a:noFill/>
        </p:spPr>
        <p:txBody>
          <a:bodyPr wrap="none" rtlCol="0">
            <a:spAutoFit/>
          </a:bodyPr>
          <a:lstStyle/>
          <a:p>
            <a:r>
              <a:rPr lang="en-US" dirty="0"/>
              <a:t>❌</a:t>
            </a:r>
          </a:p>
        </p:txBody>
      </p:sp>
      <p:pic>
        <p:nvPicPr>
          <p:cNvPr id="10" name="Graphic 9" descr="Checkmark with solid fill">
            <a:extLst>
              <a:ext uri="{FF2B5EF4-FFF2-40B4-BE49-F238E27FC236}">
                <a16:creationId xmlns:a16="http://schemas.microsoft.com/office/drawing/2014/main" id="{2339026B-085F-5DD7-C693-80A149A78099}"/>
              </a:ext>
            </a:extLst>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5844650" y="2997695"/>
            <a:ext cx="348402" cy="348402"/>
          </a:xfrm>
          <a:prstGeom prst="rect">
            <a:avLst/>
          </a:prstGeom>
        </p:spPr>
      </p:pic>
      <p:pic>
        <p:nvPicPr>
          <p:cNvPr id="13" name="Graphic 12" descr="Checkmark with solid fill">
            <a:extLst>
              <a:ext uri="{FF2B5EF4-FFF2-40B4-BE49-F238E27FC236}">
                <a16:creationId xmlns:a16="http://schemas.microsoft.com/office/drawing/2014/main" id="{B7ED4949-8500-4DC9-AE08-B4F6C5CC5B7F}"/>
              </a:ext>
            </a:extLst>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10359938" y="3072356"/>
            <a:ext cx="348402" cy="348402"/>
          </a:xfrm>
          <a:prstGeom prst="rect">
            <a:avLst/>
          </a:prstGeom>
        </p:spPr>
      </p:pic>
      <p:sp>
        <p:nvSpPr>
          <p:cNvPr id="19" name="TextBox 18">
            <a:extLst>
              <a:ext uri="{FF2B5EF4-FFF2-40B4-BE49-F238E27FC236}">
                <a16:creationId xmlns:a16="http://schemas.microsoft.com/office/drawing/2014/main" id="{7E02015D-CC2D-15C2-CECD-712ED721BECB}"/>
              </a:ext>
            </a:extLst>
          </p:cNvPr>
          <p:cNvSpPr txBox="1"/>
          <p:nvPr/>
        </p:nvSpPr>
        <p:spPr>
          <a:xfrm>
            <a:off x="8385900" y="2912679"/>
            <a:ext cx="415498" cy="369332"/>
          </a:xfrm>
          <a:prstGeom prst="rect">
            <a:avLst/>
          </a:prstGeom>
          <a:noFill/>
        </p:spPr>
        <p:txBody>
          <a:bodyPr wrap="none" rtlCol="0">
            <a:spAutoFit/>
          </a:bodyPr>
          <a:lstStyle/>
          <a:p>
            <a:r>
              <a:rPr lang="en-US" dirty="0"/>
              <a:t>❌</a:t>
            </a:r>
          </a:p>
        </p:txBody>
      </p:sp>
      <p:grpSp>
        <p:nvGrpSpPr>
          <p:cNvPr id="21" name="Group 20">
            <a:extLst>
              <a:ext uri="{FF2B5EF4-FFF2-40B4-BE49-F238E27FC236}">
                <a16:creationId xmlns:a16="http://schemas.microsoft.com/office/drawing/2014/main" id="{454C8619-269F-29F8-DBCA-887C61FB02BC}"/>
              </a:ext>
            </a:extLst>
          </p:cNvPr>
          <p:cNvGrpSpPr/>
          <p:nvPr/>
        </p:nvGrpSpPr>
        <p:grpSpPr>
          <a:xfrm>
            <a:off x="145782" y="2224756"/>
            <a:ext cx="1095140" cy="420158"/>
            <a:chOff x="145782" y="2224756"/>
            <a:chExt cx="1095140" cy="420158"/>
          </a:xfrm>
        </p:grpSpPr>
        <p:sp>
          <p:nvSpPr>
            <p:cNvPr id="20" name="Rectangle 19">
              <a:extLst>
                <a:ext uri="{FF2B5EF4-FFF2-40B4-BE49-F238E27FC236}">
                  <a16:creationId xmlns:a16="http://schemas.microsoft.com/office/drawing/2014/main" id="{83F342FA-2C47-02E0-140A-BB13086F43AB}"/>
                </a:ext>
              </a:extLst>
            </p:cNvPr>
            <p:cNvSpPr/>
            <p:nvPr/>
          </p:nvSpPr>
          <p:spPr>
            <a:xfrm>
              <a:off x="145782" y="2224756"/>
              <a:ext cx="1042778" cy="420158"/>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ight Arrow 7">
              <a:extLst>
                <a:ext uri="{FF2B5EF4-FFF2-40B4-BE49-F238E27FC236}">
                  <a16:creationId xmlns:a16="http://schemas.microsoft.com/office/drawing/2014/main" id="{6CC2AE84-B308-8B4F-466D-1F7C5CD0FCF9}"/>
                </a:ext>
              </a:extLst>
            </p:cNvPr>
            <p:cNvSpPr/>
            <p:nvPr/>
          </p:nvSpPr>
          <p:spPr>
            <a:xfrm rot="5400000">
              <a:off x="118387" y="2342561"/>
              <a:ext cx="325820" cy="168166"/>
            </a:xfrm>
            <a:prstGeom prst="rightArrow">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F5448B5A-39A5-CF19-84DB-72F0C6709C3D}"/>
                </a:ext>
              </a:extLst>
            </p:cNvPr>
            <p:cNvSpPr txBox="1"/>
            <p:nvPr/>
          </p:nvSpPr>
          <p:spPr>
            <a:xfrm>
              <a:off x="328493" y="2272756"/>
              <a:ext cx="912429" cy="307777"/>
            </a:xfrm>
            <a:prstGeom prst="rect">
              <a:avLst/>
            </a:prstGeom>
            <a:noFill/>
          </p:spPr>
          <p:txBody>
            <a:bodyPr wrap="none" rtlCol="0">
              <a:spAutoFit/>
            </a:bodyPr>
            <a:lstStyle/>
            <a:p>
              <a:r>
                <a:rPr lang="en-US" sz="1400" dirty="0">
                  <a:latin typeface="Poppins" pitchFamily="2" charset="77"/>
                  <a:cs typeface="Poppins" pitchFamily="2" charset="77"/>
                </a:rPr>
                <a:t>is better</a:t>
              </a:r>
            </a:p>
          </p:txBody>
        </p:sp>
      </p:grpSp>
      <p:pic>
        <p:nvPicPr>
          <p:cNvPr id="23" name="Picture 22">
            <a:extLst>
              <a:ext uri="{FF2B5EF4-FFF2-40B4-BE49-F238E27FC236}">
                <a16:creationId xmlns:a16="http://schemas.microsoft.com/office/drawing/2014/main" id="{5068936C-EF42-CE39-1137-073D85BC7FD2}"/>
              </a:ext>
            </a:extLst>
          </p:cNvPr>
          <p:cNvPicPr>
            <a:picLocks noChangeAspect="1"/>
          </p:cNvPicPr>
          <p:nvPr/>
        </p:nvPicPr>
        <p:blipFill rotWithShape="1">
          <a:blip r:embed="rId26"/>
          <a:srcRect r="66642" b="82747"/>
          <a:stretch/>
        </p:blipFill>
        <p:spPr>
          <a:xfrm>
            <a:off x="11289" y="2752669"/>
            <a:ext cx="1370285" cy="524508"/>
          </a:xfrm>
          <a:prstGeom prst="rect">
            <a:avLst/>
          </a:prstGeom>
        </p:spPr>
      </p:pic>
    </p:spTree>
    <p:extLst>
      <p:ext uri="{BB962C8B-B14F-4D97-AF65-F5344CB8AC3E}">
        <p14:creationId xmlns:p14="http://schemas.microsoft.com/office/powerpoint/2010/main" val="20708685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69">
                                            <p:txEl>
                                              <p:pRg st="0" end="0"/>
                                            </p:txEl>
                                          </p:spTgt>
                                        </p:tgtEl>
                                        <p:attrNameLst>
                                          <p:attrName>style.visibility</p:attrName>
                                        </p:attrNameLst>
                                      </p:cBhvr>
                                      <p:to>
                                        <p:strVal val="visible"/>
                                      </p:to>
                                    </p:set>
                                    <p:animEffect transition="in" filter="fade">
                                      <p:cBhvr>
                                        <p:cTn id="7" dur="500"/>
                                        <p:tgtEl>
                                          <p:spTgt spid="2069">
                                            <p:txEl>
                                              <p:pRg st="0" end="0"/>
                                            </p:txEl>
                                          </p:spTgt>
                                        </p:tgtEl>
                                      </p:cBhvr>
                                    </p:animEffect>
                                  </p:childTnLst>
                                </p:cTn>
                              </p:par>
                              <p:par>
                                <p:cTn id="8" presetID="1" presetClass="entr" presetSubtype="0" fill="hold" grpId="0" nodeType="withEffect">
                                  <p:stCondLst>
                                    <p:cond delay="0"/>
                                  </p:stCondLst>
                                  <p:childTnLst>
                                    <p:set>
                                      <p:cBhvr>
                                        <p:cTn id="9" dur="1" fill="hold">
                                          <p:stCondLst>
                                            <p:cond delay="0"/>
                                          </p:stCondLst>
                                        </p:cTn>
                                        <p:tgtEl>
                                          <p:spTgt spid="2074"/>
                                        </p:tgtEl>
                                        <p:attrNameLst>
                                          <p:attrName>style.visibility</p:attrName>
                                        </p:attrNameLst>
                                      </p:cBhvr>
                                      <p:to>
                                        <p:strVal val="visible"/>
                                      </p:to>
                                    </p:set>
                                  </p:childTnLst>
                                </p:cTn>
                              </p:par>
                              <p:par>
                                <p:cTn id="10" presetID="10" presetClass="entr" presetSubtype="0" fill="hold" nodeType="withEffect">
                                  <p:stCondLst>
                                    <p:cond delay="0"/>
                                  </p:stCondLst>
                                  <p:childTnLst>
                                    <p:set>
                                      <p:cBhvr>
                                        <p:cTn id="11" dur="1" fill="hold">
                                          <p:stCondLst>
                                            <p:cond delay="0"/>
                                          </p:stCondLst>
                                        </p:cTn>
                                        <p:tgtEl>
                                          <p:spTgt spid="2064"/>
                                        </p:tgtEl>
                                        <p:attrNameLst>
                                          <p:attrName>style.visibility</p:attrName>
                                        </p:attrNameLst>
                                      </p:cBhvr>
                                      <p:to>
                                        <p:strVal val="visible"/>
                                      </p:to>
                                    </p:set>
                                    <p:animEffect transition="in" filter="fade">
                                      <p:cBhvr>
                                        <p:cTn id="12" dur="500"/>
                                        <p:tgtEl>
                                          <p:spTgt spid="2064"/>
                                        </p:tgtEl>
                                      </p:cBhvr>
                                    </p:animEffect>
                                  </p:childTnLst>
                                </p:cTn>
                              </p:par>
                              <p:par>
                                <p:cTn id="13" presetID="10" presetClass="entr" presetSubtype="0" fill="hold" nodeType="withEffect">
                                  <p:stCondLst>
                                    <p:cond delay="0"/>
                                  </p:stCondLst>
                                  <p:childTnLst>
                                    <p:set>
                                      <p:cBhvr>
                                        <p:cTn id="14" dur="1" fill="hold">
                                          <p:stCondLst>
                                            <p:cond delay="0"/>
                                          </p:stCondLst>
                                        </p:cTn>
                                        <p:tgtEl>
                                          <p:spTgt spid="2057"/>
                                        </p:tgtEl>
                                        <p:attrNameLst>
                                          <p:attrName>style.visibility</p:attrName>
                                        </p:attrNameLst>
                                      </p:cBhvr>
                                      <p:to>
                                        <p:strVal val="visible"/>
                                      </p:to>
                                    </p:set>
                                    <p:animEffect transition="in" filter="fade">
                                      <p:cBhvr>
                                        <p:cTn id="15" dur="500"/>
                                        <p:tgtEl>
                                          <p:spTgt spid="2057"/>
                                        </p:tgtEl>
                                      </p:cBhvr>
                                    </p:animEffect>
                                  </p:childTnLst>
                                </p:cTn>
                              </p:par>
                              <p:par>
                                <p:cTn id="16" presetID="10" presetClass="entr" presetSubtype="0" fill="hold" nodeType="withEffect">
                                  <p:stCondLst>
                                    <p:cond delay="0"/>
                                  </p:stCondLst>
                                  <p:childTnLst>
                                    <p:set>
                                      <p:cBhvr>
                                        <p:cTn id="17" dur="1" fill="hold">
                                          <p:stCondLst>
                                            <p:cond delay="0"/>
                                          </p:stCondLst>
                                        </p:cTn>
                                        <p:tgtEl>
                                          <p:spTgt spid="23"/>
                                        </p:tgtEl>
                                        <p:attrNameLst>
                                          <p:attrName>style.visibility</p:attrName>
                                        </p:attrNameLst>
                                      </p:cBhvr>
                                      <p:to>
                                        <p:strVal val="visible"/>
                                      </p:to>
                                    </p:set>
                                    <p:animEffect transition="in" filter="fade">
                                      <p:cBhvr>
                                        <p:cTn id="18" dur="500"/>
                                        <p:tgtEl>
                                          <p:spTgt spid="23"/>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fade">
                                      <p:cBhvr>
                                        <p:cTn id="23" dur="500"/>
                                        <p:tgtEl>
                                          <p:spTgt spid="21"/>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63"/>
                                        </p:tgtEl>
                                        <p:attrNameLst>
                                          <p:attrName>style.visibility</p:attrName>
                                        </p:attrNameLst>
                                      </p:cBhvr>
                                      <p:to>
                                        <p:strVal val="visible"/>
                                      </p:to>
                                    </p:set>
                                    <p:animEffect transition="in" filter="fade">
                                      <p:cBhvr>
                                        <p:cTn id="28" dur="500"/>
                                        <p:tgtEl>
                                          <p:spTgt spid="63"/>
                                        </p:tgtEl>
                                      </p:cBhvr>
                                    </p:animEffect>
                                  </p:childTnLst>
                                </p:cTn>
                              </p:par>
                              <p:par>
                                <p:cTn id="29" presetID="10" presetClass="entr" presetSubtype="0" fill="hold" nodeType="withEffect">
                                  <p:stCondLst>
                                    <p:cond delay="0"/>
                                  </p:stCondLst>
                                  <p:childTnLst>
                                    <p:set>
                                      <p:cBhvr>
                                        <p:cTn id="30" dur="1" fill="hold">
                                          <p:stCondLst>
                                            <p:cond delay="0"/>
                                          </p:stCondLst>
                                        </p:cTn>
                                        <p:tgtEl>
                                          <p:spTgt spid="2072"/>
                                        </p:tgtEl>
                                        <p:attrNameLst>
                                          <p:attrName>style.visibility</p:attrName>
                                        </p:attrNameLst>
                                      </p:cBhvr>
                                      <p:to>
                                        <p:strVal val="visible"/>
                                      </p:to>
                                    </p:set>
                                    <p:animEffect transition="in" filter="fade">
                                      <p:cBhvr>
                                        <p:cTn id="31" dur="500"/>
                                        <p:tgtEl>
                                          <p:spTgt spid="2072"/>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2079"/>
                                        </p:tgtEl>
                                        <p:attrNameLst>
                                          <p:attrName>style.visibility</p:attrName>
                                        </p:attrNameLst>
                                      </p:cBhvr>
                                      <p:to>
                                        <p:strVal val="visible"/>
                                      </p:to>
                                    </p:set>
                                    <p:animEffect transition="in" filter="fade">
                                      <p:cBhvr>
                                        <p:cTn id="34" dur="500"/>
                                        <p:tgtEl>
                                          <p:spTgt spid="2079"/>
                                        </p:tgtEl>
                                      </p:cBhvr>
                                    </p:animEffect>
                                  </p:childTnLst>
                                </p:cTn>
                              </p:par>
                              <p:par>
                                <p:cTn id="35" presetID="10" presetClass="entr" presetSubtype="0" fill="hold" nodeType="withEffect">
                                  <p:stCondLst>
                                    <p:cond delay="0"/>
                                  </p:stCondLst>
                                  <p:childTnLst>
                                    <p:set>
                                      <p:cBhvr>
                                        <p:cTn id="36" dur="1" fill="hold">
                                          <p:stCondLst>
                                            <p:cond delay="0"/>
                                          </p:stCondLst>
                                        </p:cTn>
                                        <p:tgtEl>
                                          <p:spTgt spid="54"/>
                                        </p:tgtEl>
                                        <p:attrNameLst>
                                          <p:attrName>style.visibility</p:attrName>
                                        </p:attrNameLst>
                                      </p:cBhvr>
                                      <p:to>
                                        <p:strVal val="visible"/>
                                      </p:to>
                                    </p:set>
                                    <p:animEffect transition="in" filter="fade">
                                      <p:cBhvr>
                                        <p:cTn id="37" dur="500"/>
                                        <p:tgtEl>
                                          <p:spTgt spid="54"/>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61"/>
                                        </p:tgtEl>
                                        <p:attrNameLst>
                                          <p:attrName>style.visibility</p:attrName>
                                        </p:attrNameLst>
                                      </p:cBhvr>
                                      <p:to>
                                        <p:strVal val="visible"/>
                                      </p:to>
                                    </p:set>
                                    <p:animEffect transition="in" filter="fade">
                                      <p:cBhvr>
                                        <p:cTn id="42" dur="500"/>
                                        <p:tgtEl>
                                          <p:spTgt spid="61"/>
                                        </p:tgtEl>
                                      </p:cBhvr>
                                    </p:animEffect>
                                  </p:childTnLst>
                                </p:cTn>
                              </p:par>
                              <p:par>
                                <p:cTn id="43" presetID="10" presetClass="entr" presetSubtype="0" fill="hold" nodeType="withEffect">
                                  <p:stCondLst>
                                    <p:cond delay="0"/>
                                  </p:stCondLst>
                                  <p:childTnLst>
                                    <p:set>
                                      <p:cBhvr>
                                        <p:cTn id="44" dur="1" fill="hold">
                                          <p:stCondLst>
                                            <p:cond delay="0"/>
                                          </p:stCondLst>
                                        </p:cTn>
                                        <p:tgtEl>
                                          <p:spTgt spid="2076"/>
                                        </p:tgtEl>
                                        <p:attrNameLst>
                                          <p:attrName>style.visibility</p:attrName>
                                        </p:attrNameLst>
                                      </p:cBhvr>
                                      <p:to>
                                        <p:strVal val="visible"/>
                                      </p:to>
                                    </p:set>
                                    <p:animEffect transition="in" filter="fade">
                                      <p:cBhvr>
                                        <p:cTn id="45" dur="500"/>
                                        <p:tgtEl>
                                          <p:spTgt spid="2076"/>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3"/>
                                        </p:tgtEl>
                                        <p:attrNameLst>
                                          <p:attrName>style.visibility</p:attrName>
                                        </p:attrNameLst>
                                      </p:cBhvr>
                                      <p:to>
                                        <p:strVal val="visible"/>
                                      </p:to>
                                    </p:set>
                                    <p:animEffect transition="in" filter="fade">
                                      <p:cBhvr>
                                        <p:cTn id="50" dur="500"/>
                                        <p:tgtEl>
                                          <p:spTgt spid="3"/>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nodeType="clickEffect">
                                  <p:stCondLst>
                                    <p:cond delay="0"/>
                                  </p:stCondLst>
                                  <p:childTnLst>
                                    <p:set>
                                      <p:cBhvr>
                                        <p:cTn id="54" dur="1" fill="hold">
                                          <p:stCondLst>
                                            <p:cond delay="0"/>
                                          </p:stCondLst>
                                        </p:cTn>
                                        <p:tgtEl>
                                          <p:spTgt spid="62"/>
                                        </p:tgtEl>
                                        <p:attrNameLst>
                                          <p:attrName>style.visibility</p:attrName>
                                        </p:attrNameLst>
                                      </p:cBhvr>
                                      <p:to>
                                        <p:strVal val="visible"/>
                                      </p:to>
                                    </p:set>
                                    <p:animEffect transition="in" filter="fade">
                                      <p:cBhvr>
                                        <p:cTn id="55" dur="500"/>
                                        <p:tgtEl>
                                          <p:spTgt spid="62"/>
                                        </p:tgtEl>
                                      </p:cBhvr>
                                    </p:animEffect>
                                  </p:childTnLst>
                                </p:cTn>
                              </p:par>
                              <p:par>
                                <p:cTn id="56" presetID="10" presetClass="entr" presetSubtype="0" fill="hold" nodeType="withEffect">
                                  <p:stCondLst>
                                    <p:cond delay="0"/>
                                  </p:stCondLst>
                                  <p:childTnLst>
                                    <p:set>
                                      <p:cBhvr>
                                        <p:cTn id="57" dur="1" fill="hold">
                                          <p:stCondLst>
                                            <p:cond delay="0"/>
                                          </p:stCondLst>
                                        </p:cTn>
                                        <p:tgtEl>
                                          <p:spTgt spid="2077"/>
                                        </p:tgtEl>
                                        <p:attrNameLst>
                                          <p:attrName>style.visibility</p:attrName>
                                        </p:attrNameLst>
                                      </p:cBhvr>
                                      <p:to>
                                        <p:strVal val="visible"/>
                                      </p:to>
                                    </p:set>
                                    <p:animEffect transition="in" filter="fade">
                                      <p:cBhvr>
                                        <p:cTn id="58" dur="500"/>
                                        <p:tgtEl>
                                          <p:spTgt spid="2077"/>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nodeType="clickEffect">
                                  <p:stCondLst>
                                    <p:cond delay="0"/>
                                  </p:stCondLst>
                                  <p:childTnLst>
                                    <p:set>
                                      <p:cBhvr>
                                        <p:cTn id="62" dur="1" fill="hold">
                                          <p:stCondLst>
                                            <p:cond delay="0"/>
                                          </p:stCondLst>
                                        </p:cTn>
                                        <p:tgtEl>
                                          <p:spTgt spid="10"/>
                                        </p:tgtEl>
                                        <p:attrNameLst>
                                          <p:attrName>style.visibility</p:attrName>
                                        </p:attrNameLst>
                                      </p:cBhvr>
                                      <p:to>
                                        <p:strVal val="visible"/>
                                      </p:to>
                                    </p:set>
                                    <p:animEffect transition="in" filter="fade">
                                      <p:cBhvr>
                                        <p:cTn id="63" dur="500"/>
                                        <p:tgtEl>
                                          <p:spTgt spid="10"/>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nodeType="clickEffect">
                                  <p:stCondLst>
                                    <p:cond delay="0"/>
                                  </p:stCondLst>
                                  <p:childTnLst>
                                    <p:set>
                                      <p:cBhvr>
                                        <p:cTn id="67" dur="1" fill="hold">
                                          <p:stCondLst>
                                            <p:cond delay="0"/>
                                          </p:stCondLst>
                                        </p:cTn>
                                        <p:tgtEl>
                                          <p:spTgt spid="2069">
                                            <p:txEl>
                                              <p:pRg st="1" end="1"/>
                                            </p:txEl>
                                          </p:spTgt>
                                        </p:tgtEl>
                                        <p:attrNameLst>
                                          <p:attrName>style.visibility</p:attrName>
                                        </p:attrNameLst>
                                      </p:cBhvr>
                                      <p:to>
                                        <p:strVal val="visible"/>
                                      </p:to>
                                    </p:set>
                                    <p:animEffect transition="in" filter="fade">
                                      <p:cBhvr>
                                        <p:cTn id="68" dur="500"/>
                                        <p:tgtEl>
                                          <p:spTgt spid="2069">
                                            <p:txEl>
                                              <p:pRg st="1" end="1"/>
                                            </p:txEl>
                                          </p:spTgt>
                                        </p:tgtEl>
                                      </p:cBhvr>
                                    </p:animEffect>
                                  </p:childTnLst>
                                </p:cTn>
                              </p:par>
                            </p:childTnLst>
                          </p:cTn>
                        </p:par>
                      </p:childTnLst>
                    </p:cTn>
                  </p:par>
                  <p:par>
                    <p:cTn id="69" fill="hold">
                      <p:stCondLst>
                        <p:cond delay="indefinite"/>
                      </p:stCondLst>
                      <p:childTnLst>
                        <p:par>
                          <p:cTn id="70" fill="hold">
                            <p:stCondLst>
                              <p:cond delay="0"/>
                            </p:stCondLst>
                            <p:childTnLst>
                              <p:par>
                                <p:cTn id="71" presetID="10" presetClass="entr" presetSubtype="0" fill="hold" nodeType="clickEffect">
                                  <p:stCondLst>
                                    <p:cond delay="0"/>
                                  </p:stCondLst>
                                  <p:childTnLst>
                                    <p:set>
                                      <p:cBhvr>
                                        <p:cTn id="72" dur="1" fill="hold">
                                          <p:stCondLst>
                                            <p:cond delay="0"/>
                                          </p:stCondLst>
                                        </p:cTn>
                                        <p:tgtEl>
                                          <p:spTgt spid="14"/>
                                        </p:tgtEl>
                                        <p:attrNameLst>
                                          <p:attrName>style.visibility</p:attrName>
                                        </p:attrNameLst>
                                      </p:cBhvr>
                                      <p:to>
                                        <p:strVal val="visible"/>
                                      </p:to>
                                    </p:set>
                                    <p:animEffect transition="in" filter="fade">
                                      <p:cBhvr>
                                        <p:cTn id="73" dur="500"/>
                                        <p:tgtEl>
                                          <p:spTgt spid="14"/>
                                        </p:tgtEl>
                                      </p:cBhvr>
                                    </p:animEffect>
                                  </p:childTnLst>
                                </p:cTn>
                              </p:par>
                              <p:par>
                                <p:cTn id="74" presetID="10" presetClass="entr" presetSubtype="0" fill="hold" nodeType="withEffect">
                                  <p:stCondLst>
                                    <p:cond delay="0"/>
                                  </p:stCondLst>
                                  <p:childTnLst>
                                    <p:set>
                                      <p:cBhvr>
                                        <p:cTn id="75" dur="1" fill="hold">
                                          <p:stCondLst>
                                            <p:cond delay="0"/>
                                          </p:stCondLst>
                                        </p:cTn>
                                        <p:tgtEl>
                                          <p:spTgt spid="2078"/>
                                        </p:tgtEl>
                                        <p:attrNameLst>
                                          <p:attrName>style.visibility</p:attrName>
                                        </p:attrNameLst>
                                      </p:cBhvr>
                                      <p:to>
                                        <p:strVal val="visible"/>
                                      </p:to>
                                    </p:set>
                                    <p:animEffect transition="in" filter="fade">
                                      <p:cBhvr>
                                        <p:cTn id="76" dur="500"/>
                                        <p:tgtEl>
                                          <p:spTgt spid="2078"/>
                                        </p:tgtEl>
                                      </p:cBhvr>
                                    </p:animEffect>
                                  </p:childTnLst>
                                </p:cTn>
                              </p:par>
                              <p:par>
                                <p:cTn id="77" presetID="10" presetClass="entr" presetSubtype="0" fill="hold" nodeType="withEffect">
                                  <p:stCondLst>
                                    <p:cond delay="0"/>
                                  </p:stCondLst>
                                  <p:childTnLst>
                                    <p:set>
                                      <p:cBhvr>
                                        <p:cTn id="78" dur="1" fill="hold">
                                          <p:stCondLst>
                                            <p:cond delay="0"/>
                                          </p:stCondLst>
                                        </p:cTn>
                                        <p:tgtEl>
                                          <p:spTgt spid="2070">
                                            <p:txEl>
                                              <p:pRg st="0" end="0"/>
                                            </p:txEl>
                                          </p:spTgt>
                                        </p:tgtEl>
                                        <p:attrNameLst>
                                          <p:attrName>style.visibility</p:attrName>
                                        </p:attrNameLst>
                                      </p:cBhvr>
                                      <p:to>
                                        <p:strVal val="visible"/>
                                      </p:to>
                                    </p:set>
                                    <p:animEffect transition="in" filter="fade">
                                      <p:cBhvr>
                                        <p:cTn id="79" dur="500"/>
                                        <p:tgtEl>
                                          <p:spTgt spid="2070">
                                            <p:txEl>
                                              <p:pRg st="0" end="0"/>
                                            </p:txEl>
                                          </p:spTgt>
                                        </p:tgtEl>
                                      </p:cBhvr>
                                    </p:animEffect>
                                  </p:childTnLst>
                                </p:cTn>
                              </p:par>
                            </p:childTnLst>
                          </p:cTn>
                        </p:par>
                      </p:childTnLst>
                    </p:cTn>
                  </p:par>
                  <p:par>
                    <p:cTn id="80" fill="hold">
                      <p:stCondLst>
                        <p:cond delay="indefinite"/>
                      </p:stCondLst>
                      <p:childTnLst>
                        <p:par>
                          <p:cTn id="81" fill="hold">
                            <p:stCondLst>
                              <p:cond delay="0"/>
                            </p:stCondLst>
                            <p:childTnLst>
                              <p:par>
                                <p:cTn id="82" presetID="10" presetClass="entr" presetSubtype="0" fill="hold" grpId="0" nodeType="clickEffect">
                                  <p:stCondLst>
                                    <p:cond delay="0"/>
                                  </p:stCondLst>
                                  <p:childTnLst>
                                    <p:set>
                                      <p:cBhvr>
                                        <p:cTn id="83" dur="1" fill="hold">
                                          <p:stCondLst>
                                            <p:cond delay="0"/>
                                          </p:stCondLst>
                                        </p:cTn>
                                        <p:tgtEl>
                                          <p:spTgt spid="19"/>
                                        </p:tgtEl>
                                        <p:attrNameLst>
                                          <p:attrName>style.visibility</p:attrName>
                                        </p:attrNameLst>
                                      </p:cBhvr>
                                      <p:to>
                                        <p:strVal val="visible"/>
                                      </p:to>
                                    </p:set>
                                    <p:animEffect transition="in" filter="fade">
                                      <p:cBhvr>
                                        <p:cTn id="84" dur="500"/>
                                        <p:tgtEl>
                                          <p:spTgt spid="19"/>
                                        </p:tgtEl>
                                      </p:cBhvr>
                                    </p:animEffect>
                                  </p:childTnLst>
                                </p:cTn>
                              </p:par>
                            </p:childTnLst>
                          </p:cTn>
                        </p:par>
                      </p:childTnLst>
                    </p:cTn>
                  </p:par>
                  <p:par>
                    <p:cTn id="85" fill="hold">
                      <p:stCondLst>
                        <p:cond delay="indefinite"/>
                      </p:stCondLst>
                      <p:childTnLst>
                        <p:par>
                          <p:cTn id="86" fill="hold">
                            <p:stCondLst>
                              <p:cond delay="0"/>
                            </p:stCondLst>
                            <p:childTnLst>
                              <p:par>
                                <p:cTn id="87" presetID="10" presetClass="entr" presetSubtype="0" fill="hold" nodeType="clickEffect">
                                  <p:stCondLst>
                                    <p:cond delay="0"/>
                                  </p:stCondLst>
                                  <p:childTnLst>
                                    <p:set>
                                      <p:cBhvr>
                                        <p:cTn id="88" dur="1" fill="hold">
                                          <p:stCondLst>
                                            <p:cond delay="0"/>
                                          </p:stCondLst>
                                        </p:cTn>
                                        <p:tgtEl>
                                          <p:spTgt spid="13"/>
                                        </p:tgtEl>
                                        <p:attrNameLst>
                                          <p:attrName>style.visibility</p:attrName>
                                        </p:attrNameLst>
                                      </p:cBhvr>
                                      <p:to>
                                        <p:strVal val="visible"/>
                                      </p:to>
                                    </p:set>
                                    <p:animEffect transition="in" filter="fade">
                                      <p:cBhvr>
                                        <p:cTn id="89" dur="500"/>
                                        <p:tgtEl>
                                          <p:spTgt spid="13"/>
                                        </p:tgtEl>
                                      </p:cBhvr>
                                    </p:animEffect>
                                  </p:childTnLst>
                                </p:cTn>
                              </p:par>
                            </p:childTnLst>
                          </p:cTn>
                        </p:par>
                      </p:childTnLst>
                    </p:cTn>
                  </p:par>
                  <p:par>
                    <p:cTn id="90" fill="hold">
                      <p:stCondLst>
                        <p:cond delay="indefinite"/>
                      </p:stCondLst>
                      <p:childTnLst>
                        <p:par>
                          <p:cTn id="91" fill="hold">
                            <p:stCondLst>
                              <p:cond delay="0"/>
                            </p:stCondLst>
                            <p:childTnLst>
                              <p:par>
                                <p:cTn id="92" presetID="10" presetClass="entr" presetSubtype="0" fill="hold" nodeType="clickEffect">
                                  <p:stCondLst>
                                    <p:cond delay="0"/>
                                  </p:stCondLst>
                                  <p:childTnLst>
                                    <p:set>
                                      <p:cBhvr>
                                        <p:cTn id="93" dur="1" fill="hold">
                                          <p:stCondLst>
                                            <p:cond delay="0"/>
                                          </p:stCondLst>
                                        </p:cTn>
                                        <p:tgtEl>
                                          <p:spTgt spid="2070">
                                            <p:txEl>
                                              <p:pRg st="1" end="1"/>
                                            </p:txEl>
                                          </p:spTgt>
                                        </p:tgtEl>
                                        <p:attrNameLst>
                                          <p:attrName>style.visibility</p:attrName>
                                        </p:attrNameLst>
                                      </p:cBhvr>
                                      <p:to>
                                        <p:strVal val="visible"/>
                                      </p:to>
                                    </p:set>
                                    <p:animEffect transition="in" filter="fade">
                                      <p:cBhvr>
                                        <p:cTn id="94" dur="500"/>
                                        <p:tgtEl>
                                          <p:spTgt spid="2070">
                                            <p:txEl>
                                              <p:pRg st="1" end="1"/>
                                            </p:txEl>
                                          </p:spTgt>
                                        </p:tgtEl>
                                      </p:cBhvr>
                                    </p:animEffect>
                                  </p:childTnLst>
                                </p:cTn>
                              </p:par>
                            </p:childTnLst>
                          </p:cTn>
                        </p:par>
                      </p:childTnLst>
                    </p:cTn>
                  </p:par>
                  <p:par>
                    <p:cTn id="95" fill="hold">
                      <p:stCondLst>
                        <p:cond delay="indefinite"/>
                      </p:stCondLst>
                      <p:childTnLst>
                        <p:par>
                          <p:cTn id="96" fill="hold">
                            <p:stCondLst>
                              <p:cond delay="0"/>
                            </p:stCondLst>
                            <p:childTnLst>
                              <p:par>
                                <p:cTn id="97" presetID="10" presetClass="entr" presetSubtype="0" fill="hold" grpId="0" nodeType="clickEffect">
                                  <p:stCondLst>
                                    <p:cond delay="0"/>
                                  </p:stCondLst>
                                  <p:childTnLst>
                                    <p:set>
                                      <p:cBhvr>
                                        <p:cTn id="98" dur="1" fill="hold">
                                          <p:stCondLst>
                                            <p:cond delay="0"/>
                                          </p:stCondLst>
                                        </p:cTn>
                                        <p:tgtEl>
                                          <p:spTgt spid="16"/>
                                        </p:tgtEl>
                                        <p:attrNameLst>
                                          <p:attrName>style.visibility</p:attrName>
                                        </p:attrNameLst>
                                      </p:cBhvr>
                                      <p:to>
                                        <p:strVal val="visible"/>
                                      </p:to>
                                    </p:set>
                                    <p:animEffect transition="in" filter="fade">
                                      <p:cBhvr>
                                        <p:cTn id="99" dur="500"/>
                                        <p:tgtEl>
                                          <p:spTgt spid="16"/>
                                        </p:tgtEl>
                                      </p:cBhvr>
                                    </p:animEffect>
                                  </p:childTnLst>
                                </p:cTn>
                              </p:par>
                              <p:par>
                                <p:cTn id="100" presetID="10" presetClass="entr" presetSubtype="0" fill="hold" grpId="0" nodeType="withEffect">
                                  <p:stCondLst>
                                    <p:cond delay="0"/>
                                  </p:stCondLst>
                                  <p:childTnLst>
                                    <p:set>
                                      <p:cBhvr>
                                        <p:cTn id="101" dur="1" fill="hold">
                                          <p:stCondLst>
                                            <p:cond delay="0"/>
                                          </p:stCondLst>
                                        </p:cTn>
                                        <p:tgtEl>
                                          <p:spTgt spid="15"/>
                                        </p:tgtEl>
                                        <p:attrNameLst>
                                          <p:attrName>style.visibility</p:attrName>
                                        </p:attrNameLst>
                                      </p:cBhvr>
                                      <p:to>
                                        <p:strVal val="visible"/>
                                      </p:to>
                                    </p:set>
                                    <p:animEffect transition="in" filter="fade">
                                      <p:cBhvr>
                                        <p:cTn id="102" dur="500"/>
                                        <p:tgtEl>
                                          <p:spTgt spid="15"/>
                                        </p:tgtEl>
                                      </p:cBhvr>
                                    </p:animEffect>
                                  </p:childTnLst>
                                </p:cTn>
                              </p:par>
                            </p:childTnLst>
                          </p:cTn>
                        </p:par>
                      </p:childTnLst>
                    </p:cTn>
                  </p:par>
                  <p:par>
                    <p:cTn id="103" fill="hold">
                      <p:stCondLst>
                        <p:cond delay="indefinite"/>
                      </p:stCondLst>
                      <p:childTnLst>
                        <p:par>
                          <p:cTn id="104" fill="hold">
                            <p:stCondLst>
                              <p:cond delay="0"/>
                            </p:stCondLst>
                            <p:childTnLst>
                              <p:par>
                                <p:cTn id="105" presetID="10" presetClass="entr" presetSubtype="0" fill="hold" grpId="0" nodeType="clickEffect">
                                  <p:stCondLst>
                                    <p:cond delay="0"/>
                                  </p:stCondLst>
                                  <p:childTnLst>
                                    <p:set>
                                      <p:cBhvr>
                                        <p:cTn id="106" dur="1" fill="hold">
                                          <p:stCondLst>
                                            <p:cond delay="0"/>
                                          </p:stCondLst>
                                        </p:cTn>
                                        <p:tgtEl>
                                          <p:spTgt spid="17"/>
                                        </p:tgtEl>
                                        <p:attrNameLst>
                                          <p:attrName>style.visibility</p:attrName>
                                        </p:attrNameLst>
                                      </p:cBhvr>
                                      <p:to>
                                        <p:strVal val="visible"/>
                                      </p:to>
                                    </p:set>
                                    <p:animEffect transition="in" filter="fade">
                                      <p:cBhvr>
                                        <p:cTn id="10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74" grpId="0" animBg="1"/>
      <p:bldP spid="2079" grpId="0"/>
      <p:bldP spid="15" grpId="0" animBg="1"/>
      <p:bldP spid="16" grpId="0"/>
      <p:bldP spid="17" grpId="0" animBg="1"/>
      <p:bldP spid="3" grpId="0"/>
      <p:bldP spid="19"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98ADA2-FF34-D906-3627-213268EC35B1}"/>
              </a:ext>
            </a:extLst>
          </p:cNvPr>
          <p:cNvSpPr>
            <a:spLocks noGrp="1"/>
          </p:cNvSpPr>
          <p:nvPr>
            <p:ph type="title"/>
          </p:nvPr>
        </p:nvSpPr>
        <p:spPr>
          <a:xfrm>
            <a:off x="838200" y="398578"/>
            <a:ext cx="10515600" cy="1325563"/>
          </a:xfrm>
        </p:spPr>
        <p:txBody>
          <a:bodyPr>
            <a:normAutofit/>
          </a:bodyPr>
          <a:lstStyle/>
          <a:p>
            <a:r>
              <a:rPr lang="en-US" sz="2800" dirty="0"/>
              <a:t>So, why server design?</a:t>
            </a:r>
          </a:p>
        </p:txBody>
      </p:sp>
      <p:sp>
        <p:nvSpPr>
          <p:cNvPr id="4" name="Slide Number Placeholder 3">
            <a:extLst>
              <a:ext uri="{FF2B5EF4-FFF2-40B4-BE49-F238E27FC236}">
                <a16:creationId xmlns:a16="http://schemas.microsoft.com/office/drawing/2014/main" id="{7FDD9154-F87C-48FF-C79E-3A8679F3A321}"/>
              </a:ext>
            </a:extLst>
          </p:cNvPr>
          <p:cNvSpPr>
            <a:spLocks noGrp="1"/>
          </p:cNvSpPr>
          <p:nvPr>
            <p:ph type="sldNum" sz="quarter" idx="12"/>
          </p:nvPr>
        </p:nvSpPr>
        <p:spPr>
          <a:xfrm>
            <a:off x="8610598" y="6310312"/>
            <a:ext cx="2743200" cy="365125"/>
          </a:xfrm>
        </p:spPr>
        <p:txBody>
          <a:bodyPr/>
          <a:lstStyle/>
          <a:p>
            <a:fld id="{CA5C1F0B-256B-3243-BFD0-E9259D5AEDE3}" type="slidenum">
              <a:rPr lang="en-US" smtClean="0"/>
              <a:t>32</a:t>
            </a:fld>
            <a:endParaRPr lang="en-US"/>
          </a:p>
        </p:txBody>
      </p:sp>
      <p:sp>
        <p:nvSpPr>
          <p:cNvPr id="6" name="Rectangle 5">
            <a:extLst>
              <a:ext uri="{FF2B5EF4-FFF2-40B4-BE49-F238E27FC236}">
                <a16:creationId xmlns:a16="http://schemas.microsoft.com/office/drawing/2014/main" id="{7586C26C-491E-7350-B0F3-423746A63ADB}"/>
              </a:ext>
            </a:extLst>
          </p:cNvPr>
          <p:cNvSpPr/>
          <p:nvPr/>
        </p:nvSpPr>
        <p:spPr>
          <a:xfrm>
            <a:off x="1807788" y="2861607"/>
            <a:ext cx="3410078" cy="698776"/>
          </a:xfrm>
          <a:prstGeom prst="rect">
            <a:avLst/>
          </a:prstGeom>
          <a:solidFill>
            <a:schemeClr val="tx1">
              <a:lumMod val="65000"/>
              <a:lumOff val="3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i="1" dirty="0">
                <a:latin typeface="Poppins" pitchFamily="2" charset="77"/>
                <a:cs typeface="Poppins" pitchFamily="2" charset="77"/>
              </a:rPr>
              <a:t>Increase </a:t>
            </a:r>
            <a:r>
              <a:rPr lang="en-US" i="1" u="sng" dirty="0">
                <a:latin typeface="Poppins" pitchFamily="2" charset="77"/>
                <a:cs typeface="Poppins" pitchFamily="2" charset="77"/>
              </a:rPr>
              <a:t>renewable %</a:t>
            </a:r>
            <a:r>
              <a:rPr lang="en-US" i="1" dirty="0">
                <a:latin typeface="Poppins" pitchFamily="2" charset="77"/>
                <a:cs typeface="Poppins" pitchFamily="2" charset="77"/>
              </a:rPr>
              <a:t> by 5.2% in Azure’s data centers</a:t>
            </a:r>
          </a:p>
        </p:txBody>
      </p:sp>
      <p:graphicFrame>
        <p:nvGraphicFramePr>
          <p:cNvPr id="7" name="Chart 6">
            <a:extLst>
              <a:ext uri="{FF2B5EF4-FFF2-40B4-BE49-F238E27FC236}">
                <a16:creationId xmlns:a16="http://schemas.microsoft.com/office/drawing/2014/main" id="{5F1C70E0-A5B7-ABE6-60B8-FF3C11E131EF}"/>
              </a:ext>
            </a:extLst>
          </p:cNvPr>
          <p:cNvGraphicFramePr>
            <a:graphicFrameLocks/>
          </p:cNvGraphicFramePr>
          <p:nvPr>
            <p:extLst>
              <p:ext uri="{D42A27DB-BD31-4B8C-83A1-F6EECF244321}">
                <p14:modId xmlns:p14="http://schemas.microsoft.com/office/powerpoint/2010/main" val="3155275572"/>
              </p:ext>
            </p:extLst>
          </p:nvPr>
        </p:nvGraphicFramePr>
        <p:xfrm>
          <a:off x="5217866" y="2528211"/>
          <a:ext cx="6952037" cy="3323949"/>
        </p:xfrm>
        <a:graphic>
          <a:graphicData uri="http://schemas.openxmlformats.org/drawingml/2006/chart">
            <c:chart xmlns:c="http://schemas.openxmlformats.org/drawingml/2006/chart" xmlns:r="http://schemas.openxmlformats.org/officeDocument/2006/relationships" r:id="rId3"/>
          </a:graphicData>
        </a:graphic>
      </p:graphicFrame>
      <p:cxnSp>
        <p:nvCxnSpPr>
          <p:cNvPr id="9" name="Straight Connector 8">
            <a:extLst>
              <a:ext uri="{FF2B5EF4-FFF2-40B4-BE49-F238E27FC236}">
                <a16:creationId xmlns:a16="http://schemas.microsoft.com/office/drawing/2014/main" id="{6236EBAC-F2E1-F97C-89CC-D77B0136B492}"/>
              </a:ext>
            </a:extLst>
          </p:cNvPr>
          <p:cNvCxnSpPr>
            <a:cxnSpLocks/>
          </p:cNvCxnSpPr>
          <p:nvPr/>
        </p:nvCxnSpPr>
        <p:spPr>
          <a:xfrm>
            <a:off x="7015397" y="4574482"/>
            <a:ext cx="4796852" cy="0"/>
          </a:xfrm>
          <a:prstGeom prst="line">
            <a:avLst/>
          </a:prstGeom>
          <a:ln w="28575">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2" name="Left Brace 11">
            <a:extLst>
              <a:ext uri="{FF2B5EF4-FFF2-40B4-BE49-F238E27FC236}">
                <a16:creationId xmlns:a16="http://schemas.microsoft.com/office/drawing/2014/main" id="{8ED8EAA1-D84D-9C26-DD6B-232C9F1AA2C7}"/>
              </a:ext>
            </a:extLst>
          </p:cNvPr>
          <p:cNvSpPr/>
          <p:nvPr/>
        </p:nvSpPr>
        <p:spPr>
          <a:xfrm rot="16200000">
            <a:off x="10197925" y="3473410"/>
            <a:ext cx="296617" cy="2662213"/>
          </a:xfrm>
          <a:prstGeom prst="leftBrace">
            <a:avLst>
              <a:gd name="adj1" fmla="val 24971"/>
              <a:gd name="adj2" fmla="val 50000"/>
            </a:avLst>
          </a:prstGeom>
          <a:ln w="19050">
            <a:solidFill>
              <a:srgbClr val="FF0000"/>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latin typeface="Poppins" pitchFamily="2" charset="77"/>
              <a:cs typeface="Poppins" pitchFamily="2" charset="77"/>
            </a:endParaRPr>
          </a:p>
        </p:txBody>
      </p:sp>
      <p:sp>
        <p:nvSpPr>
          <p:cNvPr id="14" name="TextBox 13">
            <a:extLst>
              <a:ext uri="{FF2B5EF4-FFF2-40B4-BE49-F238E27FC236}">
                <a16:creationId xmlns:a16="http://schemas.microsoft.com/office/drawing/2014/main" id="{133EAE01-8A3B-A37B-5FCF-20BB52A7A785}"/>
              </a:ext>
            </a:extLst>
          </p:cNvPr>
          <p:cNvSpPr txBox="1"/>
          <p:nvPr/>
        </p:nvSpPr>
        <p:spPr>
          <a:xfrm>
            <a:off x="9648069" y="4936761"/>
            <a:ext cx="1410777" cy="369332"/>
          </a:xfrm>
          <a:prstGeom prst="rect">
            <a:avLst/>
          </a:prstGeom>
          <a:noFill/>
        </p:spPr>
        <p:txBody>
          <a:bodyPr wrap="square">
            <a:spAutoFit/>
          </a:bodyPr>
          <a:lstStyle/>
          <a:p>
            <a:r>
              <a:rPr lang="en-US" dirty="0">
                <a:solidFill>
                  <a:srgbClr val="FF0000"/>
                </a:solidFill>
                <a:latin typeface="Poppins" pitchFamily="2" charset="77"/>
                <a:cs typeface="Poppins" pitchFamily="2" charset="77"/>
              </a:rPr>
              <a:t>~3.5 years</a:t>
            </a:r>
          </a:p>
        </p:txBody>
      </p:sp>
      <p:sp>
        <p:nvSpPr>
          <p:cNvPr id="15" name="TextBox 14">
            <a:extLst>
              <a:ext uri="{FF2B5EF4-FFF2-40B4-BE49-F238E27FC236}">
                <a16:creationId xmlns:a16="http://schemas.microsoft.com/office/drawing/2014/main" id="{141A1853-3D05-91BB-2990-A91B9F3C22D5}"/>
              </a:ext>
            </a:extLst>
          </p:cNvPr>
          <p:cNvSpPr txBox="1"/>
          <p:nvPr/>
        </p:nvSpPr>
        <p:spPr>
          <a:xfrm>
            <a:off x="10980468" y="6023035"/>
            <a:ext cx="1127664" cy="276999"/>
          </a:xfrm>
          <a:prstGeom prst="rect">
            <a:avLst/>
          </a:prstGeom>
          <a:noFill/>
        </p:spPr>
        <p:txBody>
          <a:bodyPr wrap="square" rtlCol="0">
            <a:spAutoFit/>
          </a:bodyPr>
          <a:lstStyle/>
          <a:p>
            <a:r>
              <a:rPr lang="en-US" sz="1200" dirty="0">
                <a:solidFill>
                  <a:schemeClr val="tx1">
                    <a:lumMod val="50000"/>
                    <a:lumOff val="50000"/>
                  </a:schemeClr>
                </a:solidFill>
                <a:latin typeface="Poppins" pitchFamily="2" charset="77"/>
                <a:cs typeface="Poppins" pitchFamily="2" charset="77"/>
              </a:rPr>
              <a:t>[U.S. EIA ’22]</a:t>
            </a:r>
          </a:p>
        </p:txBody>
      </p:sp>
      <p:sp>
        <p:nvSpPr>
          <p:cNvPr id="10" name="Content Placeholder 2">
            <a:extLst>
              <a:ext uri="{FF2B5EF4-FFF2-40B4-BE49-F238E27FC236}">
                <a16:creationId xmlns:a16="http://schemas.microsoft.com/office/drawing/2014/main" id="{EAA7FEB7-A7BA-BA32-1AF6-F8A7CF8C9C79}"/>
              </a:ext>
            </a:extLst>
          </p:cNvPr>
          <p:cNvSpPr txBox="1">
            <a:spLocks/>
          </p:cNvSpPr>
          <p:nvPr/>
        </p:nvSpPr>
        <p:spPr>
          <a:xfrm>
            <a:off x="838198" y="1776263"/>
            <a:ext cx="10515600" cy="54318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Poppins" pitchFamily="2" charset="77"/>
                <a:ea typeface="+mn-ea"/>
                <a:cs typeface="Poppins" pitchFamily="2" charset="77"/>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Poppins" pitchFamily="2" charset="77"/>
                <a:ea typeface="+mn-ea"/>
                <a:cs typeface="Poppins" pitchFamily="2" charset="77"/>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Poppins" pitchFamily="2" charset="77"/>
                <a:ea typeface="+mn-ea"/>
                <a:cs typeface="Poppins" pitchFamily="2" charset="77"/>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oppins" pitchFamily="2" charset="77"/>
                <a:ea typeface="+mn-ea"/>
                <a:cs typeface="Poppins" pitchFamily="2" charset="77"/>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oppins" pitchFamily="2" charset="77"/>
                <a:ea typeface="+mn-ea"/>
                <a:cs typeface="Poppins"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100" dirty="0"/>
              <a:t>To get equal data center-wide savings, you would need to…</a:t>
            </a:r>
          </a:p>
        </p:txBody>
      </p:sp>
    </p:spTree>
    <p:extLst>
      <p:ext uri="{BB962C8B-B14F-4D97-AF65-F5344CB8AC3E}">
        <p14:creationId xmlns:p14="http://schemas.microsoft.com/office/powerpoint/2010/main" val="3697605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fade">
                                      <p:cBhvr>
                                        <p:cTn id="20" dur="500"/>
                                        <p:tgtEl>
                                          <p:spTgt spid="15"/>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500"/>
                                        <p:tgtEl>
                                          <p:spTgt spid="9"/>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fade">
                                      <p:cBhvr>
                                        <p:cTn id="30" dur="500"/>
                                        <p:tgtEl>
                                          <p:spTgt spid="12"/>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fade">
                                      <p:cBhvr>
                                        <p:cTn id="33"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Graphic spid="7" grpId="0">
        <p:bldAsOne/>
      </p:bldGraphic>
      <p:bldP spid="12" grpId="0" animBg="1"/>
      <p:bldP spid="14" grpId="0"/>
      <p:bldP spid="15" grpId="0"/>
      <p:bldP spid="10"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a:extLst>
              <a:ext uri="{FF2B5EF4-FFF2-40B4-BE49-F238E27FC236}">
                <a16:creationId xmlns:a16="http://schemas.microsoft.com/office/drawing/2014/main" id="{A77B0F7E-6BA3-2F8A-EE98-1CDA9FAE6300}"/>
              </a:ext>
            </a:extLst>
          </p:cNvPr>
          <p:cNvGraphicFramePr>
            <a:graphicFrameLocks/>
          </p:cNvGraphicFramePr>
          <p:nvPr>
            <p:extLst>
              <p:ext uri="{D42A27DB-BD31-4B8C-83A1-F6EECF244321}">
                <p14:modId xmlns:p14="http://schemas.microsoft.com/office/powerpoint/2010/main" val="277090589"/>
              </p:ext>
            </p:extLst>
          </p:nvPr>
        </p:nvGraphicFramePr>
        <p:xfrm>
          <a:off x="5217867" y="2488561"/>
          <a:ext cx="6804244" cy="3851592"/>
        </p:xfrm>
        <a:graphic>
          <a:graphicData uri="http://schemas.openxmlformats.org/drawingml/2006/chart">
            <c:chart xmlns:c="http://schemas.openxmlformats.org/drawingml/2006/chart" xmlns:r="http://schemas.openxmlformats.org/officeDocument/2006/relationships" r:id="rId3"/>
          </a:graphicData>
        </a:graphic>
      </p:graphicFrame>
      <p:sp>
        <p:nvSpPr>
          <p:cNvPr id="4" name="Slide Number Placeholder 3">
            <a:extLst>
              <a:ext uri="{FF2B5EF4-FFF2-40B4-BE49-F238E27FC236}">
                <a16:creationId xmlns:a16="http://schemas.microsoft.com/office/drawing/2014/main" id="{7FDD9154-F87C-48FF-C79E-3A8679F3A321}"/>
              </a:ext>
            </a:extLst>
          </p:cNvPr>
          <p:cNvSpPr>
            <a:spLocks noGrp="1"/>
          </p:cNvSpPr>
          <p:nvPr>
            <p:ph type="sldNum" sz="quarter" idx="12"/>
          </p:nvPr>
        </p:nvSpPr>
        <p:spPr>
          <a:xfrm>
            <a:off x="9408069" y="6509265"/>
            <a:ext cx="2743200" cy="365125"/>
          </a:xfrm>
        </p:spPr>
        <p:txBody>
          <a:bodyPr/>
          <a:lstStyle/>
          <a:p>
            <a:fld id="{CA5C1F0B-256B-3243-BFD0-E9259D5AEDE3}" type="slidenum">
              <a:rPr lang="en-US" smtClean="0"/>
              <a:t>33</a:t>
            </a:fld>
            <a:endParaRPr lang="en-US" dirty="0"/>
          </a:p>
        </p:txBody>
      </p:sp>
      <p:sp>
        <p:nvSpPr>
          <p:cNvPr id="6" name="Rectangle 5">
            <a:extLst>
              <a:ext uri="{FF2B5EF4-FFF2-40B4-BE49-F238E27FC236}">
                <a16:creationId xmlns:a16="http://schemas.microsoft.com/office/drawing/2014/main" id="{7586C26C-491E-7350-B0F3-423746A63ADB}"/>
              </a:ext>
            </a:extLst>
          </p:cNvPr>
          <p:cNvSpPr/>
          <p:nvPr/>
        </p:nvSpPr>
        <p:spPr>
          <a:xfrm>
            <a:off x="1807788" y="2861607"/>
            <a:ext cx="3410078" cy="698776"/>
          </a:xfrm>
          <a:prstGeom prst="rect">
            <a:avLst/>
          </a:prstGeom>
          <a:solidFill>
            <a:schemeClr val="tx1">
              <a:lumMod val="65000"/>
              <a:lumOff val="3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i="1" dirty="0">
                <a:latin typeface="Poppins" pitchFamily="2" charset="77"/>
                <a:cs typeface="Poppins" pitchFamily="2" charset="77"/>
              </a:rPr>
              <a:t>Increase </a:t>
            </a:r>
            <a:r>
              <a:rPr lang="en-US" i="1" u="sng" dirty="0">
                <a:latin typeface="Poppins" pitchFamily="2" charset="77"/>
                <a:cs typeface="Poppins" pitchFamily="2" charset="77"/>
              </a:rPr>
              <a:t>renewable %</a:t>
            </a:r>
            <a:r>
              <a:rPr lang="en-US" i="1" dirty="0">
                <a:latin typeface="Poppins" pitchFamily="2" charset="77"/>
                <a:cs typeface="Poppins" pitchFamily="2" charset="77"/>
              </a:rPr>
              <a:t> by 5.2% in Azure’s data centers</a:t>
            </a:r>
          </a:p>
        </p:txBody>
      </p:sp>
      <p:sp>
        <p:nvSpPr>
          <p:cNvPr id="23" name="Left Brace 22">
            <a:extLst>
              <a:ext uri="{FF2B5EF4-FFF2-40B4-BE49-F238E27FC236}">
                <a16:creationId xmlns:a16="http://schemas.microsoft.com/office/drawing/2014/main" id="{3C27979C-470B-FFCE-05C4-C8F77D36EDAD}"/>
              </a:ext>
            </a:extLst>
          </p:cNvPr>
          <p:cNvSpPr/>
          <p:nvPr/>
        </p:nvSpPr>
        <p:spPr>
          <a:xfrm rot="2499240">
            <a:off x="10709241" y="3408983"/>
            <a:ext cx="170833" cy="357564"/>
          </a:xfrm>
          <a:prstGeom prst="leftBrace">
            <a:avLst/>
          </a:prstGeom>
          <a:ln w="38100">
            <a:solidFill>
              <a:srgbClr val="D20303"/>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latin typeface="Poppins" pitchFamily="2" charset="77"/>
              <a:cs typeface="Poppins" pitchFamily="2" charset="77"/>
            </a:endParaRPr>
          </a:p>
        </p:txBody>
      </p:sp>
      <p:sp>
        <p:nvSpPr>
          <p:cNvPr id="7" name="TextBox 6">
            <a:extLst>
              <a:ext uri="{FF2B5EF4-FFF2-40B4-BE49-F238E27FC236}">
                <a16:creationId xmlns:a16="http://schemas.microsoft.com/office/drawing/2014/main" id="{A109B15D-D055-52C9-8EB7-5ED8AAB9CFCE}"/>
              </a:ext>
            </a:extLst>
          </p:cNvPr>
          <p:cNvSpPr txBox="1"/>
          <p:nvPr/>
        </p:nvSpPr>
        <p:spPr>
          <a:xfrm>
            <a:off x="10321567" y="6279180"/>
            <a:ext cx="1661032" cy="276999"/>
          </a:xfrm>
          <a:prstGeom prst="rect">
            <a:avLst/>
          </a:prstGeom>
          <a:noFill/>
        </p:spPr>
        <p:txBody>
          <a:bodyPr wrap="none" rtlCol="0">
            <a:spAutoFit/>
          </a:bodyPr>
          <a:lstStyle/>
          <a:p>
            <a:r>
              <a:rPr lang="en-US" sz="1200" dirty="0">
                <a:solidFill>
                  <a:schemeClr val="tx1">
                    <a:lumMod val="50000"/>
                    <a:lumOff val="50000"/>
                  </a:schemeClr>
                </a:solidFill>
                <a:latin typeface="Poppins" pitchFamily="2" charset="77"/>
                <a:cs typeface="Poppins" pitchFamily="2" charset="77"/>
              </a:rPr>
              <a:t>[</a:t>
            </a:r>
            <a:r>
              <a:rPr lang="en-US" sz="1200" dirty="0" err="1">
                <a:solidFill>
                  <a:schemeClr val="tx1">
                    <a:lumMod val="50000"/>
                    <a:lumOff val="50000"/>
                  </a:schemeClr>
                </a:solidFill>
                <a:latin typeface="Poppins" pitchFamily="2" charset="77"/>
                <a:cs typeface="Poppins" pitchFamily="2" charset="77"/>
              </a:rPr>
              <a:t>Lyu</a:t>
            </a:r>
            <a:r>
              <a:rPr lang="en-US" sz="1200" dirty="0">
                <a:solidFill>
                  <a:schemeClr val="tx1">
                    <a:lumMod val="50000"/>
                    <a:lumOff val="50000"/>
                  </a:schemeClr>
                </a:solidFill>
                <a:latin typeface="Poppins" pitchFamily="2" charset="77"/>
                <a:cs typeface="Poppins" pitchFamily="2" charset="77"/>
              </a:rPr>
              <a:t> HotCarbon’23]</a:t>
            </a:r>
          </a:p>
        </p:txBody>
      </p:sp>
      <p:sp>
        <p:nvSpPr>
          <p:cNvPr id="17" name="TextBox 16">
            <a:extLst>
              <a:ext uri="{FF2B5EF4-FFF2-40B4-BE49-F238E27FC236}">
                <a16:creationId xmlns:a16="http://schemas.microsoft.com/office/drawing/2014/main" id="{9C6D6464-9CFC-8FC4-5EC4-10206227F46C}"/>
              </a:ext>
            </a:extLst>
          </p:cNvPr>
          <p:cNvSpPr txBox="1"/>
          <p:nvPr/>
        </p:nvSpPr>
        <p:spPr>
          <a:xfrm>
            <a:off x="8454452" y="3193980"/>
            <a:ext cx="2530961" cy="369332"/>
          </a:xfrm>
          <a:prstGeom prst="rect">
            <a:avLst/>
          </a:prstGeom>
          <a:noFill/>
        </p:spPr>
        <p:txBody>
          <a:bodyPr wrap="square" rtlCol="0">
            <a:spAutoFit/>
          </a:bodyPr>
          <a:lstStyle/>
          <a:p>
            <a:r>
              <a:rPr lang="en-US" dirty="0">
                <a:solidFill>
                  <a:srgbClr val="FF0000"/>
                </a:solidFill>
                <a:latin typeface="Poppins" pitchFamily="2" charset="77"/>
                <a:cs typeface="Poppins" pitchFamily="2" charset="77"/>
              </a:rPr>
              <a:t>~25% cost increase</a:t>
            </a:r>
          </a:p>
        </p:txBody>
      </p:sp>
      <p:sp>
        <p:nvSpPr>
          <p:cNvPr id="8" name="Title 1">
            <a:extLst>
              <a:ext uri="{FF2B5EF4-FFF2-40B4-BE49-F238E27FC236}">
                <a16:creationId xmlns:a16="http://schemas.microsoft.com/office/drawing/2014/main" id="{0B71AFA9-4192-C1B9-2098-59CA275C1E63}"/>
              </a:ext>
            </a:extLst>
          </p:cNvPr>
          <p:cNvSpPr>
            <a:spLocks noGrp="1"/>
          </p:cNvSpPr>
          <p:nvPr>
            <p:ph type="title"/>
          </p:nvPr>
        </p:nvSpPr>
        <p:spPr>
          <a:xfrm>
            <a:off x="838200" y="398578"/>
            <a:ext cx="10515600" cy="1325563"/>
          </a:xfrm>
        </p:spPr>
        <p:txBody>
          <a:bodyPr>
            <a:normAutofit/>
          </a:bodyPr>
          <a:lstStyle/>
          <a:p>
            <a:r>
              <a:rPr lang="en-US" sz="2800" dirty="0"/>
              <a:t>So, why server design?</a:t>
            </a:r>
          </a:p>
        </p:txBody>
      </p:sp>
      <p:sp>
        <p:nvSpPr>
          <p:cNvPr id="9" name="Content Placeholder 2">
            <a:extLst>
              <a:ext uri="{FF2B5EF4-FFF2-40B4-BE49-F238E27FC236}">
                <a16:creationId xmlns:a16="http://schemas.microsoft.com/office/drawing/2014/main" id="{19337A55-6C2A-6C8A-A9B9-9A1F78C93C96}"/>
              </a:ext>
            </a:extLst>
          </p:cNvPr>
          <p:cNvSpPr txBox="1">
            <a:spLocks/>
          </p:cNvSpPr>
          <p:nvPr/>
        </p:nvSpPr>
        <p:spPr>
          <a:xfrm>
            <a:off x="838198" y="1776263"/>
            <a:ext cx="10515600" cy="54318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Poppins" pitchFamily="2" charset="77"/>
                <a:ea typeface="+mn-ea"/>
                <a:cs typeface="Poppins" pitchFamily="2" charset="77"/>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Poppins" pitchFamily="2" charset="77"/>
                <a:ea typeface="+mn-ea"/>
                <a:cs typeface="Poppins" pitchFamily="2" charset="77"/>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Poppins" pitchFamily="2" charset="77"/>
                <a:ea typeface="+mn-ea"/>
                <a:cs typeface="Poppins" pitchFamily="2" charset="77"/>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oppins" pitchFamily="2" charset="77"/>
                <a:ea typeface="+mn-ea"/>
                <a:cs typeface="Poppins" pitchFamily="2" charset="77"/>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oppins" pitchFamily="2" charset="77"/>
                <a:ea typeface="+mn-ea"/>
                <a:cs typeface="Poppins"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100" dirty="0"/>
              <a:t>To get equal data center-wide savings, you would need to…</a:t>
            </a:r>
          </a:p>
        </p:txBody>
      </p:sp>
    </p:spTree>
    <p:extLst>
      <p:ext uri="{BB962C8B-B14F-4D97-AF65-F5344CB8AC3E}">
        <p14:creationId xmlns:p14="http://schemas.microsoft.com/office/powerpoint/2010/main" val="2304376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17"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Graphic 13" descr="Processor outline">
            <a:extLst>
              <a:ext uri="{FF2B5EF4-FFF2-40B4-BE49-F238E27FC236}">
                <a16:creationId xmlns:a16="http://schemas.microsoft.com/office/drawing/2014/main" id="{5DECB0D2-081F-4BBE-DC4A-F6D050CB58A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807200" y="3061058"/>
            <a:ext cx="914400" cy="914400"/>
          </a:xfrm>
          <a:prstGeom prst="rect">
            <a:avLst/>
          </a:prstGeom>
        </p:spPr>
      </p:pic>
      <p:sp>
        <p:nvSpPr>
          <p:cNvPr id="4" name="Slide Number Placeholder 3">
            <a:extLst>
              <a:ext uri="{FF2B5EF4-FFF2-40B4-BE49-F238E27FC236}">
                <a16:creationId xmlns:a16="http://schemas.microsoft.com/office/drawing/2014/main" id="{7FDD9154-F87C-48FF-C79E-3A8679F3A321}"/>
              </a:ext>
            </a:extLst>
          </p:cNvPr>
          <p:cNvSpPr>
            <a:spLocks noGrp="1"/>
          </p:cNvSpPr>
          <p:nvPr>
            <p:ph type="sldNum" sz="quarter" idx="12"/>
          </p:nvPr>
        </p:nvSpPr>
        <p:spPr/>
        <p:txBody>
          <a:bodyPr/>
          <a:lstStyle/>
          <a:p>
            <a:fld id="{CA5C1F0B-256B-3243-BFD0-E9259D5AEDE3}" type="slidenum">
              <a:rPr lang="en-US" smtClean="0"/>
              <a:t>34</a:t>
            </a:fld>
            <a:endParaRPr lang="en-US"/>
          </a:p>
        </p:txBody>
      </p:sp>
      <p:sp>
        <p:nvSpPr>
          <p:cNvPr id="6" name="Rectangle 5">
            <a:extLst>
              <a:ext uri="{FF2B5EF4-FFF2-40B4-BE49-F238E27FC236}">
                <a16:creationId xmlns:a16="http://schemas.microsoft.com/office/drawing/2014/main" id="{7586C26C-491E-7350-B0F3-423746A63ADB}"/>
              </a:ext>
            </a:extLst>
          </p:cNvPr>
          <p:cNvSpPr/>
          <p:nvPr/>
        </p:nvSpPr>
        <p:spPr>
          <a:xfrm>
            <a:off x="1807788" y="2861607"/>
            <a:ext cx="3410078" cy="698776"/>
          </a:xfrm>
          <a:prstGeom prst="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i="1" dirty="0">
                <a:latin typeface="Poppins" pitchFamily="2" charset="77"/>
                <a:cs typeface="Poppins" pitchFamily="2" charset="77"/>
              </a:rPr>
              <a:t>Increase </a:t>
            </a:r>
            <a:r>
              <a:rPr lang="en-US" i="1" u="sng" dirty="0">
                <a:latin typeface="Poppins" pitchFamily="2" charset="77"/>
                <a:cs typeface="Poppins" pitchFamily="2" charset="77"/>
              </a:rPr>
              <a:t>renewable %</a:t>
            </a:r>
            <a:r>
              <a:rPr lang="en-US" i="1" dirty="0">
                <a:latin typeface="Poppins" pitchFamily="2" charset="77"/>
                <a:cs typeface="Poppins" pitchFamily="2" charset="77"/>
              </a:rPr>
              <a:t> by 5.2% in Azure’s data centers</a:t>
            </a:r>
          </a:p>
        </p:txBody>
      </p:sp>
      <p:sp>
        <p:nvSpPr>
          <p:cNvPr id="8" name="Rectangle 7">
            <a:extLst>
              <a:ext uri="{FF2B5EF4-FFF2-40B4-BE49-F238E27FC236}">
                <a16:creationId xmlns:a16="http://schemas.microsoft.com/office/drawing/2014/main" id="{1AF661E8-0935-DCBB-FC33-AE783FBB34A8}"/>
              </a:ext>
            </a:extLst>
          </p:cNvPr>
          <p:cNvSpPr/>
          <p:nvPr/>
        </p:nvSpPr>
        <p:spPr>
          <a:xfrm>
            <a:off x="1807788" y="3723314"/>
            <a:ext cx="3410077" cy="698777"/>
          </a:xfrm>
          <a:prstGeom prst="rect">
            <a:avLst/>
          </a:prstGeom>
          <a:solidFill>
            <a:schemeClr val="tx1">
              <a:lumMod val="65000"/>
              <a:lumOff val="3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i="1" dirty="0">
                <a:latin typeface="Poppins" pitchFamily="2" charset="77"/>
                <a:cs typeface="Poppins" pitchFamily="2" charset="77"/>
              </a:rPr>
              <a:t>Improve server hardware’s </a:t>
            </a:r>
            <a:r>
              <a:rPr lang="en-US" i="1" u="sng" dirty="0">
                <a:latin typeface="Poppins" pitchFamily="2" charset="77"/>
                <a:cs typeface="Poppins" pitchFamily="2" charset="77"/>
              </a:rPr>
              <a:t>energy efficiency</a:t>
            </a:r>
            <a:r>
              <a:rPr lang="en-US" i="1" dirty="0">
                <a:latin typeface="Poppins" pitchFamily="2" charset="77"/>
                <a:cs typeface="Poppins" pitchFamily="2" charset="77"/>
              </a:rPr>
              <a:t> by 28%</a:t>
            </a:r>
          </a:p>
        </p:txBody>
      </p:sp>
      <p:sp>
        <p:nvSpPr>
          <p:cNvPr id="37" name="TextBox 36">
            <a:extLst>
              <a:ext uri="{FF2B5EF4-FFF2-40B4-BE49-F238E27FC236}">
                <a16:creationId xmlns:a16="http://schemas.microsoft.com/office/drawing/2014/main" id="{846509E0-9BEC-11D7-2CFE-9E7E7F7206EE}"/>
              </a:ext>
            </a:extLst>
          </p:cNvPr>
          <p:cNvSpPr txBox="1"/>
          <p:nvPr/>
        </p:nvSpPr>
        <p:spPr>
          <a:xfrm>
            <a:off x="4765623" y="4879714"/>
            <a:ext cx="7426377" cy="707886"/>
          </a:xfrm>
          <a:prstGeom prst="rect">
            <a:avLst/>
          </a:prstGeom>
          <a:noFill/>
        </p:spPr>
        <p:txBody>
          <a:bodyPr wrap="square">
            <a:spAutoFit/>
          </a:bodyPr>
          <a:lstStyle/>
          <a:p>
            <a:pPr marL="342900" indent="-342900">
              <a:buFont typeface="Arial" panose="020B0604020202020204" pitchFamily="34" charset="0"/>
              <a:buChar char="•"/>
            </a:pPr>
            <a:r>
              <a:rPr lang="en-US" sz="2000" i="1" dirty="0">
                <a:solidFill>
                  <a:srgbClr val="FF0000"/>
                </a:solidFill>
                <a:latin typeface="Poppins" pitchFamily="2" charset="77"/>
                <a:cs typeface="Poppins" pitchFamily="2" charset="77"/>
              </a:rPr>
              <a:t>Introduces embodied emissions w/ server refreshes…</a:t>
            </a:r>
          </a:p>
          <a:p>
            <a:pPr marL="342900" indent="-342900">
              <a:buFont typeface="Arial" panose="020B0604020202020204" pitchFamily="34" charset="0"/>
              <a:buChar char="•"/>
            </a:pPr>
            <a:r>
              <a:rPr lang="en-US" sz="2000" i="1" dirty="0">
                <a:solidFill>
                  <a:srgbClr val="FF0000"/>
                </a:solidFill>
                <a:latin typeface="Poppins" pitchFamily="2" charset="77"/>
                <a:cs typeface="Poppins" pitchFamily="2" charset="77"/>
              </a:rPr>
              <a:t>Requires all hardware to improve by this much…</a:t>
            </a:r>
          </a:p>
        </p:txBody>
      </p:sp>
      <p:sp>
        <p:nvSpPr>
          <p:cNvPr id="9" name="TextBox 8">
            <a:extLst>
              <a:ext uri="{FF2B5EF4-FFF2-40B4-BE49-F238E27FC236}">
                <a16:creationId xmlns:a16="http://schemas.microsoft.com/office/drawing/2014/main" id="{21366837-BA72-0BB1-964C-F7B3F56F3B6F}"/>
              </a:ext>
            </a:extLst>
          </p:cNvPr>
          <p:cNvSpPr txBox="1"/>
          <p:nvPr/>
        </p:nvSpPr>
        <p:spPr>
          <a:xfrm>
            <a:off x="7255452" y="3898051"/>
            <a:ext cx="2508143" cy="369332"/>
          </a:xfrm>
          <a:prstGeom prst="rect">
            <a:avLst/>
          </a:prstGeom>
          <a:noFill/>
        </p:spPr>
        <p:txBody>
          <a:bodyPr wrap="square">
            <a:spAutoFit/>
          </a:bodyPr>
          <a:lstStyle/>
          <a:p>
            <a:r>
              <a:rPr lang="en-US" dirty="0">
                <a:solidFill>
                  <a:srgbClr val="231F20"/>
                </a:solidFill>
                <a:latin typeface="Poppins" pitchFamily="2" charset="77"/>
                <a:cs typeface="Poppins" pitchFamily="2" charset="77"/>
              </a:rPr>
              <a:t>+</a:t>
            </a:r>
            <a:r>
              <a:rPr lang="en-US" b="0" i="0" dirty="0">
                <a:solidFill>
                  <a:srgbClr val="231F20"/>
                </a:solidFill>
                <a:effectLst/>
                <a:latin typeface="Poppins" pitchFamily="2" charset="77"/>
                <a:cs typeface="Poppins" pitchFamily="2" charset="77"/>
              </a:rPr>
              <a:t>25% perf.-per-watt</a:t>
            </a:r>
            <a:endParaRPr lang="en-US" dirty="0">
              <a:latin typeface="Poppins" pitchFamily="2" charset="77"/>
              <a:cs typeface="Poppins" pitchFamily="2" charset="77"/>
            </a:endParaRPr>
          </a:p>
        </p:txBody>
      </p:sp>
      <p:sp>
        <p:nvSpPr>
          <p:cNvPr id="11" name="TextBox 10">
            <a:extLst>
              <a:ext uri="{FF2B5EF4-FFF2-40B4-BE49-F238E27FC236}">
                <a16:creationId xmlns:a16="http://schemas.microsoft.com/office/drawing/2014/main" id="{3C7DE4B3-83DC-3B68-40F4-8047F947544B}"/>
              </a:ext>
            </a:extLst>
          </p:cNvPr>
          <p:cNvSpPr txBox="1"/>
          <p:nvPr/>
        </p:nvSpPr>
        <p:spPr>
          <a:xfrm>
            <a:off x="6878320" y="3337554"/>
            <a:ext cx="883920" cy="369332"/>
          </a:xfrm>
          <a:prstGeom prst="rect">
            <a:avLst/>
          </a:prstGeom>
          <a:noFill/>
        </p:spPr>
        <p:txBody>
          <a:bodyPr wrap="square">
            <a:spAutoFit/>
          </a:bodyPr>
          <a:lstStyle/>
          <a:p>
            <a:r>
              <a:rPr lang="en-US" b="1" i="0" dirty="0">
                <a:solidFill>
                  <a:srgbClr val="231F20"/>
                </a:solidFill>
                <a:effectLst/>
                <a:latin typeface="Poppins" pitchFamily="2" charset="77"/>
                <a:cs typeface="Poppins" pitchFamily="2" charset="77"/>
              </a:rPr>
              <a:t>Zen 3</a:t>
            </a:r>
            <a:endParaRPr lang="en-US" b="1" dirty="0">
              <a:latin typeface="Poppins" pitchFamily="2" charset="77"/>
              <a:cs typeface="Poppins" pitchFamily="2" charset="77"/>
            </a:endParaRPr>
          </a:p>
        </p:txBody>
      </p:sp>
      <p:sp>
        <p:nvSpPr>
          <p:cNvPr id="15" name="TextBox 14">
            <a:extLst>
              <a:ext uri="{FF2B5EF4-FFF2-40B4-BE49-F238E27FC236}">
                <a16:creationId xmlns:a16="http://schemas.microsoft.com/office/drawing/2014/main" id="{6BEB5B73-337E-F77F-B856-DC4260280E5F}"/>
              </a:ext>
            </a:extLst>
          </p:cNvPr>
          <p:cNvSpPr txBox="1"/>
          <p:nvPr/>
        </p:nvSpPr>
        <p:spPr>
          <a:xfrm>
            <a:off x="9357360" y="4366279"/>
            <a:ext cx="914033" cy="276999"/>
          </a:xfrm>
          <a:prstGeom prst="rect">
            <a:avLst/>
          </a:prstGeom>
          <a:noFill/>
        </p:spPr>
        <p:txBody>
          <a:bodyPr wrap="none" rtlCol="0">
            <a:spAutoFit/>
          </a:bodyPr>
          <a:lstStyle/>
          <a:p>
            <a:r>
              <a:rPr lang="en-US" sz="1200" dirty="0">
                <a:solidFill>
                  <a:schemeClr val="tx1">
                    <a:lumMod val="50000"/>
                    <a:lumOff val="50000"/>
                  </a:schemeClr>
                </a:solidFill>
                <a:latin typeface="Poppins" pitchFamily="2" charset="77"/>
                <a:cs typeface="Poppins" pitchFamily="2" charset="77"/>
              </a:rPr>
              <a:t>[AMD ’22]</a:t>
            </a:r>
          </a:p>
        </p:txBody>
      </p:sp>
      <p:pic>
        <p:nvPicPr>
          <p:cNvPr id="20" name="Graphic 19" descr="Processor outline">
            <a:extLst>
              <a:ext uri="{FF2B5EF4-FFF2-40B4-BE49-F238E27FC236}">
                <a16:creationId xmlns:a16="http://schemas.microsoft.com/office/drawing/2014/main" id="{270D79A1-BEE0-C207-794F-631FADCA6EB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286240" y="3061058"/>
            <a:ext cx="914400" cy="914400"/>
          </a:xfrm>
          <a:prstGeom prst="rect">
            <a:avLst/>
          </a:prstGeom>
        </p:spPr>
      </p:pic>
      <p:sp>
        <p:nvSpPr>
          <p:cNvPr id="22" name="TextBox 21">
            <a:extLst>
              <a:ext uri="{FF2B5EF4-FFF2-40B4-BE49-F238E27FC236}">
                <a16:creationId xmlns:a16="http://schemas.microsoft.com/office/drawing/2014/main" id="{5E773CB2-915D-F85C-02BB-7B22C0DF814F}"/>
              </a:ext>
            </a:extLst>
          </p:cNvPr>
          <p:cNvSpPr txBox="1"/>
          <p:nvPr/>
        </p:nvSpPr>
        <p:spPr>
          <a:xfrm>
            <a:off x="9357360" y="3337554"/>
            <a:ext cx="883920" cy="369332"/>
          </a:xfrm>
          <a:prstGeom prst="rect">
            <a:avLst/>
          </a:prstGeom>
          <a:noFill/>
        </p:spPr>
        <p:txBody>
          <a:bodyPr wrap="square">
            <a:spAutoFit/>
          </a:bodyPr>
          <a:lstStyle/>
          <a:p>
            <a:r>
              <a:rPr lang="en-US" b="1" i="0" dirty="0">
                <a:solidFill>
                  <a:srgbClr val="231F20"/>
                </a:solidFill>
                <a:effectLst/>
                <a:latin typeface="Poppins" pitchFamily="2" charset="77"/>
                <a:cs typeface="Poppins" pitchFamily="2" charset="77"/>
              </a:rPr>
              <a:t>Zen 4</a:t>
            </a:r>
            <a:endParaRPr lang="en-US" b="1" dirty="0">
              <a:latin typeface="Poppins" pitchFamily="2" charset="77"/>
              <a:cs typeface="Poppins" pitchFamily="2" charset="77"/>
            </a:endParaRPr>
          </a:p>
        </p:txBody>
      </p:sp>
      <p:cxnSp>
        <p:nvCxnSpPr>
          <p:cNvPr id="28" name="Straight Arrow Connector 27">
            <a:extLst>
              <a:ext uri="{FF2B5EF4-FFF2-40B4-BE49-F238E27FC236}">
                <a16:creationId xmlns:a16="http://schemas.microsoft.com/office/drawing/2014/main" id="{043665B0-6514-234F-A717-882040F35BAF}"/>
              </a:ext>
            </a:extLst>
          </p:cNvPr>
          <p:cNvCxnSpPr>
            <a:cxnSpLocks/>
          </p:cNvCxnSpPr>
          <p:nvPr/>
        </p:nvCxnSpPr>
        <p:spPr>
          <a:xfrm>
            <a:off x="7717270" y="3522220"/>
            <a:ext cx="1595120"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C2BA9A8E-F926-AE15-E72E-16425E3A1717}"/>
              </a:ext>
            </a:extLst>
          </p:cNvPr>
          <p:cNvSpPr txBox="1"/>
          <p:nvPr/>
        </p:nvSpPr>
        <p:spPr>
          <a:xfrm>
            <a:off x="7853005" y="3148504"/>
            <a:ext cx="1323650" cy="400110"/>
          </a:xfrm>
          <a:prstGeom prst="rect">
            <a:avLst/>
          </a:prstGeom>
          <a:noFill/>
        </p:spPr>
        <p:txBody>
          <a:bodyPr wrap="square">
            <a:spAutoFit/>
          </a:bodyPr>
          <a:lstStyle/>
          <a:p>
            <a:r>
              <a:rPr lang="en-US" sz="2000" dirty="0">
                <a:solidFill>
                  <a:srgbClr val="FF0000"/>
                </a:solidFill>
                <a:latin typeface="Poppins" pitchFamily="2" charset="77"/>
                <a:cs typeface="Poppins" pitchFamily="2" charset="77"/>
              </a:rPr>
              <a:t>~2 years</a:t>
            </a:r>
          </a:p>
        </p:txBody>
      </p:sp>
      <p:sp>
        <p:nvSpPr>
          <p:cNvPr id="5" name="Title 1">
            <a:extLst>
              <a:ext uri="{FF2B5EF4-FFF2-40B4-BE49-F238E27FC236}">
                <a16:creationId xmlns:a16="http://schemas.microsoft.com/office/drawing/2014/main" id="{AB2038DB-E40F-691A-E5DC-2862088C3FC3}"/>
              </a:ext>
            </a:extLst>
          </p:cNvPr>
          <p:cNvSpPr>
            <a:spLocks noGrp="1"/>
          </p:cNvSpPr>
          <p:nvPr>
            <p:ph type="title"/>
          </p:nvPr>
        </p:nvSpPr>
        <p:spPr>
          <a:xfrm>
            <a:off x="838200" y="398578"/>
            <a:ext cx="10515600" cy="1325563"/>
          </a:xfrm>
        </p:spPr>
        <p:txBody>
          <a:bodyPr>
            <a:normAutofit/>
          </a:bodyPr>
          <a:lstStyle/>
          <a:p>
            <a:r>
              <a:rPr lang="en-US" sz="2800" dirty="0"/>
              <a:t>So, why server design?</a:t>
            </a:r>
          </a:p>
        </p:txBody>
      </p:sp>
      <p:sp>
        <p:nvSpPr>
          <p:cNvPr id="2" name="Content Placeholder 2">
            <a:extLst>
              <a:ext uri="{FF2B5EF4-FFF2-40B4-BE49-F238E27FC236}">
                <a16:creationId xmlns:a16="http://schemas.microsoft.com/office/drawing/2014/main" id="{EBA02BAF-1040-86C5-AB96-7F626511A74C}"/>
              </a:ext>
            </a:extLst>
          </p:cNvPr>
          <p:cNvSpPr txBox="1">
            <a:spLocks/>
          </p:cNvSpPr>
          <p:nvPr/>
        </p:nvSpPr>
        <p:spPr>
          <a:xfrm>
            <a:off x="838198" y="1776263"/>
            <a:ext cx="10515600" cy="54318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Poppins" pitchFamily="2" charset="77"/>
                <a:ea typeface="+mn-ea"/>
                <a:cs typeface="Poppins" pitchFamily="2" charset="77"/>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Poppins" pitchFamily="2" charset="77"/>
                <a:ea typeface="+mn-ea"/>
                <a:cs typeface="Poppins" pitchFamily="2" charset="77"/>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Poppins" pitchFamily="2" charset="77"/>
                <a:ea typeface="+mn-ea"/>
                <a:cs typeface="Poppins" pitchFamily="2" charset="77"/>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oppins" pitchFamily="2" charset="77"/>
                <a:ea typeface="+mn-ea"/>
                <a:cs typeface="Poppins" pitchFamily="2" charset="77"/>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oppins" pitchFamily="2" charset="77"/>
                <a:ea typeface="+mn-ea"/>
                <a:cs typeface="Poppins"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100" dirty="0"/>
              <a:t>To get equal data center-wide savings, you would need to…</a:t>
            </a:r>
          </a:p>
        </p:txBody>
      </p:sp>
    </p:spTree>
    <p:extLst>
      <p:ext uri="{BB962C8B-B14F-4D97-AF65-F5344CB8AC3E}">
        <p14:creationId xmlns:p14="http://schemas.microsoft.com/office/powerpoint/2010/main" val="23264517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par>
                                <p:cTn id="11" presetID="10" presetClass="entr" presetSubtype="0" fill="hold"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fade">
                                      <p:cBhvr>
                                        <p:cTn id="13" dur="500"/>
                                        <p:tgtEl>
                                          <p:spTgt spid="2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2"/>
                                        </p:tgtEl>
                                        <p:attrNameLst>
                                          <p:attrName>style.visibility</p:attrName>
                                        </p:attrNameLst>
                                      </p:cBhvr>
                                      <p:to>
                                        <p:strVal val="visible"/>
                                      </p:to>
                                    </p:set>
                                    <p:animEffect transition="in" filter="fade">
                                      <p:cBhvr>
                                        <p:cTn id="16" dur="500"/>
                                        <p:tgtEl>
                                          <p:spTgt spid="22"/>
                                        </p:tgtEl>
                                      </p:cBhvr>
                                    </p:animEffect>
                                  </p:childTnLst>
                                </p:cTn>
                              </p:par>
                              <p:par>
                                <p:cTn id="17" presetID="10" presetClass="entr" presetSubtype="0" fill="hold" nodeType="withEffect">
                                  <p:stCondLst>
                                    <p:cond delay="0"/>
                                  </p:stCondLst>
                                  <p:childTnLst>
                                    <p:set>
                                      <p:cBhvr>
                                        <p:cTn id="18" dur="1" fill="hold">
                                          <p:stCondLst>
                                            <p:cond delay="0"/>
                                          </p:stCondLst>
                                        </p:cTn>
                                        <p:tgtEl>
                                          <p:spTgt spid="28"/>
                                        </p:tgtEl>
                                        <p:attrNameLst>
                                          <p:attrName>style.visibility</p:attrName>
                                        </p:attrNameLst>
                                      </p:cBhvr>
                                      <p:to>
                                        <p:strVal val="visible"/>
                                      </p:to>
                                    </p:set>
                                    <p:animEffect transition="in" filter="fade">
                                      <p:cBhvr>
                                        <p:cTn id="19" dur="500"/>
                                        <p:tgtEl>
                                          <p:spTgt spid="28"/>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9"/>
                                        </p:tgtEl>
                                        <p:attrNameLst>
                                          <p:attrName>style.visibility</p:attrName>
                                        </p:attrNameLst>
                                      </p:cBhvr>
                                      <p:to>
                                        <p:strVal val="visible"/>
                                      </p:to>
                                    </p:set>
                                    <p:animEffect transition="in" filter="fade">
                                      <p:cBhvr>
                                        <p:cTn id="22" dur="500"/>
                                        <p:tgtEl>
                                          <p:spTgt spid="2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500"/>
                                        <p:tgtEl>
                                          <p:spTgt spid="15"/>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37"/>
                                        </p:tgtEl>
                                        <p:attrNameLst>
                                          <p:attrName>style.visibility</p:attrName>
                                        </p:attrNameLst>
                                      </p:cBhvr>
                                      <p:to>
                                        <p:strVal val="visible"/>
                                      </p:to>
                                    </p:set>
                                    <p:animEffect transition="in" filter="fade">
                                      <p:cBhvr>
                                        <p:cTn id="35"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9" grpId="0"/>
      <p:bldP spid="11" grpId="0"/>
      <p:bldP spid="15" grpId="0"/>
      <p:bldP spid="22" grpId="0"/>
      <p:bldP spid="29"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FDD9154-F87C-48FF-C79E-3A8679F3A321}"/>
              </a:ext>
            </a:extLst>
          </p:cNvPr>
          <p:cNvSpPr>
            <a:spLocks noGrp="1"/>
          </p:cNvSpPr>
          <p:nvPr>
            <p:ph type="sldNum" sz="quarter" idx="12"/>
          </p:nvPr>
        </p:nvSpPr>
        <p:spPr/>
        <p:txBody>
          <a:bodyPr/>
          <a:lstStyle/>
          <a:p>
            <a:fld id="{CA5C1F0B-256B-3243-BFD0-E9259D5AEDE3}" type="slidenum">
              <a:rPr lang="en-US" smtClean="0"/>
              <a:t>35</a:t>
            </a:fld>
            <a:endParaRPr lang="en-US"/>
          </a:p>
        </p:txBody>
      </p:sp>
      <p:sp>
        <p:nvSpPr>
          <p:cNvPr id="6" name="Rectangle 5">
            <a:extLst>
              <a:ext uri="{FF2B5EF4-FFF2-40B4-BE49-F238E27FC236}">
                <a16:creationId xmlns:a16="http://schemas.microsoft.com/office/drawing/2014/main" id="{7586C26C-491E-7350-B0F3-423746A63ADB}"/>
              </a:ext>
            </a:extLst>
          </p:cNvPr>
          <p:cNvSpPr/>
          <p:nvPr/>
        </p:nvSpPr>
        <p:spPr>
          <a:xfrm>
            <a:off x="1807788" y="2861607"/>
            <a:ext cx="3410078" cy="698776"/>
          </a:xfrm>
          <a:prstGeom prst="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i="1" dirty="0">
                <a:latin typeface="Poppins" pitchFamily="2" charset="77"/>
                <a:cs typeface="Poppins" pitchFamily="2" charset="77"/>
              </a:rPr>
              <a:t>Increase </a:t>
            </a:r>
            <a:r>
              <a:rPr lang="en-US" i="1" u="sng" dirty="0">
                <a:latin typeface="Poppins" pitchFamily="2" charset="77"/>
                <a:cs typeface="Poppins" pitchFamily="2" charset="77"/>
              </a:rPr>
              <a:t>renewable %</a:t>
            </a:r>
            <a:r>
              <a:rPr lang="en-US" i="1" dirty="0">
                <a:latin typeface="Poppins" pitchFamily="2" charset="77"/>
                <a:cs typeface="Poppins" pitchFamily="2" charset="77"/>
              </a:rPr>
              <a:t> by 5.2% in Azure’s data centers</a:t>
            </a:r>
          </a:p>
        </p:txBody>
      </p:sp>
      <p:sp>
        <p:nvSpPr>
          <p:cNvPr id="7" name="Rectangle 6">
            <a:extLst>
              <a:ext uri="{FF2B5EF4-FFF2-40B4-BE49-F238E27FC236}">
                <a16:creationId xmlns:a16="http://schemas.microsoft.com/office/drawing/2014/main" id="{A2B7D334-FE43-7994-3AAF-44FD06EE3308}"/>
              </a:ext>
            </a:extLst>
          </p:cNvPr>
          <p:cNvSpPr/>
          <p:nvPr/>
        </p:nvSpPr>
        <p:spPr>
          <a:xfrm>
            <a:off x="1807787" y="4542635"/>
            <a:ext cx="3410077" cy="706367"/>
          </a:xfrm>
          <a:prstGeom prst="rect">
            <a:avLst/>
          </a:prstGeom>
          <a:solidFill>
            <a:schemeClr val="tx1">
              <a:lumMod val="65000"/>
              <a:lumOff val="3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i="1" dirty="0">
                <a:latin typeface="Poppins" pitchFamily="2" charset="77"/>
                <a:cs typeface="Poppins" pitchFamily="2" charset="77"/>
              </a:rPr>
              <a:t>Extend </a:t>
            </a:r>
            <a:r>
              <a:rPr lang="en-US" i="1" u="sng" dirty="0">
                <a:latin typeface="Poppins" pitchFamily="2" charset="77"/>
                <a:cs typeface="Poppins" pitchFamily="2" charset="77"/>
              </a:rPr>
              <a:t>server lifetimes</a:t>
            </a:r>
            <a:r>
              <a:rPr lang="en-US" i="1" dirty="0">
                <a:latin typeface="Poppins" pitchFamily="2" charset="77"/>
                <a:cs typeface="Poppins" pitchFamily="2" charset="77"/>
              </a:rPr>
              <a:t> from 6 to 13 years</a:t>
            </a:r>
          </a:p>
        </p:txBody>
      </p:sp>
      <p:sp>
        <p:nvSpPr>
          <p:cNvPr id="8" name="Rectangle 7">
            <a:extLst>
              <a:ext uri="{FF2B5EF4-FFF2-40B4-BE49-F238E27FC236}">
                <a16:creationId xmlns:a16="http://schemas.microsoft.com/office/drawing/2014/main" id="{1AF661E8-0935-DCBB-FC33-AE783FBB34A8}"/>
              </a:ext>
            </a:extLst>
          </p:cNvPr>
          <p:cNvSpPr/>
          <p:nvPr/>
        </p:nvSpPr>
        <p:spPr>
          <a:xfrm>
            <a:off x="1807788" y="3723314"/>
            <a:ext cx="3410077" cy="698777"/>
          </a:xfrm>
          <a:prstGeom prst="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i="1" dirty="0">
                <a:latin typeface="Poppins" pitchFamily="2" charset="77"/>
                <a:cs typeface="Poppins" pitchFamily="2" charset="77"/>
              </a:rPr>
              <a:t>Improve server hardware’s </a:t>
            </a:r>
            <a:r>
              <a:rPr lang="en-US" i="1" u="sng" dirty="0">
                <a:latin typeface="Poppins" pitchFamily="2" charset="77"/>
                <a:cs typeface="Poppins" pitchFamily="2" charset="77"/>
              </a:rPr>
              <a:t>energy efficiency</a:t>
            </a:r>
            <a:r>
              <a:rPr lang="en-US" i="1" dirty="0">
                <a:latin typeface="Poppins" pitchFamily="2" charset="77"/>
                <a:cs typeface="Poppins" pitchFamily="2" charset="77"/>
              </a:rPr>
              <a:t> by 28%</a:t>
            </a:r>
          </a:p>
        </p:txBody>
      </p:sp>
      <p:sp>
        <p:nvSpPr>
          <p:cNvPr id="24" name="TextBox 23">
            <a:extLst>
              <a:ext uri="{FF2B5EF4-FFF2-40B4-BE49-F238E27FC236}">
                <a16:creationId xmlns:a16="http://schemas.microsoft.com/office/drawing/2014/main" id="{F03C5FD7-F027-5741-ED58-D3DEF91C6BE8}"/>
              </a:ext>
            </a:extLst>
          </p:cNvPr>
          <p:cNvSpPr txBox="1"/>
          <p:nvPr/>
        </p:nvSpPr>
        <p:spPr>
          <a:xfrm>
            <a:off x="6167268" y="3686645"/>
            <a:ext cx="5142663" cy="1661993"/>
          </a:xfrm>
          <a:prstGeom prst="rect">
            <a:avLst/>
          </a:prstGeom>
          <a:noFill/>
        </p:spPr>
        <p:txBody>
          <a:bodyPr wrap="square" rtlCol="0">
            <a:spAutoFit/>
          </a:bodyPr>
          <a:lstStyle/>
          <a:p>
            <a:pPr>
              <a:spcBef>
                <a:spcPts val="1800"/>
              </a:spcBef>
            </a:pPr>
            <a:r>
              <a:rPr lang="en-US" sz="2400" dirty="0">
                <a:solidFill>
                  <a:srgbClr val="FF0000"/>
                </a:solidFill>
                <a:latin typeface="Poppins" pitchFamily="2" charset="77"/>
                <a:cs typeface="Poppins" pitchFamily="2" charset="77"/>
              </a:rPr>
              <a:t>Relative perf. + energy losses</a:t>
            </a:r>
          </a:p>
          <a:p>
            <a:pPr>
              <a:spcBef>
                <a:spcPts val="1800"/>
              </a:spcBef>
            </a:pPr>
            <a:r>
              <a:rPr lang="en-US" sz="2400" dirty="0">
                <a:solidFill>
                  <a:srgbClr val="FF0000"/>
                </a:solidFill>
                <a:latin typeface="Poppins" pitchFamily="2" charset="77"/>
                <a:cs typeface="Poppins" pitchFamily="2" charset="77"/>
              </a:rPr>
              <a:t>Maintenance costs</a:t>
            </a:r>
          </a:p>
          <a:p>
            <a:pPr>
              <a:spcBef>
                <a:spcPts val="1800"/>
              </a:spcBef>
              <a:spcAft>
                <a:spcPts val="1800"/>
              </a:spcAft>
            </a:pPr>
            <a:r>
              <a:rPr lang="en-US" sz="2400" dirty="0">
                <a:solidFill>
                  <a:srgbClr val="FF0000"/>
                </a:solidFill>
                <a:latin typeface="Poppins" pitchFamily="2" charset="77"/>
                <a:cs typeface="Poppins" pitchFamily="2" charset="77"/>
              </a:rPr>
              <a:t>Compatibility/security concerns</a:t>
            </a:r>
          </a:p>
        </p:txBody>
      </p:sp>
      <p:pic>
        <p:nvPicPr>
          <p:cNvPr id="9" name="Graphic 8" descr="Tools with solid fill">
            <a:extLst>
              <a:ext uri="{FF2B5EF4-FFF2-40B4-BE49-F238E27FC236}">
                <a16:creationId xmlns:a16="http://schemas.microsoft.com/office/drawing/2014/main" id="{BB83A82F-88BE-774C-4556-2F5CEEE12F0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546264" y="4179988"/>
            <a:ext cx="557565" cy="557565"/>
          </a:xfrm>
          <a:prstGeom prst="rect">
            <a:avLst/>
          </a:prstGeom>
        </p:spPr>
      </p:pic>
      <p:pic>
        <p:nvPicPr>
          <p:cNvPr id="11" name="Graphic 10" descr="Gauge with solid fill">
            <a:extLst>
              <a:ext uri="{FF2B5EF4-FFF2-40B4-BE49-F238E27FC236}">
                <a16:creationId xmlns:a16="http://schemas.microsoft.com/office/drawing/2014/main" id="{795478B6-6258-3C3A-706E-65CD01719DB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550719" y="3587554"/>
            <a:ext cx="557565" cy="557565"/>
          </a:xfrm>
          <a:prstGeom prst="rect">
            <a:avLst/>
          </a:prstGeom>
        </p:spPr>
      </p:pic>
      <p:pic>
        <p:nvPicPr>
          <p:cNvPr id="13" name="Graphic 12" descr="Key with solid fill">
            <a:extLst>
              <a:ext uri="{FF2B5EF4-FFF2-40B4-BE49-F238E27FC236}">
                <a16:creationId xmlns:a16="http://schemas.microsoft.com/office/drawing/2014/main" id="{AF9B57E5-96B1-DE27-6C05-FF59FAC67DC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561352" y="4793333"/>
            <a:ext cx="557565" cy="557565"/>
          </a:xfrm>
          <a:prstGeom prst="rect">
            <a:avLst/>
          </a:prstGeom>
        </p:spPr>
      </p:pic>
      <p:sp>
        <p:nvSpPr>
          <p:cNvPr id="15" name="TextBox 14">
            <a:extLst>
              <a:ext uri="{FF2B5EF4-FFF2-40B4-BE49-F238E27FC236}">
                <a16:creationId xmlns:a16="http://schemas.microsoft.com/office/drawing/2014/main" id="{B54161BB-0824-03F7-7427-720C4605F8B5}"/>
              </a:ext>
            </a:extLst>
          </p:cNvPr>
          <p:cNvSpPr txBox="1"/>
          <p:nvPr/>
        </p:nvSpPr>
        <p:spPr>
          <a:xfrm>
            <a:off x="5468759" y="3217023"/>
            <a:ext cx="6621645" cy="461665"/>
          </a:xfrm>
          <a:prstGeom prst="rect">
            <a:avLst/>
          </a:prstGeom>
          <a:noFill/>
        </p:spPr>
        <p:txBody>
          <a:bodyPr wrap="square">
            <a:spAutoFit/>
          </a:bodyPr>
          <a:lstStyle/>
          <a:p>
            <a:r>
              <a:rPr lang="en-US" sz="2400" dirty="0">
                <a:solidFill>
                  <a:srgbClr val="FF0000"/>
                </a:solidFill>
                <a:latin typeface="Poppins" pitchFamily="2" charset="77"/>
                <a:cs typeface="Poppins" pitchFamily="2" charset="77"/>
              </a:rPr>
              <a:t>Major challenges with lifetime extension: </a:t>
            </a:r>
          </a:p>
        </p:txBody>
      </p:sp>
      <p:sp>
        <p:nvSpPr>
          <p:cNvPr id="5" name="Title 1">
            <a:extLst>
              <a:ext uri="{FF2B5EF4-FFF2-40B4-BE49-F238E27FC236}">
                <a16:creationId xmlns:a16="http://schemas.microsoft.com/office/drawing/2014/main" id="{C21D37DF-3850-BFCE-1C6A-2ECCA5B1ED8C}"/>
              </a:ext>
            </a:extLst>
          </p:cNvPr>
          <p:cNvSpPr>
            <a:spLocks noGrp="1"/>
          </p:cNvSpPr>
          <p:nvPr>
            <p:ph type="title"/>
          </p:nvPr>
        </p:nvSpPr>
        <p:spPr>
          <a:xfrm>
            <a:off x="838200" y="398578"/>
            <a:ext cx="10515600" cy="1325563"/>
          </a:xfrm>
        </p:spPr>
        <p:txBody>
          <a:bodyPr>
            <a:normAutofit/>
          </a:bodyPr>
          <a:lstStyle/>
          <a:p>
            <a:r>
              <a:rPr lang="en-US" sz="2800" dirty="0"/>
              <a:t>So, why server design?</a:t>
            </a:r>
          </a:p>
        </p:txBody>
      </p:sp>
      <p:sp>
        <p:nvSpPr>
          <p:cNvPr id="2" name="Content Placeholder 2">
            <a:extLst>
              <a:ext uri="{FF2B5EF4-FFF2-40B4-BE49-F238E27FC236}">
                <a16:creationId xmlns:a16="http://schemas.microsoft.com/office/drawing/2014/main" id="{4E7F5E79-3E1B-7AA9-F346-A812F7D674E1}"/>
              </a:ext>
            </a:extLst>
          </p:cNvPr>
          <p:cNvSpPr txBox="1">
            <a:spLocks/>
          </p:cNvSpPr>
          <p:nvPr/>
        </p:nvSpPr>
        <p:spPr>
          <a:xfrm>
            <a:off x="838198" y="1776263"/>
            <a:ext cx="10515600" cy="54318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Poppins" pitchFamily="2" charset="77"/>
                <a:ea typeface="+mn-ea"/>
                <a:cs typeface="Poppins" pitchFamily="2" charset="77"/>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Poppins" pitchFamily="2" charset="77"/>
                <a:ea typeface="+mn-ea"/>
                <a:cs typeface="Poppins" pitchFamily="2" charset="77"/>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Poppins" pitchFamily="2" charset="77"/>
                <a:ea typeface="+mn-ea"/>
                <a:cs typeface="Poppins" pitchFamily="2" charset="77"/>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oppins" pitchFamily="2" charset="77"/>
                <a:ea typeface="+mn-ea"/>
                <a:cs typeface="Poppins" pitchFamily="2" charset="77"/>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oppins" pitchFamily="2" charset="77"/>
                <a:ea typeface="+mn-ea"/>
                <a:cs typeface="Poppins"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100" dirty="0"/>
              <a:t>To get equal data center-wide savings, you would need to…</a:t>
            </a:r>
          </a:p>
        </p:txBody>
      </p:sp>
    </p:spTree>
    <p:extLst>
      <p:ext uri="{BB962C8B-B14F-4D97-AF65-F5344CB8AC3E}">
        <p14:creationId xmlns:p14="http://schemas.microsoft.com/office/powerpoint/2010/main" val="15823932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4">
                                            <p:txEl>
                                              <p:pRg st="0" end="0"/>
                                            </p:txEl>
                                          </p:spTgt>
                                        </p:tgtEl>
                                        <p:attrNameLst>
                                          <p:attrName>style.visibility</p:attrName>
                                        </p:attrNameLst>
                                      </p:cBhvr>
                                      <p:to>
                                        <p:strVal val="visible"/>
                                      </p:to>
                                    </p:set>
                                    <p:animEffect transition="in" filter="fade">
                                      <p:cBhvr>
                                        <p:cTn id="12" dur="500"/>
                                        <p:tgtEl>
                                          <p:spTgt spid="24">
                                            <p:txEl>
                                              <p:pRg st="0" end="0"/>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24">
                                            <p:txEl>
                                              <p:pRg st="1" end="1"/>
                                            </p:txEl>
                                          </p:spTgt>
                                        </p:tgtEl>
                                        <p:attrNameLst>
                                          <p:attrName>style.visibility</p:attrName>
                                        </p:attrNameLst>
                                      </p:cBhvr>
                                      <p:to>
                                        <p:strVal val="visible"/>
                                      </p:to>
                                    </p:set>
                                    <p:animEffect transition="in" filter="fade">
                                      <p:cBhvr>
                                        <p:cTn id="20" dur="500"/>
                                        <p:tgtEl>
                                          <p:spTgt spid="24">
                                            <p:txEl>
                                              <p:pRg st="1" end="1"/>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500"/>
                                        <p:tgtEl>
                                          <p:spTgt spid="9"/>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24">
                                            <p:txEl>
                                              <p:pRg st="2" end="2"/>
                                            </p:txEl>
                                          </p:spTgt>
                                        </p:tgtEl>
                                        <p:attrNameLst>
                                          <p:attrName>style.visibility</p:attrName>
                                        </p:attrNameLst>
                                      </p:cBhvr>
                                      <p:to>
                                        <p:strVal val="visible"/>
                                      </p:to>
                                    </p:set>
                                    <p:animEffect transition="in" filter="fade">
                                      <p:cBhvr>
                                        <p:cTn id="28" dur="500"/>
                                        <p:tgtEl>
                                          <p:spTgt spid="24">
                                            <p:txEl>
                                              <p:pRg st="2" end="2"/>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fade">
                                      <p:cBhvr>
                                        <p:cTn id="31"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3FF6EDA6-5F94-DE88-5882-8FEE3D6075F0}"/>
              </a:ext>
            </a:extLst>
          </p:cNvPr>
          <p:cNvSpPr/>
          <p:nvPr/>
        </p:nvSpPr>
        <p:spPr>
          <a:xfrm>
            <a:off x="5217864" y="2405457"/>
            <a:ext cx="2811710" cy="2843545"/>
          </a:xfrm>
          <a:prstGeom prst="rect">
            <a:avLst/>
          </a:prstGeom>
          <a:solidFill>
            <a:srgbClr val="FF0000">
              <a:alpha val="19000"/>
            </a:srgbClr>
          </a:solidFill>
          <a:ln>
            <a:solidFill>
              <a:srgbClr val="FF0000">
                <a:alpha val="0"/>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Poppins" pitchFamily="2" charset="77"/>
              <a:cs typeface="Poppins" pitchFamily="2" charset="77"/>
            </a:endParaRPr>
          </a:p>
        </p:txBody>
      </p:sp>
      <p:sp>
        <p:nvSpPr>
          <p:cNvPr id="4" name="Slide Number Placeholder 3">
            <a:extLst>
              <a:ext uri="{FF2B5EF4-FFF2-40B4-BE49-F238E27FC236}">
                <a16:creationId xmlns:a16="http://schemas.microsoft.com/office/drawing/2014/main" id="{7FDD9154-F87C-48FF-C79E-3A8679F3A321}"/>
              </a:ext>
            </a:extLst>
          </p:cNvPr>
          <p:cNvSpPr>
            <a:spLocks noGrp="1"/>
          </p:cNvSpPr>
          <p:nvPr>
            <p:ph type="sldNum" sz="quarter" idx="12"/>
          </p:nvPr>
        </p:nvSpPr>
        <p:spPr/>
        <p:txBody>
          <a:bodyPr/>
          <a:lstStyle/>
          <a:p>
            <a:fld id="{CA5C1F0B-256B-3243-BFD0-E9259D5AEDE3}" type="slidenum">
              <a:rPr lang="en-US" smtClean="0"/>
              <a:t>36</a:t>
            </a:fld>
            <a:endParaRPr lang="en-US"/>
          </a:p>
        </p:txBody>
      </p:sp>
      <p:sp>
        <p:nvSpPr>
          <p:cNvPr id="5" name="TextBox 4">
            <a:extLst>
              <a:ext uri="{FF2B5EF4-FFF2-40B4-BE49-F238E27FC236}">
                <a16:creationId xmlns:a16="http://schemas.microsoft.com/office/drawing/2014/main" id="{9B7B09B6-3D78-FF2B-004B-5BB84234496F}"/>
              </a:ext>
            </a:extLst>
          </p:cNvPr>
          <p:cNvSpPr txBox="1"/>
          <p:nvPr/>
        </p:nvSpPr>
        <p:spPr>
          <a:xfrm>
            <a:off x="1448641" y="5817033"/>
            <a:ext cx="9294718" cy="400110"/>
          </a:xfrm>
          <a:prstGeom prst="rect">
            <a:avLst/>
          </a:prstGeom>
          <a:solidFill>
            <a:schemeClr val="accent6">
              <a:lumMod val="40000"/>
              <a:lumOff val="60000"/>
            </a:schemeClr>
          </a:solidFill>
          <a:ln w="19050">
            <a:solidFill>
              <a:schemeClr val="accent6">
                <a:lumMod val="75000"/>
              </a:schemeClr>
            </a:solidFill>
            <a:prstDash val="sysDot"/>
          </a:ln>
        </p:spPr>
        <p:txBody>
          <a:bodyPr wrap="square" rtlCol="0">
            <a:spAutoFit/>
          </a:bodyPr>
          <a:lstStyle/>
          <a:p>
            <a:r>
              <a:rPr lang="en-US" sz="2000" dirty="0">
                <a:latin typeface="Poppins" panose="00000500000000000000" pitchFamily="2" charset="0"/>
                <a:cs typeface="Poppins" panose="00000500000000000000" pitchFamily="2" charset="0"/>
              </a:rPr>
              <a:t>Server design is comparatively (1) practical, (2) flexible, and (3) additive</a:t>
            </a:r>
          </a:p>
        </p:txBody>
      </p:sp>
      <p:sp>
        <p:nvSpPr>
          <p:cNvPr id="6" name="Rectangle 5">
            <a:extLst>
              <a:ext uri="{FF2B5EF4-FFF2-40B4-BE49-F238E27FC236}">
                <a16:creationId xmlns:a16="http://schemas.microsoft.com/office/drawing/2014/main" id="{7586C26C-491E-7350-B0F3-423746A63ADB}"/>
              </a:ext>
            </a:extLst>
          </p:cNvPr>
          <p:cNvSpPr/>
          <p:nvPr/>
        </p:nvSpPr>
        <p:spPr>
          <a:xfrm>
            <a:off x="1807788" y="2861607"/>
            <a:ext cx="3410078" cy="698776"/>
          </a:xfrm>
          <a:prstGeom prst="rect">
            <a:avLst/>
          </a:prstGeom>
          <a:solidFill>
            <a:schemeClr val="tx1">
              <a:lumMod val="65000"/>
              <a:lumOff val="3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i="1" dirty="0">
                <a:latin typeface="Poppins" pitchFamily="2" charset="77"/>
                <a:cs typeface="Poppins" pitchFamily="2" charset="77"/>
              </a:rPr>
              <a:t>Increase </a:t>
            </a:r>
            <a:r>
              <a:rPr lang="en-US" i="1" u="sng" dirty="0">
                <a:latin typeface="Poppins" pitchFamily="2" charset="77"/>
                <a:cs typeface="Poppins" pitchFamily="2" charset="77"/>
              </a:rPr>
              <a:t>renewable %</a:t>
            </a:r>
            <a:r>
              <a:rPr lang="en-US" i="1" dirty="0">
                <a:latin typeface="Poppins" pitchFamily="2" charset="77"/>
                <a:cs typeface="Poppins" pitchFamily="2" charset="77"/>
              </a:rPr>
              <a:t> by 5.2% in Azure’s data centers</a:t>
            </a:r>
          </a:p>
        </p:txBody>
      </p:sp>
      <p:sp>
        <p:nvSpPr>
          <p:cNvPr id="7" name="Rectangle 6">
            <a:extLst>
              <a:ext uri="{FF2B5EF4-FFF2-40B4-BE49-F238E27FC236}">
                <a16:creationId xmlns:a16="http://schemas.microsoft.com/office/drawing/2014/main" id="{A2B7D334-FE43-7994-3AAF-44FD06EE3308}"/>
              </a:ext>
            </a:extLst>
          </p:cNvPr>
          <p:cNvSpPr/>
          <p:nvPr/>
        </p:nvSpPr>
        <p:spPr>
          <a:xfrm>
            <a:off x="1807787" y="4542635"/>
            <a:ext cx="3410077" cy="706367"/>
          </a:xfrm>
          <a:prstGeom prst="rect">
            <a:avLst/>
          </a:prstGeom>
          <a:solidFill>
            <a:schemeClr val="tx1">
              <a:lumMod val="65000"/>
              <a:lumOff val="3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i="1" dirty="0">
                <a:latin typeface="Poppins" pitchFamily="2" charset="77"/>
                <a:cs typeface="Poppins" pitchFamily="2" charset="77"/>
              </a:rPr>
              <a:t>Extend </a:t>
            </a:r>
            <a:r>
              <a:rPr lang="en-US" i="1" u="sng" dirty="0">
                <a:latin typeface="Poppins" pitchFamily="2" charset="77"/>
                <a:cs typeface="Poppins" pitchFamily="2" charset="77"/>
              </a:rPr>
              <a:t>server lifetimes</a:t>
            </a:r>
            <a:r>
              <a:rPr lang="en-US" i="1" dirty="0">
                <a:latin typeface="Poppins" pitchFamily="2" charset="77"/>
                <a:cs typeface="Poppins" pitchFamily="2" charset="77"/>
              </a:rPr>
              <a:t> from 6 to 13 years</a:t>
            </a:r>
          </a:p>
        </p:txBody>
      </p:sp>
      <p:sp>
        <p:nvSpPr>
          <p:cNvPr id="8" name="Rectangle 7">
            <a:extLst>
              <a:ext uri="{FF2B5EF4-FFF2-40B4-BE49-F238E27FC236}">
                <a16:creationId xmlns:a16="http://schemas.microsoft.com/office/drawing/2014/main" id="{1AF661E8-0935-DCBB-FC33-AE783FBB34A8}"/>
              </a:ext>
            </a:extLst>
          </p:cNvPr>
          <p:cNvSpPr/>
          <p:nvPr/>
        </p:nvSpPr>
        <p:spPr>
          <a:xfrm>
            <a:off x="1807788" y="3723314"/>
            <a:ext cx="3410077" cy="698777"/>
          </a:xfrm>
          <a:prstGeom prst="rect">
            <a:avLst/>
          </a:prstGeom>
          <a:solidFill>
            <a:schemeClr val="tx1">
              <a:lumMod val="65000"/>
              <a:lumOff val="3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i="1" dirty="0">
                <a:latin typeface="Poppins" pitchFamily="2" charset="77"/>
                <a:cs typeface="Poppins" pitchFamily="2" charset="77"/>
              </a:rPr>
              <a:t>Improve server hardware’s </a:t>
            </a:r>
            <a:r>
              <a:rPr lang="en-US" i="1" u="sng" dirty="0">
                <a:latin typeface="Poppins" pitchFamily="2" charset="77"/>
                <a:cs typeface="Poppins" pitchFamily="2" charset="77"/>
              </a:rPr>
              <a:t>energy efficiency</a:t>
            </a:r>
            <a:r>
              <a:rPr lang="en-US" i="1" dirty="0">
                <a:latin typeface="Poppins" pitchFamily="2" charset="77"/>
                <a:cs typeface="Poppins" pitchFamily="2" charset="77"/>
              </a:rPr>
              <a:t> by 28%</a:t>
            </a:r>
          </a:p>
        </p:txBody>
      </p:sp>
      <p:sp>
        <p:nvSpPr>
          <p:cNvPr id="9" name="Left Brace 8">
            <a:extLst>
              <a:ext uri="{FF2B5EF4-FFF2-40B4-BE49-F238E27FC236}">
                <a16:creationId xmlns:a16="http://schemas.microsoft.com/office/drawing/2014/main" id="{F26F5485-2671-4473-65C8-98D3DD7B0723}"/>
              </a:ext>
            </a:extLst>
          </p:cNvPr>
          <p:cNvSpPr/>
          <p:nvPr/>
        </p:nvSpPr>
        <p:spPr>
          <a:xfrm rot="10800000">
            <a:off x="5307768" y="2858862"/>
            <a:ext cx="227075" cy="1563230"/>
          </a:xfrm>
          <a:prstGeom prst="leftBrace">
            <a:avLst/>
          </a:prstGeom>
          <a:ln w="19050">
            <a:solidFill>
              <a:srgbClr val="FF0000"/>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latin typeface="Poppins" pitchFamily="2" charset="77"/>
              <a:cs typeface="Poppins" pitchFamily="2" charset="77"/>
            </a:endParaRPr>
          </a:p>
        </p:txBody>
      </p:sp>
      <p:sp>
        <p:nvSpPr>
          <p:cNvPr id="10" name="TextBox 9">
            <a:extLst>
              <a:ext uri="{FF2B5EF4-FFF2-40B4-BE49-F238E27FC236}">
                <a16:creationId xmlns:a16="http://schemas.microsoft.com/office/drawing/2014/main" id="{889A52F8-34E6-5698-3650-AD4FB9B27625}"/>
              </a:ext>
            </a:extLst>
          </p:cNvPr>
          <p:cNvSpPr txBox="1"/>
          <p:nvPr/>
        </p:nvSpPr>
        <p:spPr>
          <a:xfrm>
            <a:off x="5534843" y="3330036"/>
            <a:ext cx="1438214" cy="646331"/>
          </a:xfrm>
          <a:prstGeom prst="rect">
            <a:avLst/>
          </a:prstGeom>
          <a:noFill/>
        </p:spPr>
        <p:txBody>
          <a:bodyPr wrap="none" rtlCol="0">
            <a:spAutoFit/>
          </a:bodyPr>
          <a:lstStyle/>
          <a:p>
            <a:r>
              <a:rPr lang="en-US" dirty="0">
                <a:solidFill>
                  <a:srgbClr val="FF0000"/>
                </a:solidFill>
                <a:latin typeface="Poppins" pitchFamily="2" charset="77"/>
                <a:cs typeface="Poppins" pitchFamily="2" charset="77"/>
              </a:rPr>
              <a:t>embodied </a:t>
            </a:r>
          </a:p>
          <a:p>
            <a:r>
              <a:rPr lang="en-US" dirty="0">
                <a:solidFill>
                  <a:srgbClr val="FF0000"/>
                </a:solidFill>
                <a:latin typeface="Poppins" pitchFamily="2" charset="77"/>
                <a:cs typeface="Poppins" pitchFamily="2" charset="77"/>
              </a:rPr>
              <a:t>dominates</a:t>
            </a:r>
          </a:p>
        </p:txBody>
      </p:sp>
      <p:sp>
        <p:nvSpPr>
          <p:cNvPr id="11" name="Left Brace 10">
            <a:extLst>
              <a:ext uri="{FF2B5EF4-FFF2-40B4-BE49-F238E27FC236}">
                <a16:creationId xmlns:a16="http://schemas.microsoft.com/office/drawing/2014/main" id="{013F2600-09FD-2346-6F21-9FFED7471789}"/>
              </a:ext>
            </a:extLst>
          </p:cNvPr>
          <p:cNvSpPr/>
          <p:nvPr/>
        </p:nvSpPr>
        <p:spPr>
          <a:xfrm rot="10800000">
            <a:off x="5307353" y="4537312"/>
            <a:ext cx="227906" cy="706367"/>
          </a:xfrm>
          <a:prstGeom prst="leftBrace">
            <a:avLst/>
          </a:prstGeom>
          <a:ln w="19050">
            <a:solidFill>
              <a:srgbClr val="FF0000"/>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latin typeface="Poppins" pitchFamily="2" charset="77"/>
              <a:cs typeface="Poppins" pitchFamily="2" charset="77"/>
            </a:endParaRPr>
          </a:p>
        </p:txBody>
      </p:sp>
      <p:sp>
        <p:nvSpPr>
          <p:cNvPr id="12" name="TextBox 11">
            <a:extLst>
              <a:ext uri="{FF2B5EF4-FFF2-40B4-BE49-F238E27FC236}">
                <a16:creationId xmlns:a16="http://schemas.microsoft.com/office/drawing/2014/main" id="{DEAE03D9-D461-ACB2-C2C3-2E62240ECDE9}"/>
              </a:ext>
            </a:extLst>
          </p:cNvPr>
          <p:cNvSpPr txBox="1"/>
          <p:nvPr/>
        </p:nvSpPr>
        <p:spPr>
          <a:xfrm>
            <a:off x="5534843" y="4566199"/>
            <a:ext cx="1584356" cy="646331"/>
          </a:xfrm>
          <a:prstGeom prst="rect">
            <a:avLst/>
          </a:prstGeom>
          <a:noFill/>
        </p:spPr>
        <p:txBody>
          <a:bodyPr wrap="square" rtlCol="0">
            <a:spAutoFit/>
          </a:bodyPr>
          <a:lstStyle/>
          <a:p>
            <a:r>
              <a:rPr lang="en-US" dirty="0">
                <a:solidFill>
                  <a:srgbClr val="FF0000"/>
                </a:solidFill>
                <a:latin typeface="Poppins" pitchFamily="2" charset="77"/>
                <a:cs typeface="Poppins" pitchFamily="2" charset="77"/>
              </a:rPr>
              <a:t>operational </a:t>
            </a:r>
          </a:p>
          <a:p>
            <a:r>
              <a:rPr lang="en-US" dirty="0">
                <a:solidFill>
                  <a:srgbClr val="FF0000"/>
                </a:solidFill>
                <a:latin typeface="Poppins" pitchFamily="2" charset="77"/>
                <a:cs typeface="Poppins" pitchFamily="2" charset="77"/>
              </a:rPr>
              <a:t>dominates</a:t>
            </a:r>
          </a:p>
        </p:txBody>
      </p:sp>
      <p:sp>
        <p:nvSpPr>
          <p:cNvPr id="14" name="TextBox 13">
            <a:extLst>
              <a:ext uri="{FF2B5EF4-FFF2-40B4-BE49-F238E27FC236}">
                <a16:creationId xmlns:a16="http://schemas.microsoft.com/office/drawing/2014/main" id="{90DB47C2-F607-EFC1-6247-51F90C5D48EA}"/>
              </a:ext>
            </a:extLst>
          </p:cNvPr>
          <p:cNvSpPr txBox="1"/>
          <p:nvPr/>
        </p:nvSpPr>
        <p:spPr>
          <a:xfrm>
            <a:off x="5534843" y="2456167"/>
            <a:ext cx="2494731" cy="369332"/>
          </a:xfrm>
          <a:prstGeom prst="rect">
            <a:avLst/>
          </a:prstGeom>
          <a:noFill/>
        </p:spPr>
        <p:txBody>
          <a:bodyPr wrap="square">
            <a:spAutoFit/>
          </a:bodyPr>
          <a:lstStyle/>
          <a:p>
            <a:r>
              <a:rPr lang="en-US" dirty="0">
                <a:solidFill>
                  <a:srgbClr val="FF0000"/>
                </a:solidFill>
                <a:latin typeface="Poppins" pitchFamily="2" charset="77"/>
                <a:cs typeface="Poppins" pitchFamily="2" charset="77"/>
              </a:rPr>
              <a:t>Low savings when…</a:t>
            </a:r>
            <a:endParaRPr lang="en-US" dirty="0">
              <a:solidFill>
                <a:srgbClr val="FF0000"/>
              </a:solidFill>
            </a:endParaRPr>
          </a:p>
        </p:txBody>
      </p:sp>
      <p:sp>
        <p:nvSpPr>
          <p:cNvPr id="13" name="Title 1">
            <a:extLst>
              <a:ext uri="{FF2B5EF4-FFF2-40B4-BE49-F238E27FC236}">
                <a16:creationId xmlns:a16="http://schemas.microsoft.com/office/drawing/2014/main" id="{9379EB94-54BB-4441-46D8-8F0DBFD3F886}"/>
              </a:ext>
            </a:extLst>
          </p:cNvPr>
          <p:cNvSpPr>
            <a:spLocks noGrp="1"/>
          </p:cNvSpPr>
          <p:nvPr>
            <p:ph type="title"/>
          </p:nvPr>
        </p:nvSpPr>
        <p:spPr>
          <a:xfrm>
            <a:off x="838200" y="398578"/>
            <a:ext cx="10515600" cy="1325563"/>
          </a:xfrm>
        </p:spPr>
        <p:txBody>
          <a:bodyPr>
            <a:normAutofit/>
          </a:bodyPr>
          <a:lstStyle/>
          <a:p>
            <a:r>
              <a:rPr lang="en-US" sz="2800" dirty="0"/>
              <a:t>So, why server design?</a:t>
            </a:r>
          </a:p>
        </p:txBody>
      </p:sp>
      <p:sp>
        <p:nvSpPr>
          <p:cNvPr id="2" name="Content Placeholder 2">
            <a:extLst>
              <a:ext uri="{FF2B5EF4-FFF2-40B4-BE49-F238E27FC236}">
                <a16:creationId xmlns:a16="http://schemas.microsoft.com/office/drawing/2014/main" id="{12FF301D-3A20-D5F9-420C-135E220F81CE}"/>
              </a:ext>
            </a:extLst>
          </p:cNvPr>
          <p:cNvSpPr txBox="1">
            <a:spLocks/>
          </p:cNvSpPr>
          <p:nvPr/>
        </p:nvSpPr>
        <p:spPr>
          <a:xfrm>
            <a:off x="838198" y="1776263"/>
            <a:ext cx="10515600" cy="54318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Poppins" pitchFamily="2" charset="77"/>
                <a:ea typeface="+mn-ea"/>
                <a:cs typeface="Poppins" pitchFamily="2" charset="77"/>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Poppins" pitchFamily="2" charset="77"/>
                <a:ea typeface="+mn-ea"/>
                <a:cs typeface="Poppins" pitchFamily="2" charset="77"/>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Poppins" pitchFamily="2" charset="77"/>
                <a:ea typeface="+mn-ea"/>
                <a:cs typeface="Poppins" pitchFamily="2" charset="77"/>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oppins" pitchFamily="2" charset="77"/>
                <a:ea typeface="+mn-ea"/>
                <a:cs typeface="Poppins" pitchFamily="2" charset="77"/>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oppins" pitchFamily="2" charset="77"/>
                <a:ea typeface="+mn-ea"/>
                <a:cs typeface="Poppins"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100" dirty="0"/>
              <a:t>To get equal data center-wide savings, you would need to…</a:t>
            </a:r>
          </a:p>
        </p:txBody>
      </p:sp>
    </p:spTree>
    <p:extLst>
      <p:ext uri="{BB962C8B-B14F-4D97-AF65-F5344CB8AC3E}">
        <p14:creationId xmlns:p14="http://schemas.microsoft.com/office/powerpoint/2010/main" val="33112860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fade">
                                      <p:cBhvr>
                                        <p:cTn id="18" dur="500"/>
                                        <p:tgtEl>
                                          <p:spTgt spid="12"/>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animBg="1"/>
      <p:bldP spid="10" grpId="0"/>
      <p:bldP spid="11" grpId="0" animBg="1"/>
      <p:bldP spid="12"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DFE723-7E6B-CF85-7E47-3F9ACCE51E43}"/>
              </a:ext>
            </a:extLst>
          </p:cNvPr>
          <p:cNvSpPr>
            <a:spLocks noGrp="1"/>
          </p:cNvSpPr>
          <p:nvPr>
            <p:ph type="title"/>
          </p:nvPr>
        </p:nvSpPr>
        <p:spPr>
          <a:xfrm>
            <a:off x="649165" y="473567"/>
            <a:ext cx="10515600" cy="1325563"/>
          </a:xfrm>
        </p:spPr>
        <p:txBody>
          <a:bodyPr>
            <a:normAutofit/>
          </a:bodyPr>
          <a:lstStyle/>
          <a:p>
            <a:r>
              <a:rPr lang="en-US" sz="2800" dirty="0"/>
              <a:t>So, what’s next?</a:t>
            </a:r>
          </a:p>
        </p:txBody>
      </p:sp>
      <p:sp>
        <p:nvSpPr>
          <p:cNvPr id="3" name="Content Placeholder 2">
            <a:extLst>
              <a:ext uri="{FF2B5EF4-FFF2-40B4-BE49-F238E27FC236}">
                <a16:creationId xmlns:a16="http://schemas.microsoft.com/office/drawing/2014/main" id="{C183804C-436C-4703-3C48-080CA92168B5}"/>
              </a:ext>
            </a:extLst>
          </p:cNvPr>
          <p:cNvSpPr>
            <a:spLocks noGrp="1"/>
          </p:cNvSpPr>
          <p:nvPr>
            <p:ph idx="1"/>
          </p:nvPr>
        </p:nvSpPr>
        <p:spPr>
          <a:xfrm>
            <a:off x="1298331" y="2075294"/>
            <a:ext cx="10893669" cy="4351338"/>
          </a:xfrm>
        </p:spPr>
        <p:txBody>
          <a:bodyPr>
            <a:normAutofit/>
          </a:bodyPr>
          <a:lstStyle/>
          <a:p>
            <a:pPr>
              <a:spcAft>
                <a:spcPts val="2400"/>
              </a:spcAft>
            </a:pPr>
            <a:r>
              <a:rPr lang="en-US" sz="2400" dirty="0"/>
              <a:t>More optimizations = more opportunities for savings</a:t>
            </a:r>
          </a:p>
          <a:p>
            <a:pPr>
              <a:spcAft>
                <a:spcPts val="2400"/>
              </a:spcAft>
            </a:pPr>
            <a:r>
              <a:rPr lang="en-US" sz="2400" dirty="0"/>
              <a:t>Server design space exploration with GreenSKU framework</a:t>
            </a:r>
            <a:endParaRPr lang="en-US" sz="2400" b="1" dirty="0">
              <a:solidFill>
                <a:srgbClr val="70AD47"/>
              </a:solidFill>
            </a:endParaRPr>
          </a:p>
          <a:p>
            <a:pPr>
              <a:spcAft>
                <a:spcPts val="2400"/>
              </a:spcAft>
            </a:pPr>
            <a:r>
              <a:rPr lang="en-US" sz="2400" b="1" dirty="0">
                <a:solidFill>
                  <a:srgbClr val="70AD47"/>
                </a:solidFill>
              </a:rPr>
              <a:t>GreenSKU </a:t>
            </a:r>
            <a:r>
              <a:rPr lang="en-US" sz="2400" dirty="0"/>
              <a:t>for heterogeneous compute (ML accelerators)</a:t>
            </a:r>
          </a:p>
          <a:p>
            <a:pPr marL="0" indent="0">
              <a:spcAft>
                <a:spcPts val="2400"/>
              </a:spcAft>
              <a:buNone/>
            </a:pPr>
            <a:r>
              <a:rPr lang="en-US" sz="2400" dirty="0"/>
              <a:t>  … what else?</a:t>
            </a:r>
          </a:p>
          <a:p>
            <a:endParaRPr lang="en-US" sz="2400" dirty="0"/>
          </a:p>
        </p:txBody>
      </p:sp>
      <p:sp>
        <p:nvSpPr>
          <p:cNvPr id="4" name="Slide Number Placeholder 3">
            <a:extLst>
              <a:ext uri="{FF2B5EF4-FFF2-40B4-BE49-F238E27FC236}">
                <a16:creationId xmlns:a16="http://schemas.microsoft.com/office/drawing/2014/main" id="{80C19B91-7DB8-A8C7-4776-B47D1EF61628}"/>
              </a:ext>
            </a:extLst>
          </p:cNvPr>
          <p:cNvSpPr>
            <a:spLocks noGrp="1"/>
          </p:cNvSpPr>
          <p:nvPr>
            <p:ph type="sldNum" sz="quarter" idx="12"/>
          </p:nvPr>
        </p:nvSpPr>
        <p:spPr/>
        <p:txBody>
          <a:bodyPr/>
          <a:lstStyle/>
          <a:p>
            <a:fld id="{CA5C1F0B-256B-3243-BFD0-E9259D5AEDE3}" type="slidenum">
              <a:rPr lang="en-US" smtClean="0"/>
              <a:t>37</a:t>
            </a:fld>
            <a:endParaRPr lang="en-US"/>
          </a:p>
        </p:txBody>
      </p:sp>
      <p:sp>
        <p:nvSpPr>
          <p:cNvPr id="5" name="TextBox 4">
            <a:extLst>
              <a:ext uri="{FF2B5EF4-FFF2-40B4-BE49-F238E27FC236}">
                <a16:creationId xmlns:a16="http://schemas.microsoft.com/office/drawing/2014/main" id="{2E5AAF53-0138-02B6-54FB-8BF1E8318715}"/>
              </a:ext>
            </a:extLst>
          </p:cNvPr>
          <p:cNvSpPr txBox="1"/>
          <p:nvPr/>
        </p:nvSpPr>
        <p:spPr>
          <a:xfrm>
            <a:off x="1559471" y="5402503"/>
            <a:ext cx="9073059" cy="400110"/>
          </a:xfrm>
          <a:prstGeom prst="rect">
            <a:avLst/>
          </a:prstGeom>
          <a:solidFill>
            <a:schemeClr val="accent6">
              <a:lumMod val="40000"/>
              <a:lumOff val="60000"/>
            </a:schemeClr>
          </a:solidFill>
          <a:ln w="19050">
            <a:solidFill>
              <a:schemeClr val="accent6">
                <a:lumMod val="75000"/>
              </a:schemeClr>
            </a:solidFill>
            <a:prstDash val="sysDot"/>
          </a:ln>
        </p:spPr>
        <p:txBody>
          <a:bodyPr wrap="square" rtlCol="0">
            <a:spAutoFit/>
          </a:bodyPr>
          <a:lstStyle/>
          <a:p>
            <a:r>
              <a:rPr lang="en-US" sz="2000" dirty="0">
                <a:latin typeface="Poppins" panose="00000500000000000000" pitchFamily="2" charset="0"/>
                <a:cs typeface="Poppins" panose="00000500000000000000" pitchFamily="2" charset="0"/>
              </a:rPr>
              <a:t>Let’s design (and evaluate) more optimizations and more </a:t>
            </a:r>
            <a:r>
              <a:rPr lang="en-US" sz="2000" b="1" dirty="0">
                <a:solidFill>
                  <a:schemeClr val="accent6"/>
                </a:solidFill>
                <a:latin typeface="Poppins" panose="00000500000000000000" pitchFamily="2" charset="0"/>
                <a:cs typeface="Poppins" panose="00000500000000000000" pitchFamily="2" charset="0"/>
              </a:rPr>
              <a:t>GreenSKUs</a:t>
            </a:r>
            <a:r>
              <a:rPr lang="en-US" sz="2000" dirty="0">
                <a:latin typeface="Poppins" panose="00000500000000000000" pitchFamily="2" charset="0"/>
                <a:cs typeface="Poppins" panose="00000500000000000000" pitchFamily="2" charset="0"/>
              </a:rPr>
              <a:t>!</a:t>
            </a:r>
          </a:p>
        </p:txBody>
      </p:sp>
      <p:pic>
        <p:nvPicPr>
          <p:cNvPr id="7" name="Graphic 6" descr="Building Brick Wall with solid fill">
            <a:extLst>
              <a:ext uri="{FF2B5EF4-FFF2-40B4-BE49-F238E27FC236}">
                <a16:creationId xmlns:a16="http://schemas.microsoft.com/office/drawing/2014/main" id="{57814074-94FE-9B89-614A-AA6081268AD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96839" y="1855693"/>
            <a:ext cx="701491" cy="701491"/>
          </a:xfrm>
          <a:prstGeom prst="rect">
            <a:avLst/>
          </a:prstGeom>
        </p:spPr>
      </p:pic>
      <p:pic>
        <p:nvPicPr>
          <p:cNvPr id="13" name="Graphic 12" descr="Left Brain with solid fill">
            <a:extLst>
              <a:ext uri="{FF2B5EF4-FFF2-40B4-BE49-F238E27FC236}">
                <a16:creationId xmlns:a16="http://schemas.microsoft.com/office/drawing/2014/main" id="{13094940-9D24-7198-83DE-E659EFFD9C0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12183" y="3453204"/>
            <a:ext cx="686147" cy="686147"/>
          </a:xfrm>
          <a:prstGeom prst="rect">
            <a:avLst/>
          </a:prstGeom>
        </p:spPr>
      </p:pic>
      <p:grpSp>
        <p:nvGrpSpPr>
          <p:cNvPr id="6" name="Group 5">
            <a:extLst>
              <a:ext uri="{FF2B5EF4-FFF2-40B4-BE49-F238E27FC236}">
                <a16:creationId xmlns:a16="http://schemas.microsoft.com/office/drawing/2014/main" id="{E13A3E22-FF18-8C99-AE08-C5A0959366B3}"/>
              </a:ext>
            </a:extLst>
          </p:cNvPr>
          <p:cNvGrpSpPr/>
          <p:nvPr/>
        </p:nvGrpSpPr>
        <p:grpSpPr>
          <a:xfrm>
            <a:off x="596840" y="2646163"/>
            <a:ext cx="701492" cy="720162"/>
            <a:chOff x="521287" y="2743410"/>
            <a:chExt cx="777045" cy="797726"/>
          </a:xfrm>
        </p:grpSpPr>
        <p:pic>
          <p:nvPicPr>
            <p:cNvPr id="11" name="Graphic 10" descr="Server with solid fill">
              <a:extLst>
                <a:ext uri="{FF2B5EF4-FFF2-40B4-BE49-F238E27FC236}">
                  <a16:creationId xmlns:a16="http://schemas.microsoft.com/office/drawing/2014/main" id="{5376F3CF-0F6A-DDDF-6C71-0C3F0D390BB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21287" y="2764091"/>
              <a:ext cx="777045" cy="777045"/>
            </a:xfrm>
            <a:prstGeom prst="rect">
              <a:avLst/>
            </a:prstGeom>
          </p:spPr>
        </p:pic>
        <p:pic>
          <p:nvPicPr>
            <p:cNvPr id="9" name="Graphic 8" descr="Compass with solid fill">
              <a:extLst>
                <a:ext uri="{FF2B5EF4-FFF2-40B4-BE49-F238E27FC236}">
                  <a16:creationId xmlns:a16="http://schemas.microsoft.com/office/drawing/2014/main" id="{46E0F2DE-9007-940B-7830-A5CF48F7593C}"/>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21287" y="2743410"/>
              <a:ext cx="777045" cy="777045"/>
            </a:xfrm>
            <a:prstGeom prst="rect">
              <a:avLst/>
            </a:prstGeom>
          </p:spPr>
        </p:pic>
      </p:grpSp>
    </p:spTree>
    <p:extLst>
      <p:ext uri="{BB962C8B-B14F-4D97-AF65-F5344CB8AC3E}">
        <p14:creationId xmlns:p14="http://schemas.microsoft.com/office/powerpoint/2010/main" val="21212450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500"/>
                                        <p:tgtEl>
                                          <p:spTgt spid="3">
                                            <p:txEl>
                                              <p:pRg st="1" end="1"/>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5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fade">
                                      <p:cBhvr>
                                        <p:cTn id="23" dur="500"/>
                                        <p:tgtEl>
                                          <p:spTgt spid="3">
                                            <p:txEl>
                                              <p:pRg st="2" end="2"/>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fade">
                                      <p:cBhvr>
                                        <p:cTn id="26" dur="500"/>
                                        <p:tgtEl>
                                          <p:spTgt spid="13"/>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Effect transition="in" filter="fade">
                                      <p:cBhvr>
                                        <p:cTn id="31" dur="500"/>
                                        <p:tgtEl>
                                          <p:spTgt spid="3">
                                            <p:txEl>
                                              <p:pRg st="3" end="3"/>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5"/>
                                        </p:tgtEl>
                                        <p:attrNameLst>
                                          <p:attrName>style.visibility</p:attrName>
                                        </p:attrNameLst>
                                      </p:cBhvr>
                                      <p:to>
                                        <p:strVal val="visible"/>
                                      </p:to>
                                    </p:set>
                                    <p:animEffect transition="in" filter="fade">
                                      <p:cBhvr>
                                        <p:cTn id="3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E3824380-F17C-B11F-A886-D857BB70FF6C}"/>
              </a:ext>
            </a:extLst>
          </p:cNvPr>
          <p:cNvPicPr>
            <a:picLocks noChangeAspect="1"/>
          </p:cNvPicPr>
          <p:nvPr/>
        </p:nvPicPr>
        <p:blipFill rotWithShape="1">
          <a:blip r:embed="rId3"/>
          <a:srcRect l="2265"/>
          <a:stretch/>
        </p:blipFill>
        <p:spPr>
          <a:xfrm>
            <a:off x="1870095" y="1710672"/>
            <a:ext cx="8980323" cy="3789462"/>
          </a:xfrm>
          <a:prstGeom prst="rect">
            <a:avLst/>
          </a:prstGeom>
        </p:spPr>
      </p:pic>
      <p:sp>
        <p:nvSpPr>
          <p:cNvPr id="2" name="Title 1">
            <a:extLst>
              <a:ext uri="{FF2B5EF4-FFF2-40B4-BE49-F238E27FC236}">
                <a16:creationId xmlns:a16="http://schemas.microsoft.com/office/drawing/2014/main" id="{3F908FF7-B91A-7630-49A1-251A4258B64B}"/>
              </a:ext>
            </a:extLst>
          </p:cNvPr>
          <p:cNvSpPr>
            <a:spLocks noGrp="1"/>
          </p:cNvSpPr>
          <p:nvPr>
            <p:ph type="title"/>
          </p:nvPr>
        </p:nvSpPr>
        <p:spPr>
          <a:xfrm>
            <a:off x="628185" y="365125"/>
            <a:ext cx="10725615" cy="1325563"/>
          </a:xfrm>
        </p:spPr>
        <p:txBody>
          <a:bodyPr>
            <a:normAutofit/>
          </a:bodyPr>
          <a:lstStyle/>
          <a:p>
            <a:r>
              <a:rPr lang="en-US" sz="3200" dirty="0"/>
              <a:t>Azure data center carbon breakdown</a:t>
            </a:r>
          </a:p>
        </p:txBody>
      </p:sp>
      <p:sp>
        <p:nvSpPr>
          <p:cNvPr id="5" name="Slide Number Placeholder 4">
            <a:extLst>
              <a:ext uri="{FF2B5EF4-FFF2-40B4-BE49-F238E27FC236}">
                <a16:creationId xmlns:a16="http://schemas.microsoft.com/office/drawing/2014/main" id="{60BEF066-0D3D-46CD-B5F2-AAE790B5E631}"/>
              </a:ext>
            </a:extLst>
          </p:cNvPr>
          <p:cNvSpPr>
            <a:spLocks noGrp="1"/>
          </p:cNvSpPr>
          <p:nvPr>
            <p:ph type="sldNum" sz="quarter" idx="12"/>
          </p:nvPr>
        </p:nvSpPr>
        <p:spPr/>
        <p:txBody>
          <a:bodyPr/>
          <a:lstStyle/>
          <a:p>
            <a:fld id="{CA5C1F0B-256B-3243-BFD0-E9259D5AEDE3}" type="slidenum">
              <a:rPr lang="en-US" smtClean="0"/>
              <a:t>38</a:t>
            </a:fld>
            <a:endParaRPr lang="en-US"/>
          </a:p>
        </p:txBody>
      </p:sp>
      <p:sp>
        <p:nvSpPr>
          <p:cNvPr id="12" name="Rectangle 11">
            <a:extLst>
              <a:ext uri="{FF2B5EF4-FFF2-40B4-BE49-F238E27FC236}">
                <a16:creationId xmlns:a16="http://schemas.microsoft.com/office/drawing/2014/main" id="{9B436A53-39C9-76CC-64F2-2A01A50EDE4B}"/>
              </a:ext>
            </a:extLst>
          </p:cNvPr>
          <p:cNvSpPr/>
          <p:nvPr/>
        </p:nvSpPr>
        <p:spPr>
          <a:xfrm>
            <a:off x="10243277" y="1863148"/>
            <a:ext cx="732047" cy="5234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D1CE4CBE-08A4-2D1A-0DCC-CCDFEE8DB467}"/>
              </a:ext>
            </a:extLst>
          </p:cNvPr>
          <p:cNvPicPr>
            <a:picLocks noChangeAspect="1"/>
          </p:cNvPicPr>
          <p:nvPr/>
        </p:nvPicPr>
        <p:blipFill rotWithShape="1">
          <a:blip r:embed="rId4"/>
          <a:srcRect t="48649"/>
          <a:stretch/>
        </p:blipFill>
        <p:spPr>
          <a:xfrm rot="5400000">
            <a:off x="966608" y="2627569"/>
            <a:ext cx="276511" cy="1609228"/>
          </a:xfrm>
          <a:prstGeom prst="rect">
            <a:avLst/>
          </a:prstGeom>
        </p:spPr>
      </p:pic>
      <p:sp>
        <p:nvSpPr>
          <p:cNvPr id="10" name="L-Shape 9">
            <a:extLst>
              <a:ext uri="{FF2B5EF4-FFF2-40B4-BE49-F238E27FC236}">
                <a16:creationId xmlns:a16="http://schemas.microsoft.com/office/drawing/2014/main" id="{9E88F14C-E2AB-CF1C-5F7F-92AABE17AB20}"/>
              </a:ext>
            </a:extLst>
          </p:cNvPr>
          <p:cNvSpPr/>
          <p:nvPr/>
        </p:nvSpPr>
        <p:spPr>
          <a:xfrm rot="10800000">
            <a:off x="1310754" y="1615147"/>
            <a:ext cx="642054" cy="861867"/>
          </a:xfrm>
          <a:prstGeom prst="corner">
            <a:avLst>
              <a:gd name="adj1" fmla="val 195976"/>
              <a:gd name="adj2" fmla="val 5937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5FC12CB2-03F3-000B-270E-5D4AC4CE6ED1}"/>
              </a:ext>
            </a:extLst>
          </p:cNvPr>
          <p:cNvPicPr>
            <a:picLocks noChangeAspect="1"/>
          </p:cNvPicPr>
          <p:nvPr/>
        </p:nvPicPr>
        <p:blipFill rotWithShape="1">
          <a:blip r:embed="rId4"/>
          <a:srcRect b="51705"/>
          <a:stretch/>
        </p:blipFill>
        <p:spPr>
          <a:xfrm rot="5400000">
            <a:off x="977183" y="2890939"/>
            <a:ext cx="276510" cy="1513449"/>
          </a:xfrm>
          <a:prstGeom prst="rect">
            <a:avLst/>
          </a:prstGeom>
        </p:spPr>
      </p:pic>
      <p:sp>
        <p:nvSpPr>
          <p:cNvPr id="18" name="TextBox 17">
            <a:extLst>
              <a:ext uri="{FF2B5EF4-FFF2-40B4-BE49-F238E27FC236}">
                <a16:creationId xmlns:a16="http://schemas.microsoft.com/office/drawing/2014/main" id="{756453FD-EBE2-E707-78FD-AD2C8F4051E7}"/>
              </a:ext>
            </a:extLst>
          </p:cNvPr>
          <p:cNvSpPr txBox="1"/>
          <p:nvPr/>
        </p:nvSpPr>
        <p:spPr>
          <a:xfrm>
            <a:off x="1748485" y="5548030"/>
            <a:ext cx="1583799" cy="523220"/>
          </a:xfrm>
          <a:prstGeom prst="rect">
            <a:avLst/>
          </a:prstGeom>
          <a:noFill/>
        </p:spPr>
        <p:txBody>
          <a:bodyPr wrap="square" rtlCol="0">
            <a:spAutoFit/>
          </a:bodyPr>
          <a:lstStyle/>
          <a:p>
            <a:r>
              <a:rPr lang="en-US" sz="1400" dirty="0">
                <a:solidFill>
                  <a:schemeClr val="bg2">
                    <a:lumMod val="50000"/>
                  </a:schemeClr>
                </a:solidFill>
                <a:latin typeface="Poppins" pitchFamily="2" charset="77"/>
                <a:cs typeface="Poppins" pitchFamily="2" charset="77"/>
              </a:rPr>
              <a:t>* non-IT power (PUE overhead)</a:t>
            </a:r>
          </a:p>
        </p:txBody>
      </p:sp>
      <p:sp>
        <p:nvSpPr>
          <p:cNvPr id="19" name="TextBox 18">
            <a:extLst>
              <a:ext uri="{FF2B5EF4-FFF2-40B4-BE49-F238E27FC236}">
                <a16:creationId xmlns:a16="http://schemas.microsoft.com/office/drawing/2014/main" id="{8C5B5984-FC98-E941-5374-4BB21C8A5AA5}"/>
              </a:ext>
            </a:extLst>
          </p:cNvPr>
          <p:cNvSpPr txBox="1"/>
          <p:nvPr/>
        </p:nvSpPr>
        <p:spPr>
          <a:xfrm>
            <a:off x="5766555" y="5548030"/>
            <a:ext cx="2171224" cy="523220"/>
          </a:xfrm>
          <a:prstGeom prst="rect">
            <a:avLst/>
          </a:prstGeom>
          <a:noFill/>
        </p:spPr>
        <p:txBody>
          <a:bodyPr wrap="square" rtlCol="0">
            <a:spAutoFit/>
          </a:bodyPr>
          <a:lstStyle/>
          <a:p>
            <a:pPr algn="ctr"/>
            <a:r>
              <a:rPr lang="en-US" sz="1400" dirty="0">
                <a:solidFill>
                  <a:schemeClr val="bg2">
                    <a:lumMod val="50000"/>
                  </a:schemeClr>
                </a:solidFill>
                <a:latin typeface="Poppins" pitchFamily="2" charset="77"/>
                <a:cs typeface="Poppins" pitchFamily="2" charset="77"/>
              </a:rPr>
              <a:t>* Data center building (concrete etc.)</a:t>
            </a:r>
          </a:p>
        </p:txBody>
      </p:sp>
    </p:spTree>
    <p:extLst>
      <p:ext uri="{BB962C8B-B14F-4D97-AF65-F5344CB8AC3E}">
        <p14:creationId xmlns:p14="http://schemas.microsoft.com/office/powerpoint/2010/main" val="30973557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628A11A-6686-0543-2D63-602CBE39F6B2}"/>
              </a:ext>
            </a:extLst>
          </p:cNvPr>
          <p:cNvSpPr/>
          <p:nvPr/>
        </p:nvSpPr>
        <p:spPr>
          <a:xfrm>
            <a:off x="8362840" y="1249402"/>
            <a:ext cx="3287480" cy="4520518"/>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1">
            <a:extLst>
              <a:ext uri="{FF2B5EF4-FFF2-40B4-BE49-F238E27FC236}">
                <a16:creationId xmlns:a16="http://schemas.microsoft.com/office/drawing/2014/main" id="{6E33FC71-BB43-2F44-271F-A9F837122929}"/>
              </a:ext>
            </a:extLst>
          </p:cNvPr>
          <p:cNvSpPr>
            <a:spLocks noGrp="1"/>
          </p:cNvSpPr>
          <p:nvPr>
            <p:ph type="sldNum" sz="quarter" idx="12"/>
          </p:nvPr>
        </p:nvSpPr>
        <p:spPr/>
        <p:txBody>
          <a:bodyPr/>
          <a:lstStyle/>
          <a:p>
            <a:fld id="{CA5C1F0B-256B-3243-BFD0-E9259D5AEDE3}" type="slidenum">
              <a:rPr lang="en-US" smtClean="0"/>
              <a:t>39</a:t>
            </a:fld>
            <a:endParaRPr lang="en-US"/>
          </a:p>
        </p:txBody>
      </p:sp>
      <p:sp>
        <p:nvSpPr>
          <p:cNvPr id="3" name="Rectangle 2">
            <a:extLst>
              <a:ext uri="{FF2B5EF4-FFF2-40B4-BE49-F238E27FC236}">
                <a16:creationId xmlns:a16="http://schemas.microsoft.com/office/drawing/2014/main" id="{FA556263-67C3-EB6C-1351-35BEC4AF888D}"/>
              </a:ext>
            </a:extLst>
          </p:cNvPr>
          <p:cNvSpPr/>
          <p:nvPr/>
        </p:nvSpPr>
        <p:spPr>
          <a:xfrm>
            <a:off x="3474666" y="2805893"/>
            <a:ext cx="3748685" cy="803189"/>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latin typeface="Poppins" pitchFamily="2" charset="77"/>
                <a:cs typeface="Poppins" pitchFamily="2" charset="77"/>
              </a:rPr>
              <a:t>Rack level (+ rack-level carbon)</a:t>
            </a:r>
          </a:p>
        </p:txBody>
      </p:sp>
      <p:sp>
        <p:nvSpPr>
          <p:cNvPr id="4" name="Rectangle 3">
            <a:extLst>
              <a:ext uri="{FF2B5EF4-FFF2-40B4-BE49-F238E27FC236}">
                <a16:creationId xmlns:a16="http://schemas.microsoft.com/office/drawing/2014/main" id="{4B8557F1-1E36-4210-1DCD-90917EB839C5}"/>
              </a:ext>
            </a:extLst>
          </p:cNvPr>
          <p:cNvSpPr/>
          <p:nvPr/>
        </p:nvSpPr>
        <p:spPr>
          <a:xfrm>
            <a:off x="3697554" y="4236259"/>
            <a:ext cx="3309317" cy="803189"/>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latin typeface="Poppins" pitchFamily="2" charset="77"/>
                <a:cs typeface="Poppins" pitchFamily="2" charset="77"/>
              </a:rPr>
              <a:t>Server level (+ server-level carbon)</a:t>
            </a:r>
          </a:p>
        </p:txBody>
      </p:sp>
      <p:sp>
        <p:nvSpPr>
          <p:cNvPr id="5" name="Rectangle 4">
            <a:extLst>
              <a:ext uri="{FF2B5EF4-FFF2-40B4-BE49-F238E27FC236}">
                <a16:creationId xmlns:a16="http://schemas.microsoft.com/office/drawing/2014/main" id="{800C3194-9458-A734-716C-6C208D079D8C}"/>
              </a:ext>
            </a:extLst>
          </p:cNvPr>
          <p:cNvSpPr/>
          <p:nvPr/>
        </p:nvSpPr>
        <p:spPr>
          <a:xfrm>
            <a:off x="4134160" y="5584539"/>
            <a:ext cx="2421923" cy="803189"/>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latin typeface="Poppins" pitchFamily="2" charset="77"/>
                <a:cs typeface="Poppins" pitchFamily="2" charset="77"/>
              </a:rPr>
              <a:t>Component level</a:t>
            </a:r>
          </a:p>
        </p:txBody>
      </p:sp>
      <p:sp>
        <p:nvSpPr>
          <p:cNvPr id="7" name="TextBox 6">
            <a:extLst>
              <a:ext uri="{FF2B5EF4-FFF2-40B4-BE49-F238E27FC236}">
                <a16:creationId xmlns:a16="http://schemas.microsoft.com/office/drawing/2014/main" id="{5176B461-3D5C-EADE-30BD-C45EE7258203}"/>
              </a:ext>
            </a:extLst>
          </p:cNvPr>
          <p:cNvSpPr txBox="1"/>
          <p:nvPr/>
        </p:nvSpPr>
        <p:spPr>
          <a:xfrm>
            <a:off x="368642" y="128438"/>
            <a:ext cx="5575565" cy="646331"/>
          </a:xfrm>
          <a:prstGeom prst="rect">
            <a:avLst/>
          </a:prstGeom>
          <a:noFill/>
        </p:spPr>
        <p:txBody>
          <a:bodyPr wrap="none" rtlCol="0">
            <a:spAutoFit/>
          </a:bodyPr>
          <a:lstStyle/>
          <a:p>
            <a:r>
              <a:rPr lang="en-US" sz="3600" dirty="0">
                <a:latin typeface="Poppins" pitchFamily="2" charset="77"/>
                <a:cs typeface="Poppins" pitchFamily="2" charset="77"/>
              </a:rPr>
              <a:t>Our carbon accounting</a:t>
            </a:r>
          </a:p>
        </p:txBody>
      </p:sp>
      <p:sp>
        <p:nvSpPr>
          <p:cNvPr id="10" name="TextBox 9">
            <a:extLst>
              <a:ext uri="{FF2B5EF4-FFF2-40B4-BE49-F238E27FC236}">
                <a16:creationId xmlns:a16="http://schemas.microsoft.com/office/drawing/2014/main" id="{36A7EC9E-D20C-5340-8243-4C7EC56B5D53}"/>
              </a:ext>
            </a:extLst>
          </p:cNvPr>
          <p:cNvSpPr txBox="1"/>
          <p:nvPr/>
        </p:nvSpPr>
        <p:spPr>
          <a:xfrm>
            <a:off x="8427308" y="1618734"/>
            <a:ext cx="2824812" cy="4801314"/>
          </a:xfrm>
          <a:prstGeom prst="rect">
            <a:avLst/>
          </a:prstGeom>
          <a:noFill/>
        </p:spPr>
        <p:txBody>
          <a:bodyPr wrap="none" rtlCol="0">
            <a:spAutoFit/>
          </a:bodyPr>
          <a:lstStyle/>
          <a:p>
            <a:pPr marL="285750" indent="-285750">
              <a:buFont typeface="Wingdings" pitchFamily="2" charset="2"/>
              <a:buChar char="§"/>
            </a:pPr>
            <a:r>
              <a:rPr lang="en-US" dirty="0">
                <a:latin typeface="Poppins" pitchFamily="2" charset="77"/>
                <a:cs typeface="Poppins" pitchFamily="2" charset="77"/>
              </a:rPr>
              <a:t>Data center building</a:t>
            </a:r>
          </a:p>
          <a:p>
            <a:pPr marL="285750" indent="-285750">
              <a:buFont typeface="Wingdings" pitchFamily="2" charset="2"/>
              <a:buChar char="§"/>
            </a:pPr>
            <a:r>
              <a:rPr lang="en-US" dirty="0">
                <a:latin typeface="Poppins" pitchFamily="2" charset="77"/>
                <a:cs typeface="Poppins" pitchFamily="2" charset="77"/>
              </a:rPr>
              <a:t>Generators</a:t>
            </a:r>
          </a:p>
          <a:p>
            <a:pPr marL="285750" indent="-285750">
              <a:buFont typeface="Wingdings" pitchFamily="2" charset="2"/>
              <a:buChar char="§"/>
            </a:pPr>
            <a:r>
              <a:rPr lang="en-US" dirty="0">
                <a:latin typeface="Poppins" pitchFamily="2" charset="77"/>
                <a:cs typeface="Poppins" pitchFamily="2" charset="77"/>
              </a:rPr>
              <a:t>Wiring</a:t>
            </a:r>
          </a:p>
          <a:p>
            <a:pPr marL="285750" indent="-285750">
              <a:buFont typeface="Wingdings" pitchFamily="2" charset="2"/>
              <a:buChar char="§"/>
            </a:pPr>
            <a:r>
              <a:rPr lang="en-US" dirty="0">
                <a:latin typeface="Poppins" pitchFamily="2" charset="77"/>
                <a:cs typeface="Poppins" pitchFamily="2" charset="77"/>
              </a:rPr>
              <a:t>Rack</a:t>
            </a:r>
          </a:p>
          <a:p>
            <a:pPr marL="285750" indent="-285750">
              <a:buFont typeface="Wingdings" pitchFamily="2" charset="2"/>
              <a:buChar char="§"/>
            </a:pPr>
            <a:r>
              <a:rPr lang="en-US" dirty="0" err="1">
                <a:latin typeface="Poppins" pitchFamily="2" charset="77"/>
                <a:cs typeface="Poppins" pitchFamily="2" charset="77"/>
              </a:rPr>
              <a:t>ToR</a:t>
            </a:r>
            <a:r>
              <a:rPr lang="en-US" dirty="0">
                <a:latin typeface="Poppins" pitchFamily="2" charset="77"/>
                <a:cs typeface="Poppins" pitchFamily="2" charset="77"/>
              </a:rPr>
              <a:t> Switch</a:t>
            </a:r>
          </a:p>
          <a:p>
            <a:pPr marL="285750" indent="-285750">
              <a:buFont typeface="Wingdings" pitchFamily="2" charset="2"/>
              <a:buChar char="§"/>
            </a:pPr>
            <a:r>
              <a:rPr lang="en-US" dirty="0">
                <a:latin typeface="Poppins" pitchFamily="2" charset="77"/>
                <a:cs typeface="Poppins" pitchFamily="2" charset="77"/>
              </a:rPr>
              <a:t>Power supply</a:t>
            </a:r>
          </a:p>
          <a:p>
            <a:pPr marL="285750" indent="-285750">
              <a:buFont typeface="Wingdings" pitchFamily="2" charset="2"/>
              <a:buChar char="§"/>
            </a:pPr>
            <a:r>
              <a:rPr lang="en-US" dirty="0">
                <a:latin typeface="Poppins" pitchFamily="2" charset="77"/>
                <a:cs typeface="Poppins" pitchFamily="2" charset="77"/>
              </a:rPr>
              <a:t>Fan</a:t>
            </a:r>
          </a:p>
          <a:p>
            <a:pPr marL="285750" indent="-285750">
              <a:buFont typeface="Wingdings" pitchFamily="2" charset="2"/>
              <a:buChar char="§"/>
            </a:pPr>
            <a:r>
              <a:rPr lang="en-US" dirty="0">
                <a:latin typeface="Poppins" pitchFamily="2" charset="77"/>
                <a:cs typeface="Poppins" pitchFamily="2" charset="77"/>
              </a:rPr>
              <a:t>Cabling</a:t>
            </a:r>
          </a:p>
          <a:p>
            <a:pPr marL="285750" indent="-285750">
              <a:buFont typeface="Wingdings" pitchFamily="2" charset="2"/>
              <a:buChar char="§"/>
            </a:pPr>
            <a:r>
              <a:rPr lang="en-US" dirty="0">
                <a:latin typeface="Poppins" pitchFamily="2" charset="77"/>
                <a:cs typeface="Poppins" pitchFamily="2" charset="77"/>
              </a:rPr>
              <a:t>Chassis</a:t>
            </a:r>
          </a:p>
          <a:p>
            <a:pPr marL="285750" indent="-285750">
              <a:buFont typeface="Wingdings" pitchFamily="2" charset="2"/>
              <a:buChar char="§"/>
            </a:pPr>
            <a:r>
              <a:rPr lang="en-US" dirty="0">
                <a:latin typeface="Poppins" pitchFamily="2" charset="77"/>
                <a:cs typeface="Poppins" pitchFamily="2" charset="77"/>
              </a:rPr>
              <a:t>CPU</a:t>
            </a:r>
          </a:p>
          <a:p>
            <a:pPr marL="285750" indent="-285750">
              <a:buFont typeface="Wingdings" pitchFamily="2" charset="2"/>
              <a:buChar char="§"/>
            </a:pPr>
            <a:r>
              <a:rPr lang="en-US" dirty="0">
                <a:latin typeface="Poppins" pitchFamily="2" charset="77"/>
                <a:cs typeface="Poppins" pitchFamily="2" charset="77"/>
              </a:rPr>
              <a:t>DDR5 DIMM</a:t>
            </a:r>
          </a:p>
          <a:p>
            <a:pPr marL="285750" indent="-285750">
              <a:buFont typeface="Wingdings" pitchFamily="2" charset="2"/>
              <a:buChar char="§"/>
            </a:pPr>
            <a:r>
              <a:rPr lang="en-US" dirty="0">
                <a:latin typeface="Poppins" pitchFamily="2" charset="77"/>
                <a:cs typeface="Poppins" pitchFamily="2" charset="77"/>
              </a:rPr>
              <a:t>DDR4 DIMM</a:t>
            </a:r>
          </a:p>
          <a:p>
            <a:pPr marL="285750" indent="-285750">
              <a:buFont typeface="Wingdings" pitchFamily="2" charset="2"/>
              <a:buChar char="§"/>
            </a:pPr>
            <a:r>
              <a:rPr lang="en-US" dirty="0">
                <a:latin typeface="Poppins" pitchFamily="2" charset="77"/>
                <a:cs typeface="Poppins" pitchFamily="2" charset="77"/>
              </a:rPr>
              <a:t>NIC</a:t>
            </a:r>
          </a:p>
          <a:p>
            <a:pPr marL="285750" indent="-285750">
              <a:buFont typeface="Wingdings" pitchFamily="2" charset="2"/>
              <a:buChar char="§"/>
            </a:pPr>
            <a:r>
              <a:rPr lang="en-US" dirty="0">
                <a:latin typeface="Poppins" pitchFamily="2" charset="77"/>
                <a:cs typeface="Poppins" pitchFamily="2" charset="77"/>
              </a:rPr>
              <a:t>SSD</a:t>
            </a:r>
          </a:p>
          <a:p>
            <a:pPr marL="285750" indent="-285750">
              <a:buFont typeface="Wingdings" pitchFamily="2" charset="2"/>
              <a:buChar char="§"/>
            </a:pPr>
            <a:r>
              <a:rPr lang="en-US" dirty="0">
                <a:latin typeface="Poppins" pitchFamily="2" charset="77"/>
                <a:cs typeface="Poppins" pitchFamily="2" charset="77"/>
              </a:rPr>
              <a:t>…</a:t>
            </a:r>
          </a:p>
          <a:p>
            <a:pPr marL="285750" indent="-285750">
              <a:buFont typeface="Wingdings" pitchFamily="2" charset="2"/>
              <a:buChar char="§"/>
            </a:pPr>
            <a:endParaRPr lang="en-US" dirty="0">
              <a:latin typeface="Poppins" pitchFamily="2" charset="77"/>
              <a:cs typeface="Poppins" pitchFamily="2" charset="77"/>
            </a:endParaRPr>
          </a:p>
          <a:p>
            <a:pPr marL="285750" indent="-285750">
              <a:buFont typeface="Wingdings" pitchFamily="2" charset="2"/>
              <a:buChar char="§"/>
            </a:pPr>
            <a:endParaRPr lang="en-US" dirty="0">
              <a:latin typeface="Poppins" pitchFamily="2" charset="77"/>
              <a:cs typeface="Poppins" pitchFamily="2" charset="77"/>
            </a:endParaRPr>
          </a:p>
        </p:txBody>
      </p:sp>
      <p:cxnSp>
        <p:nvCxnSpPr>
          <p:cNvPr id="12" name="Straight Arrow Connector 11">
            <a:extLst>
              <a:ext uri="{FF2B5EF4-FFF2-40B4-BE49-F238E27FC236}">
                <a16:creationId xmlns:a16="http://schemas.microsoft.com/office/drawing/2014/main" id="{6DEDF905-7922-5B93-28EB-E326CBD91A30}"/>
              </a:ext>
            </a:extLst>
          </p:cNvPr>
          <p:cNvCxnSpPr>
            <a:cxnSpLocks/>
            <a:endCxn id="22" idx="0"/>
          </p:cNvCxnSpPr>
          <p:nvPr/>
        </p:nvCxnSpPr>
        <p:spPr>
          <a:xfrm>
            <a:off x="9329057" y="5355771"/>
            <a:ext cx="240771" cy="583122"/>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4845D6CA-7ECF-2042-D78E-E6F6830ACE50}"/>
              </a:ext>
            </a:extLst>
          </p:cNvPr>
          <p:cNvCxnSpPr>
            <a:cxnSpLocks/>
            <a:endCxn id="23" idx="0"/>
          </p:cNvCxnSpPr>
          <p:nvPr/>
        </p:nvCxnSpPr>
        <p:spPr>
          <a:xfrm>
            <a:off x="9329057" y="5355771"/>
            <a:ext cx="1815562" cy="583122"/>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93520A2B-6CB3-77FD-C4A3-0CDA514F0A17}"/>
              </a:ext>
            </a:extLst>
          </p:cNvPr>
          <p:cNvSpPr txBox="1"/>
          <p:nvPr/>
        </p:nvSpPr>
        <p:spPr>
          <a:xfrm>
            <a:off x="9128040" y="5938893"/>
            <a:ext cx="883575" cy="369332"/>
          </a:xfrm>
          <a:prstGeom prst="rect">
            <a:avLst/>
          </a:prstGeom>
          <a:noFill/>
        </p:spPr>
        <p:txBody>
          <a:bodyPr wrap="none" rtlCol="0">
            <a:spAutoFit/>
          </a:bodyPr>
          <a:lstStyle/>
          <a:p>
            <a:r>
              <a:rPr lang="en-US" dirty="0">
                <a:latin typeface="Poppins" pitchFamily="2" charset="77"/>
                <a:cs typeface="Poppins" pitchFamily="2" charset="77"/>
              </a:rPr>
              <a:t>Power</a:t>
            </a:r>
          </a:p>
        </p:txBody>
      </p:sp>
      <p:sp>
        <p:nvSpPr>
          <p:cNvPr id="23" name="TextBox 22">
            <a:extLst>
              <a:ext uri="{FF2B5EF4-FFF2-40B4-BE49-F238E27FC236}">
                <a16:creationId xmlns:a16="http://schemas.microsoft.com/office/drawing/2014/main" id="{31F2429D-9B03-C8D8-0C66-BE9AF19B7DA1}"/>
              </a:ext>
            </a:extLst>
          </p:cNvPr>
          <p:cNvSpPr txBox="1"/>
          <p:nvPr/>
        </p:nvSpPr>
        <p:spPr>
          <a:xfrm>
            <a:off x="10021555" y="5938893"/>
            <a:ext cx="2246128" cy="369332"/>
          </a:xfrm>
          <a:prstGeom prst="rect">
            <a:avLst/>
          </a:prstGeom>
          <a:noFill/>
        </p:spPr>
        <p:txBody>
          <a:bodyPr wrap="none" rtlCol="0">
            <a:spAutoFit/>
          </a:bodyPr>
          <a:lstStyle/>
          <a:p>
            <a:r>
              <a:rPr lang="en-US" dirty="0">
                <a:latin typeface="Poppins" pitchFamily="2" charset="77"/>
                <a:cs typeface="Poppins" pitchFamily="2" charset="77"/>
              </a:rPr>
              <a:t>Embodied carbon</a:t>
            </a:r>
          </a:p>
        </p:txBody>
      </p:sp>
      <p:sp>
        <p:nvSpPr>
          <p:cNvPr id="35" name="TextBox 34">
            <a:extLst>
              <a:ext uri="{FF2B5EF4-FFF2-40B4-BE49-F238E27FC236}">
                <a16:creationId xmlns:a16="http://schemas.microsoft.com/office/drawing/2014/main" id="{85EA5835-5499-2057-B647-DECDB86F69EA}"/>
              </a:ext>
            </a:extLst>
          </p:cNvPr>
          <p:cNvSpPr txBox="1"/>
          <p:nvPr/>
        </p:nvSpPr>
        <p:spPr>
          <a:xfrm>
            <a:off x="8465970" y="1249402"/>
            <a:ext cx="1726755" cy="369332"/>
          </a:xfrm>
          <a:prstGeom prst="rect">
            <a:avLst/>
          </a:prstGeom>
          <a:noFill/>
        </p:spPr>
        <p:txBody>
          <a:bodyPr wrap="none" rtlCol="0">
            <a:spAutoFit/>
          </a:bodyPr>
          <a:lstStyle/>
          <a:p>
            <a:r>
              <a:rPr lang="en-US" dirty="0">
                <a:latin typeface="Poppins" pitchFamily="2" charset="77"/>
                <a:cs typeface="Poppins" pitchFamily="2" charset="77"/>
              </a:rPr>
              <a:t>Carbon data:</a:t>
            </a:r>
          </a:p>
        </p:txBody>
      </p:sp>
      <p:sp>
        <p:nvSpPr>
          <p:cNvPr id="49" name="TextBox 48">
            <a:extLst>
              <a:ext uri="{FF2B5EF4-FFF2-40B4-BE49-F238E27FC236}">
                <a16:creationId xmlns:a16="http://schemas.microsoft.com/office/drawing/2014/main" id="{8C631B4B-2558-9151-6D03-78091D8D1E18}"/>
              </a:ext>
            </a:extLst>
          </p:cNvPr>
          <p:cNvSpPr txBox="1"/>
          <p:nvPr/>
        </p:nvSpPr>
        <p:spPr>
          <a:xfrm>
            <a:off x="4096243" y="3732921"/>
            <a:ext cx="2406428" cy="338554"/>
          </a:xfrm>
          <a:prstGeom prst="rect">
            <a:avLst/>
          </a:prstGeom>
          <a:solidFill>
            <a:schemeClr val="tx1">
              <a:lumMod val="50000"/>
              <a:lumOff val="50000"/>
              <a:alpha val="78000"/>
            </a:schemeClr>
          </a:solidFill>
        </p:spPr>
        <p:txBody>
          <a:bodyPr wrap="none" rtlCol="0">
            <a:spAutoFit/>
          </a:bodyPr>
          <a:lstStyle/>
          <a:p>
            <a:r>
              <a:rPr lang="en-US" sz="1600" dirty="0">
                <a:latin typeface="Courier New" panose="02070309020205020404" pitchFamily="49" charset="0"/>
                <a:cs typeface="Courier New" panose="02070309020205020404" pitchFamily="49" charset="0"/>
              </a:rPr>
              <a:t>x servers-per-rack</a:t>
            </a:r>
          </a:p>
        </p:txBody>
      </p:sp>
      <p:sp>
        <p:nvSpPr>
          <p:cNvPr id="50" name="TextBox 49">
            <a:extLst>
              <a:ext uri="{FF2B5EF4-FFF2-40B4-BE49-F238E27FC236}">
                <a16:creationId xmlns:a16="http://schemas.microsoft.com/office/drawing/2014/main" id="{73A1E4F3-1296-EA0C-4733-DBCC1F1293FF}"/>
              </a:ext>
            </a:extLst>
          </p:cNvPr>
          <p:cNvSpPr txBox="1"/>
          <p:nvPr/>
        </p:nvSpPr>
        <p:spPr>
          <a:xfrm>
            <a:off x="3833329" y="5146042"/>
            <a:ext cx="3023585" cy="338554"/>
          </a:xfrm>
          <a:prstGeom prst="rect">
            <a:avLst/>
          </a:prstGeom>
          <a:solidFill>
            <a:schemeClr val="tx1">
              <a:lumMod val="50000"/>
              <a:lumOff val="50000"/>
              <a:alpha val="78000"/>
            </a:schemeClr>
          </a:solidFill>
        </p:spPr>
        <p:txBody>
          <a:bodyPr wrap="none" rtlCol="0">
            <a:spAutoFit/>
          </a:bodyPr>
          <a:lstStyle/>
          <a:p>
            <a:r>
              <a:rPr lang="en-US" sz="1600" dirty="0">
                <a:latin typeface="Courier New" panose="02070309020205020404" pitchFamily="49" charset="0"/>
                <a:cs typeface="Courier New" panose="02070309020205020404" pitchFamily="49" charset="0"/>
              </a:rPr>
              <a:t>x components-per-server</a:t>
            </a:r>
          </a:p>
        </p:txBody>
      </p:sp>
      <p:sp>
        <p:nvSpPr>
          <p:cNvPr id="55" name="Left Brace 54">
            <a:extLst>
              <a:ext uri="{FF2B5EF4-FFF2-40B4-BE49-F238E27FC236}">
                <a16:creationId xmlns:a16="http://schemas.microsoft.com/office/drawing/2014/main" id="{5FF0D49E-3173-A9C6-2F3C-DC7F9DE1818D}"/>
              </a:ext>
            </a:extLst>
          </p:cNvPr>
          <p:cNvSpPr/>
          <p:nvPr/>
        </p:nvSpPr>
        <p:spPr>
          <a:xfrm>
            <a:off x="7975171" y="2232914"/>
            <a:ext cx="337753" cy="724146"/>
          </a:xfrm>
          <a:prstGeom prst="lef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6" name="Left Brace 55">
            <a:extLst>
              <a:ext uri="{FF2B5EF4-FFF2-40B4-BE49-F238E27FC236}">
                <a16:creationId xmlns:a16="http://schemas.microsoft.com/office/drawing/2014/main" id="{83AE4AF8-F3FA-7485-E96F-84146745DF7D}"/>
              </a:ext>
            </a:extLst>
          </p:cNvPr>
          <p:cNvSpPr/>
          <p:nvPr/>
        </p:nvSpPr>
        <p:spPr>
          <a:xfrm>
            <a:off x="7964640" y="3047024"/>
            <a:ext cx="337753" cy="1018938"/>
          </a:xfrm>
          <a:prstGeom prst="lef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7" name="Left Brace 56">
            <a:extLst>
              <a:ext uri="{FF2B5EF4-FFF2-40B4-BE49-F238E27FC236}">
                <a16:creationId xmlns:a16="http://schemas.microsoft.com/office/drawing/2014/main" id="{EAFD6103-13F0-BD45-BDC4-817A86D97E14}"/>
              </a:ext>
            </a:extLst>
          </p:cNvPr>
          <p:cNvSpPr/>
          <p:nvPr/>
        </p:nvSpPr>
        <p:spPr>
          <a:xfrm>
            <a:off x="7978822" y="4200054"/>
            <a:ext cx="337753" cy="1569866"/>
          </a:xfrm>
          <a:prstGeom prst="lef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58" name="Straight Arrow Connector 57">
            <a:extLst>
              <a:ext uri="{FF2B5EF4-FFF2-40B4-BE49-F238E27FC236}">
                <a16:creationId xmlns:a16="http://schemas.microsoft.com/office/drawing/2014/main" id="{710724C6-E968-30BF-5ACD-01FD68D74C91}"/>
              </a:ext>
            </a:extLst>
          </p:cNvPr>
          <p:cNvCxnSpPr>
            <a:cxnSpLocks/>
            <a:stCxn id="55" idx="1"/>
            <a:endCxn id="3" idx="3"/>
          </p:cNvCxnSpPr>
          <p:nvPr/>
        </p:nvCxnSpPr>
        <p:spPr>
          <a:xfrm flipH="1">
            <a:off x="7223351" y="2594987"/>
            <a:ext cx="751820" cy="612501"/>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61" name="Straight Arrow Connector 60">
            <a:extLst>
              <a:ext uri="{FF2B5EF4-FFF2-40B4-BE49-F238E27FC236}">
                <a16:creationId xmlns:a16="http://schemas.microsoft.com/office/drawing/2014/main" id="{98C8EA6E-126E-5D06-41B3-784F9A78FA37}"/>
              </a:ext>
            </a:extLst>
          </p:cNvPr>
          <p:cNvCxnSpPr>
            <a:cxnSpLocks/>
            <a:stCxn id="56" idx="1"/>
            <a:endCxn id="4" idx="3"/>
          </p:cNvCxnSpPr>
          <p:nvPr/>
        </p:nvCxnSpPr>
        <p:spPr>
          <a:xfrm flipH="1">
            <a:off x="7006871" y="3556493"/>
            <a:ext cx="957769" cy="1081361"/>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64" name="Straight Arrow Connector 63">
            <a:extLst>
              <a:ext uri="{FF2B5EF4-FFF2-40B4-BE49-F238E27FC236}">
                <a16:creationId xmlns:a16="http://schemas.microsoft.com/office/drawing/2014/main" id="{3A92C1C0-BBB3-8364-EFFF-28A1F71FE60D}"/>
              </a:ext>
            </a:extLst>
          </p:cNvPr>
          <p:cNvCxnSpPr>
            <a:cxnSpLocks/>
            <a:stCxn id="57" idx="1"/>
            <a:endCxn id="5" idx="3"/>
          </p:cNvCxnSpPr>
          <p:nvPr/>
        </p:nvCxnSpPr>
        <p:spPr>
          <a:xfrm flipH="1">
            <a:off x="6556083" y="4984987"/>
            <a:ext cx="1422739" cy="1001147"/>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id="{1DD6E716-DC9D-C58D-25EA-CD0A1A6FCFFF}"/>
              </a:ext>
            </a:extLst>
          </p:cNvPr>
          <p:cNvSpPr/>
          <p:nvPr/>
        </p:nvSpPr>
        <p:spPr>
          <a:xfrm>
            <a:off x="3286091" y="1518502"/>
            <a:ext cx="4118060" cy="803189"/>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latin typeface="Poppins" pitchFamily="2" charset="77"/>
                <a:cs typeface="Poppins" pitchFamily="2" charset="77"/>
              </a:rPr>
              <a:t>Cluster level (+ cluster-level carbon)</a:t>
            </a:r>
          </a:p>
        </p:txBody>
      </p:sp>
      <p:sp>
        <p:nvSpPr>
          <p:cNvPr id="20" name="TextBox 19">
            <a:extLst>
              <a:ext uri="{FF2B5EF4-FFF2-40B4-BE49-F238E27FC236}">
                <a16:creationId xmlns:a16="http://schemas.microsoft.com/office/drawing/2014/main" id="{39DEF998-6B9D-0D6A-4958-94B65ED9C83F}"/>
              </a:ext>
            </a:extLst>
          </p:cNvPr>
          <p:cNvSpPr txBox="1"/>
          <p:nvPr/>
        </p:nvSpPr>
        <p:spPr>
          <a:xfrm>
            <a:off x="4154034" y="2384947"/>
            <a:ext cx="2529860" cy="338554"/>
          </a:xfrm>
          <a:prstGeom prst="rect">
            <a:avLst/>
          </a:prstGeom>
          <a:solidFill>
            <a:schemeClr val="tx1">
              <a:lumMod val="50000"/>
              <a:lumOff val="50000"/>
              <a:alpha val="78000"/>
            </a:schemeClr>
          </a:solidFill>
        </p:spPr>
        <p:txBody>
          <a:bodyPr wrap="none" rtlCol="0">
            <a:spAutoFit/>
          </a:bodyPr>
          <a:lstStyle/>
          <a:p>
            <a:r>
              <a:rPr lang="en-US" sz="1600" dirty="0">
                <a:latin typeface="Courier New" panose="02070309020205020404" pitchFamily="49" charset="0"/>
                <a:cs typeface="Courier New" panose="02070309020205020404" pitchFamily="49" charset="0"/>
              </a:rPr>
              <a:t>x racks-per-cluster</a:t>
            </a:r>
          </a:p>
        </p:txBody>
      </p:sp>
      <p:sp>
        <p:nvSpPr>
          <p:cNvPr id="38" name="Left Brace 37">
            <a:extLst>
              <a:ext uri="{FF2B5EF4-FFF2-40B4-BE49-F238E27FC236}">
                <a16:creationId xmlns:a16="http://schemas.microsoft.com/office/drawing/2014/main" id="{7E8BAA6F-C416-2862-7394-319861F681C6}"/>
              </a:ext>
            </a:extLst>
          </p:cNvPr>
          <p:cNvSpPr/>
          <p:nvPr/>
        </p:nvSpPr>
        <p:spPr>
          <a:xfrm>
            <a:off x="7964640" y="1673794"/>
            <a:ext cx="337753" cy="469157"/>
          </a:xfrm>
          <a:prstGeom prst="lef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40" name="Straight Arrow Connector 39">
            <a:extLst>
              <a:ext uri="{FF2B5EF4-FFF2-40B4-BE49-F238E27FC236}">
                <a16:creationId xmlns:a16="http://schemas.microsoft.com/office/drawing/2014/main" id="{95074501-4816-160A-99FB-0D7536510EAE}"/>
              </a:ext>
            </a:extLst>
          </p:cNvPr>
          <p:cNvCxnSpPr>
            <a:cxnSpLocks/>
            <a:stCxn id="38" idx="1"/>
            <a:endCxn id="19" idx="3"/>
          </p:cNvCxnSpPr>
          <p:nvPr/>
        </p:nvCxnSpPr>
        <p:spPr>
          <a:xfrm flipH="1">
            <a:off x="7404151" y="1908373"/>
            <a:ext cx="560489" cy="11724"/>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a:extLst>
              <a:ext uri="{FF2B5EF4-FFF2-40B4-BE49-F238E27FC236}">
                <a16:creationId xmlns:a16="http://schemas.microsoft.com/office/drawing/2014/main" id="{DAE43DB9-AA30-A6F5-8D0B-982D91D588DB}"/>
              </a:ext>
            </a:extLst>
          </p:cNvPr>
          <p:cNvCxnSpPr>
            <a:cxnSpLocks/>
          </p:cNvCxnSpPr>
          <p:nvPr/>
        </p:nvCxnSpPr>
        <p:spPr>
          <a:xfrm flipH="1" flipV="1">
            <a:off x="2989392" y="2321691"/>
            <a:ext cx="599975" cy="4066037"/>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D21784FF-FEA0-D7D3-3246-41AD988206C0}"/>
              </a:ext>
            </a:extLst>
          </p:cNvPr>
          <p:cNvSpPr txBox="1"/>
          <p:nvPr/>
        </p:nvSpPr>
        <p:spPr>
          <a:xfrm>
            <a:off x="1294003" y="5355771"/>
            <a:ext cx="2417345" cy="646331"/>
          </a:xfrm>
          <a:prstGeom prst="rect">
            <a:avLst/>
          </a:prstGeom>
          <a:noFill/>
        </p:spPr>
        <p:txBody>
          <a:bodyPr wrap="square" rtlCol="0">
            <a:spAutoFit/>
          </a:bodyPr>
          <a:lstStyle/>
          <a:p>
            <a:r>
              <a:rPr lang="en-US" dirty="0">
                <a:solidFill>
                  <a:srgbClr val="4472C4"/>
                </a:solidFill>
                <a:latin typeface="Poppins" pitchFamily="2" charset="77"/>
                <a:cs typeface="Poppins" pitchFamily="2" charset="77"/>
              </a:rPr>
              <a:t>Calculate carbon bottom-up</a:t>
            </a:r>
          </a:p>
        </p:txBody>
      </p:sp>
      <p:sp>
        <p:nvSpPr>
          <p:cNvPr id="17" name="TextBox 16">
            <a:extLst>
              <a:ext uri="{FF2B5EF4-FFF2-40B4-BE49-F238E27FC236}">
                <a16:creationId xmlns:a16="http://schemas.microsoft.com/office/drawing/2014/main" id="{F5D2E03A-F857-8125-C246-0BA882CF4C21}"/>
              </a:ext>
            </a:extLst>
          </p:cNvPr>
          <p:cNvSpPr txBox="1"/>
          <p:nvPr/>
        </p:nvSpPr>
        <p:spPr>
          <a:xfrm>
            <a:off x="368642" y="2232913"/>
            <a:ext cx="2282997" cy="1323439"/>
          </a:xfrm>
          <a:prstGeom prst="rect">
            <a:avLst/>
          </a:prstGeom>
          <a:solidFill>
            <a:schemeClr val="tx1">
              <a:lumMod val="50000"/>
              <a:lumOff val="50000"/>
              <a:alpha val="78000"/>
            </a:schemeClr>
          </a:solidFill>
        </p:spPr>
        <p:txBody>
          <a:bodyPr wrap="none" rtlCol="0">
            <a:spAutoFit/>
          </a:bodyPr>
          <a:lstStyle/>
          <a:p>
            <a:pPr algn="ctr"/>
            <a:r>
              <a:rPr lang="en-US" sz="1600" dirty="0">
                <a:latin typeface="Courier New" panose="02070309020205020404" pitchFamily="49" charset="0"/>
                <a:cs typeface="Courier New" panose="02070309020205020404" pitchFamily="49" charset="0"/>
              </a:rPr>
              <a:t>cluster carbon</a:t>
            </a:r>
          </a:p>
          <a:p>
            <a:pPr algn="ctr"/>
            <a:endParaRPr lang="en-US" sz="1600" dirty="0">
              <a:latin typeface="Courier New" panose="02070309020205020404" pitchFamily="49" charset="0"/>
              <a:cs typeface="Courier New" panose="02070309020205020404" pitchFamily="49" charset="0"/>
            </a:endParaRPr>
          </a:p>
          <a:p>
            <a:pPr algn="ctr"/>
            <a:r>
              <a:rPr lang="en-US" sz="1600" dirty="0">
                <a:latin typeface="Courier New" panose="02070309020205020404" pitchFamily="49" charset="0"/>
                <a:cs typeface="Courier New" panose="02070309020205020404" pitchFamily="49" charset="0"/>
              </a:rPr>
              <a:t>cores per cluster</a:t>
            </a:r>
          </a:p>
          <a:p>
            <a:pPr algn="ctr"/>
            <a:r>
              <a:rPr lang="en-US" sz="1600" dirty="0">
                <a:latin typeface="Courier New" panose="02070309020205020404" pitchFamily="49" charset="0"/>
                <a:cs typeface="Courier New" panose="02070309020205020404" pitchFamily="49" charset="0"/>
              </a:rPr>
              <a:t>=</a:t>
            </a:r>
          </a:p>
          <a:p>
            <a:pPr algn="ctr"/>
            <a:r>
              <a:rPr lang="en-US" sz="1600" dirty="0">
                <a:latin typeface="Courier New" panose="02070309020205020404" pitchFamily="49" charset="0"/>
                <a:cs typeface="Courier New" panose="02070309020205020404" pitchFamily="49" charset="0"/>
              </a:rPr>
              <a:t>carbon-per-core</a:t>
            </a:r>
          </a:p>
        </p:txBody>
      </p:sp>
      <p:cxnSp>
        <p:nvCxnSpPr>
          <p:cNvPr id="9" name="Straight Connector 8">
            <a:extLst>
              <a:ext uri="{FF2B5EF4-FFF2-40B4-BE49-F238E27FC236}">
                <a16:creationId xmlns:a16="http://schemas.microsoft.com/office/drawing/2014/main" id="{A221F9B6-B922-9420-58DB-FC03318552FF}"/>
              </a:ext>
            </a:extLst>
          </p:cNvPr>
          <p:cNvCxnSpPr/>
          <p:nvPr/>
        </p:nvCxnSpPr>
        <p:spPr>
          <a:xfrm>
            <a:off x="491319" y="2668909"/>
            <a:ext cx="2060812" cy="0"/>
          </a:xfrm>
          <a:prstGeom prst="line">
            <a:avLst/>
          </a:prstGeom>
          <a:ln w="19050"/>
        </p:spPr>
        <p:style>
          <a:lnRef idx="1">
            <a:schemeClr val="dk1"/>
          </a:lnRef>
          <a:fillRef idx="0">
            <a:schemeClr val="dk1"/>
          </a:fillRef>
          <a:effectRef idx="0">
            <a:schemeClr val="dk1"/>
          </a:effectRef>
          <a:fontRef idx="minor">
            <a:schemeClr val="tx1"/>
          </a:fontRef>
        </p:style>
      </p:cxnSp>
      <p:sp>
        <p:nvSpPr>
          <p:cNvPr id="11" name="TextBox 10">
            <a:extLst>
              <a:ext uri="{FF2B5EF4-FFF2-40B4-BE49-F238E27FC236}">
                <a16:creationId xmlns:a16="http://schemas.microsoft.com/office/drawing/2014/main" id="{8778BFC2-6F5E-592C-DFAA-F42935288E6B}"/>
              </a:ext>
            </a:extLst>
          </p:cNvPr>
          <p:cNvSpPr txBox="1"/>
          <p:nvPr/>
        </p:nvSpPr>
        <p:spPr>
          <a:xfrm>
            <a:off x="4048810" y="1066889"/>
            <a:ext cx="2606804" cy="369332"/>
          </a:xfrm>
          <a:prstGeom prst="rect">
            <a:avLst/>
          </a:prstGeom>
          <a:noFill/>
        </p:spPr>
        <p:txBody>
          <a:bodyPr wrap="none" rtlCol="0">
            <a:spAutoFit/>
          </a:bodyPr>
          <a:lstStyle/>
          <a:p>
            <a:r>
              <a:rPr lang="en-US" dirty="0">
                <a:latin typeface="Poppins" pitchFamily="2" charset="77"/>
                <a:cs typeface="Poppins" pitchFamily="2" charset="77"/>
              </a:rPr>
              <a:t>Carbon aggregation:</a:t>
            </a:r>
          </a:p>
        </p:txBody>
      </p:sp>
      <p:cxnSp>
        <p:nvCxnSpPr>
          <p:cNvPr id="16" name="Elbow Connector 15">
            <a:extLst>
              <a:ext uri="{FF2B5EF4-FFF2-40B4-BE49-F238E27FC236}">
                <a16:creationId xmlns:a16="http://schemas.microsoft.com/office/drawing/2014/main" id="{D6BF143B-C875-E197-B594-477C621DF9D6}"/>
              </a:ext>
            </a:extLst>
          </p:cNvPr>
          <p:cNvCxnSpPr>
            <a:stCxn id="19" idx="1"/>
            <a:endCxn id="17" idx="0"/>
          </p:cNvCxnSpPr>
          <p:nvPr/>
        </p:nvCxnSpPr>
        <p:spPr>
          <a:xfrm rot="10800000" flipV="1">
            <a:off x="1510141" y="1920097"/>
            <a:ext cx="1775950" cy="312816"/>
          </a:xfrm>
          <a:prstGeom prst="bentConnector2">
            <a:avLst/>
          </a:prstGeom>
          <a:ln w="28575">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6568132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fade">
                                      <p:cBhvr>
                                        <p:cTn id="7" dur="500"/>
                                        <p:tgtEl>
                                          <p:spTgt spid="3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fade">
                                      <p:cBhvr>
                                        <p:cTn id="10" dur="500"/>
                                        <p:tgtEl>
                                          <p:spTgt spid="2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0">
                                            <p:txEl>
                                              <p:pRg st="9" end="9"/>
                                            </p:txEl>
                                          </p:spTgt>
                                        </p:tgtEl>
                                        <p:attrNameLst>
                                          <p:attrName>style.visibility</p:attrName>
                                        </p:attrNameLst>
                                      </p:cBhvr>
                                      <p:to>
                                        <p:strVal val="visible"/>
                                      </p:to>
                                    </p:set>
                                    <p:animEffect transition="in" filter="fade">
                                      <p:cBhvr>
                                        <p:cTn id="20" dur="500"/>
                                        <p:tgtEl>
                                          <p:spTgt spid="10">
                                            <p:txEl>
                                              <p:pRg st="9" end="9"/>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10">
                                            <p:txEl>
                                              <p:pRg st="10" end="10"/>
                                            </p:txEl>
                                          </p:spTgt>
                                        </p:tgtEl>
                                        <p:attrNameLst>
                                          <p:attrName>style.visibility</p:attrName>
                                        </p:attrNameLst>
                                      </p:cBhvr>
                                      <p:to>
                                        <p:strVal val="visible"/>
                                      </p:to>
                                    </p:set>
                                    <p:animEffect transition="in" filter="fade">
                                      <p:cBhvr>
                                        <p:cTn id="23" dur="500"/>
                                        <p:tgtEl>
                                          <p:spTgt spid="10">
                                            <p:txEl>
                                              <p:pRg st="10" end="10"/>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10">
                                            <p:txEl>
                                              <p:pRg st="11" end="11"/>
                                            </p:txEl>
                                          </p:spTgt>
                                        </p:tgtEl>
                                        <p:attrNameLst>
                                          <p:attrName>style.visibility</p:attrName>
                                        </p:attrNameLst>
                                      </p:cBhvr>
                                      <p:to>
                                        <p:strVal val="visible"/>
                                      </p:to>
                                    </p:set>
                                    <p:animEffect transition="in" filter="fade">
                                      <p:cBhvr>
                                        <p:cTn id="26" dur="500"/>
                                        <p:tgtEl>
                                          <p:spTgt spid="10">
                                            <p:txEl>
                                              <p:pRg st="11" end="11"/>
                                            </p:txEl>
                                          </p:spTgt>
                                        </p:tgtEl>
                                      </p:cBhvr>
                                    </p:animEffect>
                                  </p:childTnLst>
                                </p:cTn>
                              </p:par>
                              <p:par>
                                <p:cTn id="27" presetID="10" presetClass="entr" presetSubtype="0" fill="hold" nodeType="withEffect">
                                  <p:stCondLst>
                                    <p:cond delay="0"/>
                                  </p:stCondLst>
                                  <p:childTnLst>
                                    <p:set>
                                      <p:cBhvr>
                                        <p:cTn id="28" dur="1" fill="hold">
                                          <p:stCondLst>
                                            <p:cond delay="0"/>
                                          </p:stCondLst>
                                        </p:cTn>
                                        <p:tgtEl>
                                          <p:spTgt spid="10">
                                            <p:txEl>
                                              <p:pRg st="12" end="12"/>
                                            </p:txEl>
                                          </p:spTgt>
                                        </p:tgtEl>
                                        <p:attrNameLst>
                                          <p:attrName>style.visibility</p:attrName>
                                        </p:attrNameLst>
                                      </p:cBhvr>
                                      <p:to>
                                        <p:strVal val="visible"/>
                                      </p:to>
                                    </p:set>
                                    <p:animEffect transition="in" filter="fade">
                                      <p:cBhvr>
                                        <p:cTn id="29" dur="500"/>
                                        <p:tgtEl>
                                          <p:spTgt spid="10">
                                            <p:txEl>
                                              <p:pRg st="12" end="12"/>
                                            </p:txEl>
                                          </p:spTgt>
                                        </p:tgtEl>
                                      </p:cBhvr>
                                    </p:animEffect>
                                  </p:childTnLst>
                                </p:cTn>
                              </p:par>
                              <p:par>
                                <p:cTn id="30" presetID="10" presetClass="entr" presetSubtype="0" fill="hold" nodeType="withEffect">
                                  <p:stCondLst>
                                    <p:cond delay="0"/>
                                  </p:stCondLst>
                                  <p:childTnLst>
                                    <p:set>
                                      <p:cBhvr>
                                        <p:cTn id="31" dur="1" fill="hold">
                                          <p:stCondLst>
                                            <p:cond delay="0"/>
                                          </p:stCondLst>
                                        </p:cTn>
                                        <p:tgtEl>
                                          <p:spTgt spid="10">
                                            <p:txEl>
                                              <p:pRg st="13" end="13"/>
                                            </p:txEl>
                                          </p:spTgt>
                                        </p:tgtEl>
                                        <p:attrNameLst>
                                          <p:attrName>style.visibility</p:attrName>
                                        </p:attrNameLst>
                                      </p:cBhvr>
                                      <p:to>
                                        <p:strVal val="visible"/>
                                      </p:to>
                                    </p:set>
                                    <p:animEffect transition="in" filter="fade">
                                      <p:cBhvr>
                                        <p:cTn id="32" dur="500"/>
                                        <p:tgtEl>
                                          <p:spTgt spid="10">
                                            <p:txEl>
                                              <p:pRg st="13" end="13"/>
                                            </p:txEl>
                                          </p:spTgt>
                                        </p:tgtEl>
                                      </p:cBhvr>
                                    </p:animEffect>
                                  </p:childTnLst>
                                </p:cTn>
                              </p:par>
                              <p:par>
                                <p:cTn id="33" presetID="10" presetClass="entr" presetSubtype="0" fill="hold" nodeType="withEffect">
                                  <p:stCondLst>
                                    <p:cond delay="0"/>
                                  </p:stCondLst>
                                  <p:childTnLst>
                                    <p:set>
                                      <p:cBhvr>
                                        <p:cTn id="34" dur="1" fill="hold">
                                          <p:stCondLst>
                                            <p:cond delay="0"/>
                                          </p:stCondLst>
                                        </p:cTn>
                                        <p:tgtEl>
                                          <p:spTgt spid="10">
                                            <p:txEl>
                                              <p:pRg st="14" end="14"/>
                                            </p:txEl>
                                          </p:spTgt>
                                        </p:tgtEl>
                                        <p:attrNameLst>
                                          <p:attrName>style.visibility</p:attrName>
                                        </p:attrNameLst>
                                      </p:cBhvr>
                                      <p:to>
                                        <p:strVal val="visible"/>
                                      </p:to>
                                    </p:set>
                                    <p:animEffect transition="in" filter="fade">
                                      <p:cBhvr>
                                        <p:cTn id="35" dur="500"/>
                                        <p:tgtEl>
                                          <p:spTgt spid="10">
                                            <p:txEl>
                                              <p:pRg st="14" end="14"/>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12"/>
                                        </p:tgtEl>
                                        <p:attrNameLst>
                                          <p:attrName>style.visibility</p:attrName>
                                        </p:attrNameLst>
                                      </p:cBhvr>
                                      <p:to>
                                        <p:strVal val="visible"/>
                                      </p:to>
                                    </p:set>
                                    <p:animEffect transition="in" filter="fade">
                                      <p:cBhvr>
                                        <p:cTn id="40" dur="500"/>
                                        <p:tgtEl>
                                          <p:spTgt spid="12"/>
                                        </p:tgtEl>
                                      </p:cBhvr>
                                    </p:animEffect>
                                  </p:childTnLst>
                                </p:cTn>
                              </p:par>
                              <p:par>
                                <p:cTn id="41" presetID="10" presetClass="entr" presetSubtype="0" fill="hold" nodeType="withEffect">
                                  <p:stCondLst>
                                    <p:cond delay="0"/>
                                  </p:stCondLst>
                                  <p:childTnLst>
                                    <p:set>
                                      <p:cBhvr>
                                        <p:cTn id="42" dur="1" fill="hold">
                                          <p:stCondLst>
                                            <p:cond delay="0"/>
                                          </p:stCondLst>
                                        </p:cTn>
                                        <p:tgtEl>
                                          <p:spTgt spid="13"/>
                                        </p:tgtEl>
                                        <p:attrNameLst>
                                          <p:attrName>style.visibility</p:attrName>
                                        </p:attrNameLst>
                                      </p:cBhvr>
                                      <p:to>
                                        <p:strVal val="visible"/>
                                      </p:to>
                                    </p:set>
                                    <p:animEffect transition="in" filter="fade">
                                      <p:cBhvr>
                                        <p:cTn id="43" dur="500"/>
                                        <p:tgtEl>
                                          <p:spTgt spid="13"/>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22"/>
                                        </p:tgtEl>
                                        <p:attrNameLst>
                                          <p:attrName>style.visibility</p:attrName>
                                        </p:attrNameLst>
                                      </p:cBhvr>
                                      <p:to>
                                        <p:strVal val="visible"/>
                                      </p:to>
                                    </p:set>
                                    <p:animEffect transition="in" filter="fade">
                                      <p:cBhvr>
                                        <p:cTn id="46" dur="500"/>
                                        <p:tgtEl>
                                          <p:spTgt spid="22"/>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23"/>
                                        </p:tgtEl>
                                        <p:attrNameLst>
                                          <p:attrName>style.visibility</p:attrName>
                                        </p:attrNameLst>
                                      </p:cBhvr>
                                      <p:to>
                                        <p:strVal val="visible"/>
                                      </p:to>
                                    </p:set>
                                    <p:animEffect transition="in" filter="fade">
                                      <p:cBhvr>
                                        <p:cTn id="49" dur="500"/>
                                        <p:tgtEl>
                                          <p:spTgt spid="23"/>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57"/>
                                        </p:tgtEl>
                                        <p:attrNameLst>
                                          <p:attrName>style.visibility</p:attrName>
                                        </p:attrNameLst>
                                      </p:cBhvr>
                                      <p:to>
                                        <p:strVal val="visible"/>
                                      </p:to>
                                    </p:set>
                                    <p:animEffect transition="in" filter="fade">
                                      <p:cBhvr>
                                        <p:cTn id="54" dur="500"/>
                                        <p:tgtEl>
                                          <p:spTgt spid="57"/>
                                        </p:tgtEl>
                                      </p:cBhvr>
                                    </p:animEffect>
                                  </p:childTnLst>
                                </p:cTn>
                              </p:par>
                              <p:par>
                                <p:cTn id="55" presetID="10" presetClass="entr" presetSubtype="0" fill="hold" nodeType="withEffect">
                                  <p:stCondLst>
                                    <p:cond delay="0"/>
                                  </p:stCondLst>
                                  <p:childTnLst>
                                    <p:set>
                                      <p:cBhvr>
                                        <p:cTn id="56" dur="1" fill="hold">
                                          <p:stCondLst>
                                            <p:cond delay="0"/>
                                          </p:stCondLst>
                                        </p:cTn>
                                        <p:tgtEl>
                                          <p:spTgt spid="64"/>
                                        </p:tgtEl>
                                        <p:attrNameLst>
                                          <p:attrName>style.visibility</p:attrName>
                                        </p:attrNameLst>
                                      </p:cBhvr>
                                      <p:to>
                                        <p:strVal val="visible"/>
                                      </p:to>
                                    </p:set>
                                    <p:animEffect transition="in" filter="fade">
                                      <p:cBhvr>
                                        <p:cTn id="57" dur="500"/>
                                        <p:tgtEl>
                                          <p:spTgt spid="64"/>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5"/>
                                        </p:tgtEl>
                                        <p:attrNameLst>
                                          <p:attrName>style.visibility</p:attrName>
                                        </p:attrNameLst>
                                      </p:cBhvr>
                                      <p:to>
                                        <p:strVal val="visible"/>
                                      </p:to>
                                    </p:set>
                                    <p:animEffect transition="in" filter="fade">
                                      <p:cBhvr>
                                        <p:cTn id="60" dur="500"/>
                                        <p:tgtEl>
                                          <p:spTgt spid="5"/>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nodeType="clickEffect">
                                  <p:stCondLst>
                                    <p:cond delay="0"/>
                                  </p:stCondLst>
                                  <p:childTnLst>
                                    <p:set>
                                      <p:cBhvr>
                                        <p:cTn id="64" dur="1" fill="hold">
                                          <p:stCondLst>
                                            <p:cond delay="0"/>
                                          </p:stCondLst>
                                        </p:cTn>
                                        <p:tgtEl>
                                          <p:spTgt spid="6"/>
                                        </p:tgtEl>
                                        <p:attrNameLst>
                                          <p:attrName>style.visibility</p:attrName>
                                        </p:attrNameLst>
                                      </p:cBhvr>
                                      <p:to>
                                        <p:strVal val="visible"/>
                                      </p:to>
                                    </p:set>
                                    <p:animEffect transition="in" filter="fade">
                                      <p:cBhvr>
                                        <p:cTn id="65" dur="500"/>
                                        <p:tgtEl>
                                          <p:spTgt spid="6"/>
                                        </p:tgtEl>
                                      </p:cBhvr>
                                    </p:animEffect>
                                  </p:childTnLst>
                                </p:cTn>
                              </p:par>
                              <p:par>
                                <p:cTn id="66" presetID="10" presetClass="entr" presetSubtype="0" fill="hold" grpId="0" nodeType="withEffect">
                                  <p:stCondLst>
                                    <p:cond delay="0"/>
                                  </p:stCondLst>
                                  <p:childTnLst>
                                    <p:set>
                                      <p:cBhvr>
                                        <p:cTn id="67" dur="1" fill="hold">
                                          <p:stCondLst>
                                            <p:cond delay="0"/>
                                          </p:stCondLst>
                                        </p:cTn>
                                        <p:tgtEl>
                                          <p:spTgt spid="15"/>
                                        </p:tgtEl>
                                        <p:attrNameLst>
                                          <p:attrName>style.visibility</p:attrName>
                                        </p:attrNameLst>
                                      </p:cBhvr>
                                      <p:to>
                                        <p:strVal val="visible"/>
                                      </p:to>
                                    </p:set>
                                    <p:animEffect transition="in" filter="fade">
                                      <p:cBhvr>
                                        <p:cTn id="68" dur="500"/>
                                        <p:tgtEl>
                                          <p:spTgt spid="15"/>
                                        </p:tgtEl>
                                      </p:cBhvr>
                                    </p:animEffect>
                                  </p:childTnLst>
                                </p:cTn>
                              </p:par>
                            </p:childTnLst>
                          </p:cTn>
                        </p:par>
                      </p:childTnLst>
                    </p:cTn>
                  </p:par>
                  <p:par>
                    <p:cTn id="69" fill="hold">
                      <p:stCondLst>
                        <p:cond delay="indefinite"/>
                      </p:stCondLst>
                      <p:childTnLst>
                        <p:par>
                          <p:cTn id="70" fill="hold">
                            <p:stCondLst>
                              <p:cond delay="0"/>
                            </p:stCondLst>
                            <p:childTnLst>
                              <p:par>
                                <p:cTn id="71" presetID="10" presetClass="entr" presetSubtype="0" fill="hold" grpId="0" nodeType="clickEffect">
                                  <p:stCondLst>
                                    <p:cond delay="0"/>
                                  </p:stCondLst>
                                  <p:childTnLst>
                                    <p:set>
                                      <p:cBhvr>
                                        <p:cTn id="72" dur="1" fill="hold">
                                          <p:stCondLst>
                                            <p:cond delay="0"/>
                                          </p:stCondLst>
                                        </p:cTn>
                                        <p:tgtEl>
                                          <p:spTgt spid="50"/>
                                        </p:tgtEl>
                                        <p:attrNameLst>
                                          <p:attrName>style.visibility</p:attrName>
                                        </p:attrNameLst>
                                      </p:cBhvr>
                                      <p:to>
                                        <p:strVal val="visible"/>
                                      </p:to>
                                    </p:set>
                                    <p:animEffect transition="in" filter="fade">
                                      <p:cBhvr>
                                        <p:cTn id="73" dur="500"/>
                                        <p:tgtEl>
                                          <p:spTgt spid="50"/>
                                        </p:tgtEl>
                                      </p:cBhvr>
                                    </p:animEffect>
                                  </p:childTnLst>
                                </p:cTn>
                              </p:par>
                              <p:par>
                                <p:cTn id="74" presetID="10" presetClass="entr" presetSubtype="0" fill="hold" grpId="0" nodeType="withEffect">
                                  <p:stCondLst>
                                    <p:cond delay="0"/>
                                  </p:stCondLst>
                                  <p:childTnLst>
                                    <p:set>
                                      <p:cBhvr>
                                        <p:cTn id="75" dur="1" fill="hold">
                                          <p:stCondLst>
                                            <p:cond delay="0"/>
                                          </p:stCondLst>
                                        </p:cTn>
                                        <p:tgtEl>
                                          <p:spTgt spid="4"/>
                                        </p:tgtEl>
                                        <p:attrNameLst>
                                          <p:attrName>style.visibility</p:attrName>
                                        </p:attrNameLst>
                                      </p:cBhvr>
                                      <p:to>
                                        <p:strVal val="visible"/>
                                      </p:to>
                                    </p:set>
                                    <p:animEffect transition="in" filter="fade">
                                      <p:cBhvr>
                                        <p:cTn id="76" dur="500"/>
                                        <p:tgtEl>
                                          <p:spTgt spid="4"/>
                                        </p:tgtEl>
                                      </p:cBhvr>
                                    </p:animEffect>
                                  </p:childTnLst>
                                </p:cTn>
                              </p:par>
                            </p:childTnLst>
                          </p:cTn>
                        </p:par>
                      </p:childTnLst>
                    </p:cTn>
                  </p:par>
                  <p:par>
                    <p:cTn id="77" fill="hold">
                      <p:stCondLst>
                        <p:cond delay="indefinite"/>
                      </p:stCondLst>
                      <p:childTnLst>
                        <p:par>
                          <p:cTn id="78" fill="hold">
                            <p:stCondLst>
                              <p:cond delay="0"/>
                            </p:stCondLst>
                            <p:childTnLst>
                              <p:par>
                                <p:cTn id="79" presetID="10" presetClass="entr" presetSubtype="0" fill="hold" nodeType="clickEffect">
                                  <p:stCondLst>
                                    <p:cond delay="0"/>
                                  </p:stCondLst>
                                  <p:childTnLst>
                                    <p:set>
                                      <p:cBhvr>
                                        <p:cTn id="80" dur="1" fill="hold">
                                          <p:stCondLst>
                                            <p:cond delay="0"/>
                                          </p:stCondLst>
                                        </p:cTn>
                                        <p:tgtEl>
                                          <p:spTgt spid="10">
                                            <p:txEl>
                                              <p:pRg st="6" end="6"/>
                                            </p:txEl>
                                          </p:spTgt>
                                        </p:tgtEl>
                                        <p:attrNameLst>
                                          <p:attrName>style.visibility</p:attrName>
                                        </p:attrNameLst>
                                      </p:cBhvr>
                                      <p:to>
                                        <p:strVal val="visible"/>
                                      </p:to>
                                    </p:set>
                                    <p:animEffect transition="in" filter="fade">
                                      <p:cBhvr>
                                        <p:cTn id="81" dur="500"/>
                                        <p:tgtEl>
                                          <p:spTgt spid="10">
                                            <p:txEl>
                                              <p:pRg st="6" end="6"/>
                                            </p:txEl>
                                          </p:spTgt>
                                        </p:tgtEl>
                                      </p:cBhvr>
                                    </p:animEffect>
                                  </p:childTnLst>
                                </p:cTn>
                              </p:par>
                              <p:par>
                                <p:cTn id="82" presetID="10" presetClass="entr" presetSubtype="0" fill="hold" nodeType="withEffect">
                                  <p:stCondLst>
                                    <p:cond delay="0"/>
                                  </p:stCondLst>
                                  <p:childTnLst>
                                    <p:set>
                                      <p:cBhvr>
                                        <p:cTn id="83" dur="1" fill="hold">
                                          <p:stCondLst>
                                            <p:cond delay="0"/>
                                          </p:stCondLst>
                                        </p:cTn>
                                        <p:tgtEl>
                                          <p:spTgt spid="10">
                                            <p:txEl>
                                              <p:pRg st="7" end="7"/>
                                            </p:txEl>
                                          </p:spTgt>
                                        </p:tgtEl>
                                        <p:attrNameLst>
                                          <p:attrName>style.visibility</p:attrName>
                                        </p:attrNameLst>
                                      </p:cBhvr>
                                      <p:to>
                                        <p:strVal val="visible"/>
                                      </p:to>
                                    </p:set>
                                    <p:animEffect transition="in" filter="fade">
                                      <p:cBhvr>
                                        <p:cTn id="84" dur="500"/>
                                        <p:tgtEl>
                                          <p:spTgt spid="10">
                                            <p:txEl>
                                              <p:pRg st="7" end="7"/>
                                            </p:txEl>
                                          </p:spTgt>
                                        </p:tgtEl>
                                      </p:cBhvr>
                                    </p:animEffect>
                                  </p:childTnLst>
                                </p:cTn>
                              </p:par>
                              <p:par>
                                <p:cTn id="85" presetID="10" presetClass="entr" presetSubtype="0" fill="hold" nodeType="withEffect">
                                  <p:stCondLst>
                                    <p:cond delay="0"/>
                                  </p:stCondLst>
                                  <p:childTnLst>
                                    <p:set>
                                      <p:cBhvr>
                                        <p:cTn id="86" dur="1" fill="hold">
                                          <p:stCondLst>
                                            <p:cond delay="0"/>
                                          </p:stCondLst>
                                        </p:cTn>
                                        <p:tgtEl>
                                          <p:spTgt spid="10">
                                            <p:txEl>
                                              <p:pRg st="8" end="8"/>
                                            </p:txEl>
                                          </p:spTgt>
                                        </p:tgtEl>
                                        <p:attrNameLst>
                                          <p:attrName>style.visibility</p:attrName>
                                        </p:attrNameLst>
                                      </p:cBhvr>
                                      <p:to>
                                        <p:strVal val="visible"/>
                                      </p:to>
                                    </p:set>
                                    <p:animEffect transition="in" filter="fade">
                                      <p:cBhvr>
                                        <p:cTn id="87" dur="500"/>
                                        <p:tgtEl>
                                          <p:spTgt spid="10">
                                            <p:txEl>
                                              <p:pRg st="8" end="8"/>
                                            </p:txEl>
                                          </p:spTgt>
                                        </p:tgtEl>
                                      </p:cBhvr>
                                    </p:animEffect>
                                  </p:childTnLst>
                                </p:cTn>
                              </p:par>
                              <p:par>
                                <p:cTn id="88" presetID="10" presetClass="entr" presetSubtype="0" fill="hold" nodeType="withEffect">
                                  <p:stCondLst>
                                    <p:cond delay="0"/>
                                  </p:stCondLst>
                                  <p:childTnLst>
                                    <p:set>
                                      <p:cBhvr>
                                        <p:cTn id="89" dur="1" fill="hold">
                                          <p:stCondLst>
                                            <p:cond delay="0"/>
                                          </p:stCondLst>
                                        </p:cTn>
                                        <p:tgtEl>
                                          <p:spTgt spid="10">
                                            <p:txEl>
                                              <p:pRg st="5" end="5"/>
                                            </p:txEl>
                                          </p:spTgt>
                                        </p:tgtEl>
                                        <p:attrNameLst>
                                          <p:attrName>style.visibility</p:attrName>
                                        </p:attrNameLst>
                                      </p:cBhvr>
                                      <p:to>
                                        <p:strVal val="visible"/>
                                      </p:to>
                                    </p:set>
                                    <p:animEffect transition="in" filter="fade">
                                      <p:cBhvr>
                                        <p:cTn id="90" dur="500"/>
                                        <p:tgtEl>
                                          <p:spTgt spid="10">
                                            <p:txEl>
                                              <p:pRg st="5" end="5"/>
                                            </p:txEl>
                                          </p:spTgt>
                                        </p:tgtEl>
                                      </p:cBhvr>
                                    </p:animEffect>
                                  </p:childTnLst>
                                </p:cTn>
                              </p:par>
                              <p:par>
                                <p:cTn id="91" presetID="10" presetClass="entr" presetSubtype="0" fill="hold" grpId="0" nodeType="withEffect">
                                  <p:stCondLst>
                                    <p:cond delay="0"/>
                                  </p:stCondLst>
                                  <p:childTnLst>
                                    <p:set>
                                      <p:cBhvr>
                                        <p:cTn id="92" dur="1" fill="hold">
                                          <p:stCondLst>
                                            <p:cond delay="0"/>
                                          </p:stCondLst>
                                        </p:cTn>
                                        <p:tgtEl>
                                          <p:spTgt spid="56"/>
                                        </p:tgtEl>
                                        <p:attrNameLst>
                                          <p:attrName>style.visibility</p:attrName>
                                        </p:attrNameLst>
                                      </p:cBhvr>
                                      <p:to>
                                        <p:strVal val="visible"/>
                                      </p:to>
                                    </p:set>
                                    <p:animEffect transition="in" filter="fade">
                                      <p:cBhvr>
                                        <p:cTn id="93" dur="500"/>
                                        <p:tgtEl>
                                          <p:spTgt spid="56"/>
                                        </p:tgtEl>
                                      </p:cBhvr>
                                    </p:animEffect>
                                  </p:childTnLst>
                                </p:cTn>
                              </p:par>
                              <p:par>
                                <p:cTn id="94" presetID="10" presetClass="entr" presetSubtype="0" fill="hold" nodeType="withEffect">
                                  <p:stCondLst>
                                    <p:cond delay="0"/>
                                  </p:stCondLst>
                                  <p:childTnLst>
                                    <p:set>
                                      <p:cBhvr>
                                        <p:cTn id="95" dur="1" fill="hold">
                                          <p:stCondLst>
                                            <p:cond delay="0"/>
                                          </p:stCondLst>
                                        </p:cTn>
                                        <p:tgtEl>
                                          <p:spTgt spid="61"/>
                                        </p:tgtEl>
                                        <p:attrNameLst>
                                          <p:attrName>style.visibility</p:attrName>
                                        </p:attrNameLst>
                                      </p:cBhvr>
                                      <p:to>
                                        <p:strVal val="visible"/>
                                      </p:to>
                                    </p:set>
                                    <p:animEffect transition="in" filter="fade">
                                      <p:cBhvr>
                                        <p:cTn id="96" dur="500"/>
                                        <p:tgtEl>
                                          <p:spTgt spid="61"/>
                                        </p:tgtEl>
                                      </p:cBhvr>
                                    </p:animEffect>
                                  </p:childTnLst>
                                </p:cTn>
                              </p:par>
                            </p:childTnLst>
                          </p:cTn>
                        </p:par>
                      </p:childTnLst>
                    </p:cTn>
                  </p:par>
                  <p:par>
                    <p:cTn id="97" fill="hold">
                      <p:stCondLst>
                        <p:cond delay="indefinite"/>
                      </p:stCondLst>
                      <p:childTnLst>
                        <p:par>
                          <p:cTn id="98" fill="hold">
                            <p:stCondLst>
                              <p:cond delay="0"/>
                            </p:stCondLst>
                            <p:childTnLst>
                              <p:par>
                                <p:cTn id="99" presetID="10" presetClass="entr" presetSubtype="0" fill="hold" grpId="0" nodeType="clickEffect">
                                  <p:stCondLst>
                                    <p:cond delay="0"/>
                                  </p:stCondLst>
                                  <p:childTnLst>
                                    <p:set>
                                      <p:cBhvr>
                                        <p:cTn id="100" dur="1" fill="hold">
                                          <p:stCondLst>
                                            <p:cond delay="0"/>
                                          </p:stCondLst>
                                        </p:cTn>
                                        <p:tgtEl>
                                          <p:spTgt spid="49"/>
                                        </p:tgtEl>
                                        <p:attrNameLst>
                                          <p:attrName>style.visibility</p:attrName>
                                        </p:attrNameLst>
                                      </p:cBhvr>
                                      <p:to>
                                        <p:strVal val="visible"/>
                                      </p:to>
                                    </p:set>
                                    <p:animEffect transition="in" filter="fade">
                                      <p:cBhvr>
                                        <p:cTn id="101" dur="500"/>
                                        <p:tgtEl>
                                          <p:spTgt spid="49"/>
                                        </p:tgtEl>
                                      </p:cBhvr>
                                    </p:animEffect>
                                  </p:childTnLst>
                                </p:cTn>
                              </p:par>
                              <p:par>
                                <p:cTn id="102" presetID="10" presetClass="entr" presetSubtype="0" fill="hold" grpId="0" nodeType="withEffect">
                                  <p:stCondLst>
                                    <p:cond delay="0"/>
                                  </p:stCondLst>
                                  <p:childTnLst>
                                    <p:set>
                                      <p:cBhvr>
                                        <p:cTn id="103" dur="1" fill="hold">
                                          <p:stCondLst>
                                            <p:cond delay="0"/>
                                          </p:stCondLst>
                                        </p:cTn>
                                        <p:tgtEl>
                                          <p:spTgt spid="3"/>
                                        </p:tgtEl>
                                        <p:attrNameLst>
                                          <p:attrName>style.visibility</p:attrName>
                                        </p:attrNameLst>
                                      </p:cBhvr>
                                      <p:to>
                                        <p:strVal val="visible"/>
                                      </p:to>
                                    </p:set>
                                    <p:animEffect transition="in" filter="fade">
                                      <p:cBhvr>
                                        <p:cTn id="104" dur="500"/>
                                        <p:tgtEl>
                                          <p:spTgt spid="3"/>
                                        </p:tgtEl>
                                      </p:cBhvr>
                                    </p:animEffect>
                                  </p:childTnLst>
                                </p:cTn>
                              </p:par>
                            </p:childTnLst>
                          </p:cTn>
                        </p:par>
                      </p:childTnLst>
                    </p:cTn>
                  </p:par>
                  <p:par>
                    <p:cTn id="105" fill="hold">
                      <p:stCondLst>
                        <p:cond delay="indefinite"/>
                      </p:stCondLst>
                      <p:childTnLst>
                        <p:par>
                          <p:cTn id="106" fill="hold">
                            <p:stCondLst>
                              <p:cond delay="0"/>
                            </p:stCondLst>
                            <p:childTnLst>
                              <p:par>
                                <p:cTn id="107" presetID="10" presetClass="entr" presetSubtype="0" fill="hold" nodeType="clickEffect">
                                  <p:stCondLst>
                                    <p:cond delay="0"/>
                                  </p:stCondLst>
                                  <p:childTnLst>
                                    <p:set>
                                      <p:cBhvr>
                                        <p:cTn id="108" dur="1" fill="hold">
                                          <p:stCondLst>
                                            <p:cond delay="0"/>
                                          </p:stCondLst>
                                        </p:cTn>
                                        <p:tgtEl>
                                          <p:spTgt spid="10">
                                            <p:txEl>
                                              <p:pRg st="2" end="2"/>
                                            </p:txEl>
                                          </p:spTgt>
                                        </p:tgtEl>
                                        <p:attrNameLst>
                                          <p:attrName>style.visibility</p:attrName>
                                        </p:attrNameLst>
                                      </p:cBhvr>
                                      <p:to>
                                        <p:strVal val="visible"/>
                                      </p:to>
                                    </p:set>
                                    <p:animEffect transition="in" filter="fade">
                                      <p:cBhvr>
                                        <p:cTn id="109" dur="500"/>
                                        <p:tgtEl>
                                          <p:spTgt spid="10">
                                            <p:txEl>
                                              <p:pRg st="2" end="2"/>
                                            </p:txEl>
                                          </p:spTgt>
                                        </p:tgtEl>
                                      </p:cBhvr>
                                    </p:animEffect>
                                  </p:childTnLst>
                                </p:cTn>
                              </p:par>
                              <p:par>
                                <p:cTn id="110" presetID="10" presetClass="entr" presetSubtype="0" fill="hold" nodeType="withEffect">
                                  <p:stCondLst>
                                    <p:cond delay="0"/>
                                  </p:stCondLst>
                                  <p:childTnLst>
                                    <p:set>
                                      <p:cBhvr>
                                        <p:cTn id="111" dur="1" fill="hold">
                                          <p:stCondLst>
                                            <p:cond delay="0"/>
                                          </p:stCondLst>
                                        </p:cTn>
                                        <p:tgtEl>
                                          <p:spTgt spid="10">
                                            <p:txEl>
                                              <p:pRg st="3" end="3"/>
                                            </p:txEl>
                                          </p:spTgt>
                                        </p:tgtEl>
                                        <p:attrNameLst>
                                          <p:attrName>style.visibility</p:attrName>
                                        </p:attrNameLst>
                                      </p:cBhvr>
                                      <p:to>
                                        <p:strVal val="visible"/>
                                      </p:to>
                                    </p:set>
                                    <p:animEffect transition="in" filter="fade">
                                      <p:cBhvr>
                                        <p:cTn id="112" dur="500"/>
                                        <p:tgtEl>
                                          <p:spTgt spid="10">
                                            <p:txEl>
                                              <p:pRg st="3" end="3"/>
                                            </p:txEl>
                                          </p:spTgt>
                                        </p:tgtEl>
                                      </p:cBhvr>
                                    </p:animEffect>
                                  </p:childTnLst>
                                </p:cTn>
                              </p:par>
                              <p:par>
                                <p:cTn id="113" presetID="10" presetClass="entr" presetSubtype="0" fill="hold" nodeType="withEffect">
                                  <p:stCondLst>
                                    <p:cond delay="0"/>
                                  </p:stCondLst>
                                  <p:childTnLst>
                                    <p:set>
                                      <p:cBhvr>
                                        <p:cTn id="114" dur="1" fill="hold">
                                          <p:stCondLst>
                                            <p:cond delay="0"/>
                                          </p:stCondLst>
                                        </p:cTn>
                                        <p:tgtEl>
                                          <p:spTgt spid="10">
                                            <p:txEl>
                                              <p:pRg st="4" end="4"/>
                                            </p:txEl>
                                          </p:spTgt>
                                        </p:tgtEl>
                                        <p:attrNameLst>
                                          <p:attrName>style.visibility</p:attrName>
                                        </p:attrNameLst>
                                      </p:cBhvr>
                                      <p:to>
                                        <p:strVal val="visible"/>
                                      </p:to>
                                    </p:set>
                                    <p:animEffect transition="in" filter="fade">
                                      <p:cBhvr>
                                        <p:cTn id="115" dur="500"/>
                                        <p:tgtEl>
                                          <p:spTgt spid="10">
                                            <p:txEl>
                                              <p:pRg st="4" end="4"/>
                                            </p:txEl>
                                          </p:spTgt>
                                        </p:tgtEl>
                                      </p:cBhvr>
                                    </p:animEffect>
                                  </p:childTnLst>
                                </p:cTn>
                              </p:par>
                              <p:par>
                                <p:cTn id="116" presetID="10" presetClass="entr" presetSubtype="0" fill="hold" nodeType="withEffect">
                                  <p:stCondLst>
                                    <p:cond delay="0"/>
                                  </p:stCondLst>
                                  <p:childTnLst>
                                    <p:set>
                                      <p:cBhvr>
                                        <p:cTn id="117" dur="1" fill="hold">
                                          <p:stCondLst>
                                            <p:cond delay="0"/>
                                          </p:stCondLst>
                                        </p:cTn>
                                        <p:tgtEl>
                                          <p:spTgt spid="58"/>
                                        </p:tgtEl>
                                        <p:attrNameLst>
                                          <p:attrName>style.visibility</p:attrName>
                                        </p:attrNameLst>
                                      </p:cBhvr>
                                      <p:to>
                                        <p:strVal val="visible"/>
                                      </p:to>
                                    </p:set>
                                    <p:animEffect transition="in" filter="fade">
                                      <p:cBhvr>
                                        <p:cTn id="118" dur="500"/>
                                        <p:tgtEl>
                                          <p:spTgt spid="58"/>
                                        </p:tgtEl>
                                      </p:cBhvr>
                                    </p:animEffect>
                                  </p:childTnLst>
                                </p:cTn>
                              </p:par>
                              <p:par>
                                <p:cTn id="119" presetID="10" presetClass="entr" presetSubtype="0" fill="hold" grpId="0" nodeType="withEffect">
                                  <p:stCondLst>
                                    <p:cond delay="0"/>
                                  </p:stCondLst>
                                  <p:childTnLst>
                                    <p:set>
                                      <p:cBhvr>
                                        <p:cTn id="120" dur="1" fill="hold">
                                          <p:stCondLst>
                                            <p:cond delay="0"/>
                                          </p:stCondLst>
                                        </p:cTn>
                                        <p:tgtEl>
                                          <p:spTgt spid="55"/>
                                        </p:tgtEl>
                                        <p:attrNameLst>
                                          <p:attrName>style.visibility</p:attrName>
                                        </p:attrNameLst>
                                      </p:cBhvr>
                                      <p:to>
                                        <p:strVal val="visible"/>
                                      </p:to>
                                    </p:set>
                                    <p:animEffect transition="in" filter="fade">
                                      <p:cBhvr>
                                        <p:cTn id="121" dur="500"/>
                                        <p:tgtEl>
                                          <p:spTgt spid="55"/>
                                        </p:tgtEl>
                                      </p:cBhvr>
                                    </p:animEffect>
                                  </p:childTnLst>
                                </p:cTn>
                              </p:par>
                            </p:childTnLst>
                          </p:cTn>
                        </p:par>
                      </p:childTnLst>
                    </p:cTn>
                  </p:par>
                  <p:par>
                    <p:cTn id="122" fill="hold">
                      <p:stCondLst>
                        <p:cond delay="indefinite"/>
                      </p:stCondLst>
                      <p:childTnLst>
                        <p:par>
                          <p:cTn id="123" fill="hold">
                            <p:stCondLst>
                              <p:cond delay="0"/>
                            </p:stCondLst>
                            <p:childTnLst>
                              <p:par>
                                <p:cTn id="124" presetID="10" presetClass="entr" presetSubtype="0" fill="hold" grpId="0" nodeType="clickEffect">
                                  <p:stCondLst>
                                    <p:cond delay="0"/>
                                  </p:stCondLst>
                                  <p:childTnLst>
                                    <p:set>
                                      <p:cBhvr>
                                        <p:cTn id="125" dur="1" fill="hold">
                                          <p:stCondLst>
                                            <p:cond delay="0"/>
                                          </p:stCondLst>
                                        </p:cTn>
                                        <p:tgtEl>
                                          <p:spTgt spid="20"/>
                                        </p:tgtEl>
                                        <p:attrNameLst>
                                          <p:attrName>style.visibility</p:attrName>
                                        </p:attrNameLst>
                                      </p:cBhvr>
                                      <p:to>
                                        <p:strVal val="visible"/>
                                      </p:to>
                                    </p:set>
                                    <p:animEffect transition="in" filter="fade">
                                      <p:cBhvr>
                                        <p:cTn id="126" dur="500"/>
                                        <p:tgtEl>
                                          <p:spTgt spid="20"/>
                                        </p:tgtEl>
                                      </p:cBhvr>
                                    </p:animEffect>
                                  </p:childTnLst>
                                </p:cTn>
                              </p:par>
                              <p:par>
                                <p:cTn id="127" presetID="10" presetClass="entr" presetSubtype="0" fill="hold" grpId="0" nodeType="withEffect">
                                  <p:stCondLst>
                                    <p:cond delay="0"/>
                                  </p:stCondLst>
                                  <p:childTnLst>
                                    <p:set>
                                      <p:cBhvr>
                                        <p:cTn id="128" dur="1" fill="hold">
                                          <p:stCondLst>
                                            <p:cond delay="0"/>
                                          </p:stCondLst>
                                        </p:cTn>
                                        <p:tgtEl>
                                          <p:spTgt spid="19"/>
                                        </p:tgtEl>
                                        <p:attrNameLst>
                                          <p:attrName>style.visibility</p:attrName>
                                        </p:attrNameLst>
                                      </p:cBhvr>
                                      <p:to>
                                        <p:strVal val="visible"/>
                                      </p:to>
                                    </p:set>
                                    <p:animEffect transition="in" filter="fade">
                                      <p:cBhvr>
                                        <p:cTn id="129" dur="500"/>
                                        <p:tgtEl>
                                          <p:spTgt spid="19"/>
                                        </p:tgtEl>
                                      </p:cBhvr>
                                    </p:animEffect>
                                  </p:childTnLst>
                                </p:cTn>
                              </p:par>
                            </p:childTnLst>
                          </p:cTn>
                        </p:par>
                      </p:childTnLst>
                    </p:cTn>
                  </p:par>
                  <p:par>
                    <p:cTn id="130" fill="hold">
                      <p:stCondLst>
                        <p:cond delay="indefinite"/>
                      </p:stCondLst>
                      <p:childTnLst>
                        <p:par>
                          <p:cTn id="131" fill="hold">
                            <p:stCondLst>
                              <p:cond delay="0"/>
                            </p:stCondLst>
                            <p:childTnLst>
                              <p:par>
                                <p:cTn id="132" presetID="10" presetClass="entr" presetSubtype="0" fill="hold" grpId="0" nodeType="clickEffect">
                                  <p:stCondLst>
                                    <p:cond delay="0"/>
                                  </p:stCondLst>
                                  <p:childTnLst>
                                    <p:set>
                                      <p:cBhvr>
                                        <p:cTn id="133" dur="1" fill="hold">
                                          <p:stCondLst>
                                            <p:cond delay="0"/>
                                          </p:stCondLst>
                                        </p:cTn>
                                        <p:tgtEl>
                                          <p:spTgt spid="38"/>
                                        </p:tgtEl>
                                        <p:attrNameLst>
                                          <p:attrName>style.visibility</p:attrName>
                                        </p:attrNameLst>
                                      </p:cBhvr>
                                      <p:to>
                                        <p:strVal val="visible"/>
                                      </p:to>
                                    </p:set>
                                    <p:animEffect transition="in" filter="fade">
                                      <p:cBhvr>
                                        <p:cTn id="134" dur="500"/>
                                        <p:tgtEl>
                                          <p:spTgt spid="38"/>
                                        </p:tgtEl>
                                      </p:cBhvr>
                                    </p:animEffect>
                                  </p:childTnLst>
                                </p:cTn>
                              </p:par>
                              <p:par>
                                <p:cTn id="135" presetID="10" presetClass="entr" presetSubtype="0" fill="hold" nodeType="withEffect">
                                  <p:stCondLst>
                                    <p:cond delay="0"/>
                                  </p:stCondLst>
                                  <p:childTnLst>
                                    <p:set>
                                      <p:cBhvr>
                                        <p:cTn id="136" dur="1" fill="hold">
                                          <p:stCondLst>
                                            <p:cond delay="0"/>
                                          </p:stCondLst>
                                        </p:cTn>
                                        <p:tgtEl>
                                          <p:spTgt spid="40"/>
                                        </p:tgtEl>
                                        <p:attrNameLst>
                                          <p:attrName>style.visibility</p:attrName>
                                        </p:attrNameLst>
                                      </p:cBhvr>
                                      <p:to>
                                        <p:strVal val="visible"/>
                                      </p:to>
                                    </p:set>
                                    <p:animEffect transition="in" filter="fade">
                                      <p:cBhvr>
                                        <p:cTn id="137" dur="500"/>
                                        <p:tgtEl>
                                          <p:spTgt spid="40"/>
                                        </p:tgtEl>
                                      </p:cBhvr>
                                    </p:animEffect>
                                  </p:childTnLst>
                                </p:cTn>
                              </p:par>
                              <p:par>
                                <p:cTn id="138" presetID="10" presetClass="entr" presetSubtype="0" fill="hold" nodeType="withEffect">
                                  <p:stCondLst>
                                    <p:cond delay="0"/>
                                  </p:stCondLst>
                                  <p:childTnLst>
                                    <p:set>
                                      <p:cBhvr>
                                        <p:cTn id="139" dur="1" fill="hold">
                                          <p:stCondLst>
                                            <p:cond delay="0"/>
                                          </p:stCondLst>
                                        </p:cTn>
                                        <p:tgtEl>
                                          <p:spTgt spid="10">
                                            <p:txEl>
                                              <p:pRg st="0" end="0"/>
                                            </p:txEl>
                                          </p:spTgt>
                                        </p:tgtEl>
                                        <p:attrNameLst>
                                          <p:attrName>style.visibility</p:attrName>
                                        </p:attrNameLst>
                                      </p:cBhvr>
                                      <p:to>
                                        <p:strVal val="visible"/>
                                      </p:to>
                                    </p:set>
                                    <p:animEffect transition="in" filter="fade">
                                      <p:cBhvr>
                                        <p:cTn id="140" dur="500"/>
                                        <p:tgtEl>
                                          <p:spTgt spid="10">
                                            <p:txEl>
                                              <p:pRg st="0" end="0"/>
                                            </p:txEl>
                                          </p:spTgt>
                                        </p:tgtEl>
                                      </p:cBhvr>
                                    </p:animEffect>
                                  </p:childTnLst>
                                </p:cTn>
                              </p:par>
                              <p:par>
                                <p:cTn id="141" presetID="10" presetClass="entr" presetSubtype="0" fill="hold" nodeType="withEffect">
                                  <p:stCondLst>
                                    <p:cond delay="0"/>
                                  </p:stCondLst>
                                  <p:childTnLst>
                                    <p:set>
                                      <p:cBhvr>
                                        <p:cTn id="142" dur="1" fill="hold">
                                          <p:stCondLst>
                                            <p:cond delay="0"/>
                                          </p:stCondLst>
                                        </p:cTn>
                                        <p:tgtEl>
                                          <p:spTgt spid="10">
                                            <p:txEl>
                                              <p:pRg st="1" end="1"/>
                                            </p:txEl>
                                          </p:spTgt>
                                        </p:tgtEl>
                                        <p:attrNameLst>
                                          <p:attrName>style.visibility</p:attrName>
                                        </p:attrNameLst>
                                      </p:cBhvr>
                                      <p:to>
                                        <p:strVal val="visible"/>
                                      </p:to>
                                    </p:set>
                                    <p:animEffect transition="in" filter="fade">
                                      <p:cBhvr>
                                        <p:cTn id="143" dur="500"/>
                                        <p:tgtEl>
                                          <p:spTgt spid="10">
                                            <p:txEl>
                                              <p:pRg st="1" end="1"/>
                                            </p:txEl>
                                          </p:spTgt>
                                        </p:tgtEl>
                                      </p:cBhvr>
                                    </p:animEffect>
                                  </p:childTnLst>
                                </p:cTn>
                              </p:par>
                            </p:childTnLst>
                          </p:cTn>
                        </p:par>
                      </p:childTnLst>
                    </p:cTn>
                  </p:par>
                  <p:par>
                    <p:cTn id="144" fill="hold">
                      <p:stCondLst>
                        <p:cond delay="indefinite"/>
                      </p:stCondLst>
                      <p:childTnLst>
                        <p:par>
                          <p:cTn id="145" fill="hold">
                            <p:stCondLst>
                              <p:cond delay="0"/>
                            </p:stCondLst>
                            <p:childTnLst>
                              <p:par>
                                <p:cTn id="146" presetID="10" presetClass="entr" presetSubtype="0" fill="hold" nodeType="clickEffect">
                                  <p:stCondLst>
                                    <p:cond delay="0"/>
                                  </p:stCondLst>
                                  <p:childTnLst>
                                    <p:set>
                                      <p:cBhvr>
                                        <p:cTn id="147" dur="1" fill="hold">
                                          <p:stCondLst>
                                            <p:cond delay="0"/>
                                          </p:stCondLst>
                                        </p:cTn>
                                        <p:tgtEl>
                                          <p:spTgt spid="16"/>
                                        </p:tgtEl>
                                        <p:attrNameLst>
                                          <p:attrName>style.visibility</p:attrName>
                                        </p:attrNameLst>
                                      </p:cBhvr>
                                      <p:to>
                                        <p:strVal val="visible"/>
                                      </p:to>
                                    </p:set>
                                    <p:animEffect transition="in" filter="fade">
                                      <p:cBhvr>
                                        <p:cTn id="148" dur="500"/>
                                        <p:tgtEl>
                                          <p:spTgt spid="16"/>
                                        </p:tgtEl>
                                      </p:cBhvr>
                                    </p:animEffect>
                                  </p:childTnLst>
                                </p:cTn>
                              </p:par>
                              <p:par>
                                <p:cTn id="149" presetID="10" presetClass="entr" presetSubtype="0" fill="hold" grpId="0" nodeType="withEffect">
                                  <p:stCondLst>
                                    <p:cond delay="0"/>
                                  </p:stCondLst>
                                  <p:childTnLst>
                                    <p:set>
                                      <p:cBhvr>
                                        <p:cTn id="150" dur="1" fill="hold">
                                          <p:stCondLst>
                                            <p:cond delay="0"/>
                                          </p:stCondLst>
                                        </p:cTn>
                                        <p:tgtEl>
                                          <p:spTgt spid="17"/>
                                        </p:tgtEl>
                                        <p:attrNameLst>
                                          <p:attrName>style.visibility</p:attrName>
                                        </p:attrNameLst>
                                      </p:cBhvr>
                                      <p:to>
                                        <p:strVal val="visible"/>
                                      </p:to>
                                    </p:set>
                                    <p:animEffect transition="in" filter="fade">
                                      <p:cBhvr>
                                        <p:cTn id="151" dur="500"/>
                                        <p:tgtEl>
                                          <p:spTgt spid="17"/>
                                        </p:tgtEl>
                                      </p:cBhvr>
                                    </p:animEffect>
                                  </p:childTnLst>
                                </p:cTn>
                              </p:par>
                              <p:par>
                                <p:cTn id="152" presetID="10" presetClass="entr" presetSubtype="0" fill="hold" nodeType="withEffect">
                                  <p:stCondLst>
                                    <p:cond delay="0"/>
                                  </p:stCondLst>
                                  <p:childTnLst>
                                    <p:set>
                                      <p:cBhvr>
                                        <p:cTn id="153" dur="1" fill="hold">
                                          <p:stCondLst>
                                            <p:cond delay="0"/>
                                          </p:stCondLst>
                                        </p:cTn>
                                        <p:tgtEl>
                                          <p:spTgt spid="9"/>
                                        </p:tgtEl>
                                        <p:attrNameLst>
                                          <p:attrName>style.visibility</p:attrName>
                                        </p:attrNameLst>
                                      </p:cBhvr>
                                      <p:to>
                                        <p:strVal val="visible"/>
                                      </p:to>
                                    </p:set>
                                    <p:animEffect transition="in" filter="fade">
                                      <p:cBhvr>
                                        <p:cTn id="15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3" grpId="0" animBg="1"/>
      <p:bldP spid="4" grpId="0" animBg="1"/>
      <p:bldP spid="5" grpId="0" animBg="1"/>
      <p:bldP spid="22" grpId="0"/>
      <p:bldP spid="23" grpId="0"/>
      <p:bldP spid="35" grpId="0"/>
      <p:bldP spid="49" grpId="0" animBg="1"/>
      <p:bldP spid="50" grpId="0" animBg="1"/>
      <p:bldP spid="55" grpId="0" animBg="1"/>
      <p:bldP spid="56" grpId="0" animBg="1"/>
      <p:bldP spid="57" grpId="0" animBg="1"/>
      <p:bldP spid="19" grpId="0" animBg="1"/>
      <p:bldP spid="20" grpId="0" animBg="1"/>
      <p:bldP spid="38" grpId="0" animBg="1"/>
      <p:bldP spid="15" grpId="0"/>
      <p:bldP spid="17" grpId="0" animBg="1"/>
      <p:bldP spid="1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D0A3E-E182-A5A2-DD83-3E5541837D49}"/>
              </a:ext>
            </a:extLst>
          </p:cNvPr>
          <p:cNvSpPr>
            <a:spLocks noGrp="1"/>
          </p:cNvSpPr>
          <p:nvPr>
            <p:ph type="title"/>
          </p:nvPr>
        </p:nvSpPr>
        <p:spPr>
          <a:xfrm>
            <a:off x="408680" y="324895"/>
            <a:ext cx="10515600" cy="1325563"/>
          </a:xfrm>
        </p:spPr>
        <p:txBody>
          <a:bodyPr>
            <a:normAutofit/>
          </a:bodyPr>
          <a:lstStyle/>
          <a:p>
            <a:r>
              <a:rPr lang="en-US" sz="2800" dirty="0"/>
              <a:t>Why are compute servers carbon-inefficient today?</a:t>
            </a:r>
          </a:p>
        </p:txBody>
      </p:sp>
      <p:sp>
        <p:nvSpPr>
          <p:cNvPr id="5" name="Slide Number Placeholder 4">
            <a:extLst>
              <a:ext uri="{FF2B5EF4-FFF2-40B4-BE49-F238E27FC236}">
                <a16:creationId xmlns:a16="http://schemas.microsoft.com/office/drawing/2014/main" id="{B1F8F92F-1697-6521-49A0-5F05B2AD09F5}"/>
              </a:ext>
            </a:extLst>
          </p:cNvPr>
          <p:cNvSpPr>
            <a:spLocks noGrp="1"/>
          </p:cNvSpPr>
          <p:nvPr>
            <p:ph type="sldNum" sz="quarter" idx="12"/>
          </p:nvPr>
        </p:nvSpPr>
        <p:spPr/>
        <p:txBody>
          <a:bodyPr/>
          <a:lstStyle/>
          <a:p>
            <a:fld id="{CA5C1F0B-256B-3243-BFD0-E9259D5AEDE3}" type="slidenum">
              <a:rPr lang="en-US" smtClean="0"/>
              <a:t>4</a:t>
            </a:fld>
            <a:endParaRPr lang="en-US"/>
          </a:p>
        </p:txBody>
      </p:sp>
      <p:sp>
        <p:nvSpPr>
          <p:cNvPr id="6" name="TextBox 5">
            <a:extLst>
              <a:ext uri="{FF2B5EF4-FFF2-40B4-BE49-F238E27FC236}">
                <a16:creationId xmlns:a16="http://schemas.microsoft.com/office/drawing/2014/main" id="{C70A58CD-6E07-F21F-DB9D-6FEBAA8D7AC5}"/>
              </a:ext>
            </a:extLst>
          </p:cNvPr>
          <p:cNvSpPr txBox="1"/>
          <p:nvPr/>
        </p:nvSpPr>
        <p:spPr>
          <a:xfrm>
            <a:off x="698344" y="5468238"/>
            <a:ext cx="10795312" cy="461665"/>
          </a:xfrm>
          <a:prstGeom prst="rect">
            <a:avLst/>
          </a:prstGeom>
          <a:solidFill>
            <a:schemeClr val="accent6">
              <a:lumMod val="40000"/>
              <a:lumOff val="60000"/>
            </a:schemeClr>
          </a:solidFill>
          <a:ln w="19050">
            <a:solidFill>
              <a:schemeClr val="accent6">
                <a:lumMod val="75000"/>
              </a:schemeClr>
            </a:solidFill>
            <a:prstDash val="sysDot"/>
          </a:ln>
        </p:spPr>
        <p:txBody>
          <a:bodyPr wrap="square" rtlCol="0">
            <a:spAutoFit/>
          </a:bodyPr>
          <a:lstStyle/>
          <a:p>
            <a:r>
              <a:rPr lang="en-US" sz="2400" dirty="0">
                <a:latin typeface="Poppins" panose="00000500000000000000" pitchFamily="2" charset="0"/>
                <a:cs typeface="Poppins" panose="00000500000000000000" pitchFamily="2" charset="0"/>
              </a:rPr>
              <a:t>There are opportunities to design lower-carbon servers or </a:t>
            </a:r>
            <a:r>
              <a:rPr lang="en-US" sz="2400" b="1" i="1" u="sng" dirty="0">
                <a:solidFill>
                  <a:schemeClr val="accent6"/>
                </a:solidFill>
                <a:latin typeface="Poppins" panose="00000500000000000000" pitchFamily="2" charset="0"/>
                <a:cs typeface="Poppins" panose="00000500000000000000" pitchFamily="2" charset="0"/>
              </a:rPr>
              <a:t>GreenSKUs</a:t>
            </a:r>
            <a:endParaRPr lang="en-US" sz="2400" dirty="0">
              <a:latin typeface="Poppins" panose="00000500000000000000" pitchFamily="2" charset="0"/>
              <a:cs typeface="Poppins" panose="00000500000000000000" pitchFamily="2" charset="0"/>
            </a:endParaRPr>
          </a:p>
        </p:txBody>
      </p:sp>
      <p:sp>
        <p:nvSpPr>
          <p:cNvPr id="12" name="Content Placeholder 2">
            <a:extLst>
              <a:ext uri="{FF2B5EF4-FFF2-40B4-BE49-F238E27FC236}">
                <a16:creationId xmlns:a16="http://schemas.microsoft.com/office/drawing/2014/main" id="{094781EA-CD73-0560-947F-FD0B04A8593C}"/>
              </a:ext>
            </a:extLst>
          </p:cNvPr>
          <p:cNvSpPr txBox="1">
            <a:spLocks/>
          </p:cNvSpPr>
          <p:nvPr/>
        </p:nvSpPr>
        <p:spPr>
          <a:xfrm>
            <a:off x="408680" y="1566395"/>
            <a:ext cx="10515600" cy="66034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Poppins" panose="00000500000000000000" pitchFamily="2" charset="0"/>
                <a:ea typeface="+mn-ea"/>
                <a:cs typeface="Poppins" panose="00000500000000000000"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Poppins" panose="00000500000000000000" pitchFamily="2" charset="0"/>
                <a:ea typeface="+mn-ea"/>
                <a:cs typeface="Poppins" panose="00000500000000000000"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Poppins" panose="00000500000000000000" pitchFamily="2" charset="0"/>
                <a:ea typeface="+mn-ea"/>
                <a:cs typeface="Poppins" panose="00000500000000000000"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oppins" panose="00000500000000000000" pitchFamily="2" charset="0"/>
                <a:ea typeface="+mn-ea"/>
                <a:cs typeface="Poppins" panose="00000500000000000000"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oppins" panose="00000500000000000000" pitchFamily="2" charset="0"/>
                <a:ea typeface="+mn-ea"/>
                <a:cs typeface="Poppins" panose="00000500000000000000"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t>One reason: compute servers are underutilized:</a:t>
            </a:r>
          </a:p>
        </p:txBody>
      </p:sp>
      <p:sp>
        <p:nvSpPr>
          <p:cNvPr id="14" name="TextBox 13">
            <a:extLst>
              <a:ext uri="{FF2B5EF4-FFF2-40B4-BE49-F238E27FC236}">
                <a16:creationId xmlns:a16="http://schemas.microsoft.com/office/drawing/2014/main" id="{DEB916F8-9FFF-7E5E-FC1E-B3CCF6E0AF30}"/>
              </a:ext>
            </a:extLst>
          </p:cNvPr>
          <p:cNvSpPr txBox="1"/>
          <p:nvPr/>
        </p:nvSpPr>
        <p:spPr>
          <a:xfrm>
            <a:off x="9283451" y="3001712"/>
            <a:ext cx="2023311" cy="369332"/>
          </a:xfrm>
          <a:prstGeom prst="rect">
            <a:avLst/>
          </a:prstGeom>
          <a:noFill/>
        </p:spPr>
        <p:txBody>
          <a:bodyPr wrap="none" rtlCol="0">
            <a:spAutoFit/>
          </a:bodyPr>
          <a:lstStyle/>
          <a:p>
            <a:r>
              <a:rPr lang="en-US" dirty="0">
                <a:latin typeface="Poppins" panose="00000500000000000000" pitchFamily="2" charset="0"/>
                <a:cs typeface="Poppins" panose="00000500000000000000" pitchFamily="2" charset="0"/>
              </a:rPr>
              <a:t>Server Capacity</a:t>
            </a:r>
          </a:p>
        </p:txBody>
      </p:sp>
      <p:sp>
        <p:nvSpPr>
          <p:cNvPr id="15" name="Left Brace 14">
            <a:extLst>
              <a:ext uri="{FF2B5EF4-FFF2-40B4-BE49-F238E27FC236}">
                <a16:creationId xmlns:a16="http://schemas.microsoft.com/office/drawing/2014/main" id="{B22103D2-4BEC-D46C-879D-F69D82D518A7}"/>
              </a:ext>
            </a:extLst>
          </p:cNvPr>
          <p:cNvSpPr/>
          <p:nvPr/>
        </p:nvSpPr>
        <p:spPr>
          <a:xfrm rot="16200000">
            <a:off x="5809135" y="1246097"/>
            <a:ext cx="241352" cy="4731783"/>
          </a:xfrm>
          <a:prstGeom prst="leftBrace">
            <a:avLst/>
          </a:prstGeom>
          <a:ln w="28575">
            <a:solidFill>
              <a:schemeClr val="bg2">
                <a:lumMod val="50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16" name="TextBox 15">
            <a:extLst>
              <a:ext uri="{FF2B5EF4-FFF2-40B4-BE49-F238E27FC236}">
                <a16:creationId xmlns:a16="http://schemas.microsoft.com/office/drawing/2014/main" id="{9944D65B-C47F-9F48-4363-90CCD149887B}"/>
              </a:ext>
            </a:extLst>
          </p:cNvPr>
          <p:cNvSpPr txBox="1"/>
          <p:nvPr/>
        </p:nvSpPr>
        <p:spPr>
          <a:xfrm>
            <a:off x="5354200" y="3764531"/>
            <a:ext cx="1276311" cy="369332"/>
          </a:xfrm>
          <a:prstGeom prst="rect">
            <a:avLst/>
          </a:prstGeom>
          <a:noFill/>
        </p:spPr>
        <p:txBody>
          <a:bodyPr wrap="none" rtlCol="0">
            <a:spAutoFit/>
          </a:bodyPr>
          <a:lstStyle/>
          <a:p>
            <a:r>
              <a:rPr lang="en-US" dirty="0">
                <a:latin typeface="Poppins" panose="00000500000000000000" pitchFamily="2" charset="0"/>
                <a:cs typeface="Poppins" panose="00000500000000000000" pitchFamily="2" charset="0"/>
              </a:rPr>
              <a:t>Allocated</a:t>
            </a:r>
          </a:p>
        </p:txBody>
      </p:sp>
      <p:sp>
        <p:nvSpPr>
          <p:cNvPr id="17" name="Left Brace 16">
            <a:extLst>
              <a:ext uri="{FF2B5EF4-FFF2-40B4-BE49-F238E27FC236}">
                <a16:creationId xmlns:a16="http://schemas.microsoft.com/office/drawing/2014/main" id="{BF5183F6-9471-E243-FA5C-FB2967359ABE}"/>
              </a:ext>
            </a:extLst>
          </p:cNvPr>
          <p:cNvSpPr/>
          <p:nvPr/>
        </p:nvSpPr>
        <p:spPr>
          <a:xfrm rot="16200000">
            <a:off x="3547790" y="3484658"/>
            <a:ext cx="445429" cy="413172"/>
          </a:xfrm>
          <a:prstGeom prst="leftBrace">
            <a:avLst/>
          </a:prstGeom>
          <a:ln w="28575"/>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18" name="TextBox 17">
            <a:extLst>
              <a:ext uri="{FF2B5EF4-FFF2-40B4-BE49-F238E27FC236}">
                <a16:creationId xmlns:a16="http://schemas.microsoft.com/office/drawing/2014/main" id="{DAAEB1CD-8073-A424-2EE8-A9F95993B4DD}"/>
              </a:ext>
            </a:extLst>
          </p:cNvPr>
          <p:cNvSpPr txBox="1"/>
          <p:nvPr/>
        </p:nvSpPr>
        <p:spPr>
          <a:xfrm>
            <a:off x="3272611" y="3894178"/>
            <a:ext cx="995785" cy="369332"/>
          </a:xfrm>
          <a:prstGeom prst="rect">
            <a:avLst/>
          </a:prstGeom>
          <a:noFill/>
        </p:spPr>
        <p:txBody>
          <a:bodyPr wrap="none" rtlCol="0">
            <a:spAutoFit/>
          </a:bodyPr>
          <a:lstStyle/>
          <a:p>
            <a:r>
              <a:rPr lang="en-US" dirty="0">
                <a:latin typeface="Poppins" panose="00000500000000000000" pitchFamily="2" charset="0"/>
                <a:cs typeface="Poppins" panose="00000500000000000000" pitchFamily="2" charset="0"/>
              </a:rPr>
              <a:t>Utilized</a:t>
            </a:r>
          </a:p>
        </p:txBody>
      </p:sp>
      <p:sp>
        <p:nvSpPr>
          <p:cNvPr id="19" name="TextBox 18">
            <a:extLst>
              <a:ext uri="{FF2B5EF4-FFF2-40B4-BE49-F238E27FC236}">
                <a16:creationId xmlns:a16="http://schemas.microsoft.com/office/drawing/2014/main" id="{EEADB764-8F06-6BFB-4CB0-198C0E315673}"/>
              </a:ext>
            </a:extLst>
          </p:cNvPr>
          <p:cNvSpPr txBox="1"/>
          <p:nvPr/>
        </p:nvSpPr>
        <p:spPr>
          <a:xfrm>
            <a:off x="2709683" y="2989251"/>
            <a:ext cx="705642" cy="400110"/>
          </a:xfrm>
          <a:prstGeom prst="rect">
            <a:avLst/>
          </a:prstGeom>
          <a:noFill/>
        </p:spPr>
        <p:txBody>
          <a:bodyPr wrap="none" rtlCol="0">
            <a:spAutoFit/>
          </a:bodyPr>
          <a:lstStyle/>
          <a:p>
            <a:r>
              <a:rPr lang="en-US" sz="2000" dirty="0">
                <a:solidFill>
                  <a:srgbClr val="9944A0"/>
                </a:solidFill>
                <a:latin typeface="Poppins" panose="00000500000000000000" pitchFamily="2" charset="0"/>
                <a:cs typeface="Poppins" panose="00000500000000000000" pitchFamily="2" charset="0"/>
              </a:rPr>
              <a:t>CPU</a:t>
            </a:r>
          </a:p>
        </p:txBody>
      </p:sp>
      <p:sp>
        <p:nvSpPr>
          <p:cNvPr id="21" name="TextBox 20">
            <a:extLst>
              <a:ext uri="{FF2B5EF4-FFF2-40B4-BE49-F238E27FC236}">
                <a16:creationId xmlns:a16="http://schemas.microsoft.com/office/drawing/2014/main" id="{A3503337-0A65-B830-B015-F00DA9DCA174}"/>
              </a:ext>
            </a:extLst>
          </p:cNvPr>
          <p:cNvSpPr txBox="1"/>
          <p:nvPr/>
        </p:nvSpPr>
        <p:spPr>
          <a:xfrm>
            <a:off x="744401" y="2475173"/>
            <a:ext cx="2670924" cy="400110"/>
          </a:xfrm>
          <a:prstGeom prst="rect">
            <a:avLst/>
          </a:prstGeom>
          <a:noFill/>
        </p:spPr>
        <p:txBody>
          <a:bodyPr wrap="none" rtlCol="0">
            <a:spAutoFit/>
          </a:bodyPr>
          <a:lstStyle/>
          <a:p>
            <a:r>
              <a:rPr lang="en-US" sz="2000" dirty="0">
                <a:solidFill>
                  <a:srgbClr val="4349FF"/>
                </a:solidFill>
                <a:latin typeface="Poppins" panose="00000500000000000000" pitchFamily="2" charset="0"/>
                <a:cs typeface="Poppins" panose="00000500000000000000" pitchFamily="2" charset="0"/>
              </a:rPr>
              <a:t>Memory Bandwidth</a:t>
            </a:r>
          </a:p>
        </p:txBody>
      </p:sp>
      <p:pic>
        <p:nvPicPr>
          <p:cNvPr id="22" name="Picture 21">
            <a:extLst>
              <a:ext uri="{FF2B5EF4-FFF2-40B4-BE49-F238E27FC236}">
                <a16:creationId xmlns:a16="http://schemas.microsoft.com/office/drawing/2014/main" id="{276FB36D-9624-0FC2-0ED2-06B63F63FBFD}"/>
              </a:ext>
            </a:extLst>
          </p:cNvPr>
          <p:cNvPicPr>
            <a:picLocks noChangeAspect="1"/>
          </p:cNvPicPr>
          <p:nvPr/>
        </p:nvPicPr>
        <p:blipFill>
          <a:blip r:embed="rId4"/>
          <a:stretch>
            <a:fillRect/>
          </a:stretch>
        </p:blipFill>
        <p:spPr>
          <a:xfrm>
            <a:off x="3549630" y="2405339"/>
            <a:ext cx="5696243" cy="539778"/>
          </a:xfrm>
          <a:prstGeom prst="rect">
            <a:avLst/>
          </a:prstGeom>
        </p:spPr>
      </p:pic>
      <p:pic>
        <p:nvPicPr>
          <p:cNvPr id="23" name="Picture 22">
            <a:extLst>
              <a:ext uri="{FF2B5EF4-FFF2-40B4-BE49-F238E27FC236}">
                <a16:creationId xmlns:a16="http://schemas.microsoft.com/office/drawing/2014/main" id="{7097C56B-463A-5CE6-E223-6452BDDE6F40}"/>
              </a:ext>
            </a:extLst>
          </p:cNvPr>
          <p:cNvPicPr>
            <a:picLocks noChangeAspect="1"/>
          </p:cNvPicPr>
          <p:nvPr/>
        </p:nvPicPr>
        <p:blipFill>
          <a:blip r:embed="rId5"/>
          <a:stretch>
            <a:fillRect/>
          </a:stretch>
        </p:blipFill>
        <p:spPr>
          <a:xfrm>
            <a:off x="3540680" y="2924883"/>
            <a:ext cx="5696242" cy="528846"/>
          </a:xfrm>
          <a:prstGeom prst="rect">
            <a:avLst/>
          </a:prstGeom>
        </p:spPr>
      </p:pic>
      <p:pic>
        <p:nvPicPr>
          <p:cNvPr id="24" name="Picture 23">
            <a:extLst>
              <a:ext uri="{FF2B5EF4-FFF2-40B4-BE49-F238E27FC236}">
                <a16:creationId xmlns:a16="http://schemas.microsoft.com/office/drawing/2014/main" id="{13341B89-A5F0-E832-955B-4BABC7CB88D5}"/>
              </a:ext>
            </a:extLst>
          </p:cNvPr>
          <p:cNvPicPr>
            <a:picLocks noChangeAspect="1"/>
          </p:cNvPicPr>
          <p:nvPr/>
        </p:nvPicPr>
        <p:blipFill rotWithShape="1">
          <a:blip r:embed="rId6"/>
          <a:srcRect l="377" t="7373"/>
          <a:stretch/>
        </p:blipFill>
        <p:spPr>
          <a:xfrm>
            <a:off x="3582506" y="2992257"/>
            <a:ext cx="4713197" cy="394098"/>
          </a:xfrm>
          <a:prstGeom prst="rect">
            <a:avLst/>
          </a:prstGeom>
        </p:spPr>
      </p:pic>
      <p:pic>
        <p:nvPicPr>
          <p:cNvPr id="25" name="Picture 24">
            <a:extLst>
              <a:ext uri="{FF2B5EF4-FFF2-40B4-BE49-F238E27FC236}">
                <a16:creationId xmlns:a16="http://schemas.microsoft.com/office/drawing/2014/main" id="{1FE18524-F72F-34DE-EC08-AD85209FF6FD}"/>
              </a:ext>
            </a:extLst>
          </p:cNvPr>
          <p:cNvPicPr>
            <a:picLocks noChangeAspect="1"/>
          </p:cNvPicPr>
          <p:nvPr/>
        </p:nvPicPr>
        <p:blipFill rotWithShape="1">
          <a:blip r:embed="rId7"/>
          <a:srcRect l="10556" t="8185" r="2219" b="1255"/>
          <a:stretch/>
        </p:blipFill>
        <p:spPr>
          <a:xfrm>
            <a:off x="3573555" y="2983102"/>
            <a:ext cx="374193" cy="412408"/>
          </a:xfrm>
          <a:prstGeom prst="rect">
            <a:avLst/>
          </a:prstGeom>
        </p:spPr>
      </p:pic>
      <p:sp>
        <p:nvSpPr>
          <p:cNvPr id="20" name="Content Placeholder 2">
            <a:extLst>
              <a:ext uri="{FF2B5EF4-FFF2-40B4-BE49-F238E27FC236}">
                <a16:creationId xmlns:a16="http://schemas.microsoft.com/office/drawing/2014/main" id="{27EBD2F1-F914-7E81-5BA3-B0EF763024CA}"/>
              </a:ext>
            </a:extLst>
          </p:cNvPr>
          <p:cNvSpPr txBox="1">
            <a:spLocks/>
          </p:cNvSpPr>
          <p:nvPr/>
        </p:nvSpPr>
        <p:spPr>
          <a:xfrm>
            <a:off x="408679" y="4639059"/>
            <a:ext cx="11560163" cy="46166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Poppins" panose="00000500000000000000" pitchFamily="2" charset="0"/>
                <a:ea typeface="+mn-ea"/>
                <a:cs typeface="Poppins" panose="00000500000000000000"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Poppins" panose="00000500000000000000" pitchFamily="2" charset="0"/>
                <a:ea typeface="+mn-ea"/>
                <a:cs typeface="Poppins" panose="00000500000000000000"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Poppins" panose="00000500000000000000" pitchFamily="2" charset="0"/>
                <a:ea typeface="+mn-ea"/>
                <a:cs typeface="Poppins" panose="00000500000000000000"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oppins" panose="00000500000000000000" pitchFamily="2" charset="0"/>
                <a:ea typeface="+mn-ea"/>
                <a:cs typeface="Poppins" panose="00000500000000000000"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oppins" panose="00000500000000000000" pitchFamily="2" charset="0"/>
                <a:ea typeface="+mn-ea"/>
                <a:cs typeface="Poppins" panose="00000500000000000000"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t>Designing servers for higher performance loses out on potential carbon savings</a:t>
            </a:r>
          </a:p>
        </p:txBody>
      </p:sp>
    </p:spTree>
    <p:custDataLst>
      <p:tags r:id="rId1"/>
    </p:custDataLst>
    <p:extLst>
      <p:ext uri="{BB962C8B-B14F-4D97-AF65-F5344CB8AC3E}">
        <p14:creationId xmlns:p14="http://schemas.microsoft.com/office/powerpoint/2010/main" val="2283204286"/>
      </p:ext>
    </p:extLst>
  </p:cSld>
  <p:clrMapOvr>
    <a:masterClrMapping/>
  </p:clrMapOvr>
  <mc:AlternateContent xmlns:mc="http://schemas.openxmlformats.org/markup-compatibility/2006" xmlns:p14="http://schemas.microsoft.com/office/powerpoint/2010/main">
    <mc:Choice Requires="p14">
      <p:transition spd="med" p14:dur="700" advTm="50965">
        <p:fade/>
      </p:transition>
    </mc:Choice>
    <mc:Fallback xmlns="">
      <p:transition spd="med" advTm="50965">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fade">
                                      <p:cBhvr>
                                        <p:cTn id="7" dur="500"/>
                                        <p:tgtEl>
                                          <p:spTgt spid="1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500"/>
                                        <p:tgtEl>
                                          <p:spTgt spid="19"/>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childTnLst>
                                </p:cTn>
                              </p:par>
                              <p:par>
                                <p:cTn id="16" presetID="10" presetClass="entr" presetSubtype="0" fill="hold" nodeType="withEffect">
                                  <p:stCondLst>
                                    <p:cond delay="0"/>
                                  </p:stCondLst>
                                  <p:childTnLst>
                                    <p:set>
                                      <p:cBhvr>
                                        <p:cTn id="17" dur="1" fill="hold">
                                          <p:stCondLst>
                                            <p:cond delay="0"/>
                                          </p:stCondLst>
                                        </p:cTn>
                                        <p:tgtEl>
                                          <p:spTgt spid="23"/>
                                        </p:tgtEl>
                                        <p:attrNameLst>
                                          <p:attrName>style.visibility</p:attrName>
                                        </p:attrNameLst>
                                      </p:cBhvr>
                                      <p:to>
                                        <p:strVal val="visible"/>
                                      </p:to>
                                    </p:set>
                                    <p:animEffect transition="in" filter="fade">
                                      <p:cBhvr>
                                        <p:cTn id="18" dur="500"/>
                                        <p:tgtEl>
                                          <p:spTgt spid="23"/>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500"/>
                                        <p:tgtEl>
                                          <p:spTgt spid="16"/>
                                        </p:tgtEl>
                                      </p:cBhvr>
                                    </p:animEffect>
                                  </p:childTnLst>
                                </p:cTn>
                              </p:par>
                              <p:par>
                                <p:cTn id="24" presetID="10" presetClass="entr" presetSubtype="0" fill="hold" nodeType="withEffect">
                                  <p:stCondLst>
                                    <p:cond delay="0"/>
                                  </p:stCondLst>
                                  <p:childTnLst>
                                    <p:set>
                                      <p:cBhvr>
                                        <p:cTn id="25" dur="1" fill="hold">
                                          <p:stCondLst>
                                            <p:cond delay="0"/>
                                          </p:stCondLst>
                                        </p:cTn>
                                        <p:tgtEl>
                                          <p:spTgt spid="24"/>
                                        </p:tgtEl>
                                        <p:attrNameLst>
                                          <p:attrName>style.visibility</p:attrName>
                                        </p:attrNameLst>
                                      </p:cBhvr>
                                      <p:to>
                                        <p:strVal val="visible"/>
                                      </p:to>
                                    </p:set>
                                    <p:animEffect transition="in" filter="fade">
                                      <p:cBhvr>
                                        <p:cTn id="26" dur="500"/>
                                        <p:tgtEl>
                                          <p:spTgt spid="24"/>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fade">
                                      <p:cBhvr>
                                        <p:cTn id="29" dur="500"/>
                                        <p:tgtEl>
                                          <p:spTgt spid="15"/>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fade">
                                      <p:cBhvr>
                                        <p:cTn id="34" dur="500"/>
                                        <p:tgtEl>
                                          <p:spTgt spid="17"/>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fade">
                                      <p:cBhvr>
                                        <p:cTn id="37" dur="500"/>
                                        <p:tgtEl>
                                          <p:spTgt spid="18"/>
                                        </p:tgtEl>
                                      </p:cBhvr>
                                    </p:animEffect>
                                  </p:childTnLst>
                                </p:cTn>
                              </p:par>
                              <p:par>
                                <p:cTn id="38" presetID="10" presetClass="entr" presetSubtype="0" fill="hold" nodeType="withEffect">
                                  <p:stCondLst>
                                    <p:cond delay="0"/>
                                  </p:stCondLst>
                                  <p:childTnLst>
                                    <p:set>
                                      <p:cBhvr>
                                        <p:cTn id="39" dur="1" fill="hold">
                                          <p:stCondLst>
                                            <p:cond delay="0"/>
                                          </p:stCondLst>
                                        </p:cTn>
                                        <p:tgtEl>
                                          <p:spTgt spid="25"/>
                                        </p:tgtEl>
                                        <p:attrNameLst>
                                          <p:attrName>style.visibility</p:attrName>
                                        </p:attrNameLst>
                                      </p:cBhvr>
                                      <p:to>
                                        <p:strVal val="visible"/>
                                      </p:to>
                                    </p:set>
                                    <p:animEffect transition="in" filter="fade">
                                      <p:cBhvr>
                                        <p:cTn id="40" dur="500"/>
                                        <p:tgtEl>
                                          <p:spTgt spid="25"/>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21"/>
                                        </p:tgtEl>
                                        <p:attrNameLst>
                                          <p:attrName>style.visibility</p:attrName>
                                        </p:attrNameLst>
                                      </p:cBhvr>
                                      <p:to>
                                        <p:strVal val="visible"/>
                                      </p:to>
                                    </p:set>
                                    <p:animEffect transition="in" filter="fade">
                                      <p:cBhvr>
                                        <p:cTn id="45" dur="500"/>
                                        <p:tgtEl>
                                          <p:spTgt spid="21"/>
                                        </p:tgtEl>
                                      </p:cBhvr>
                                    </p:animEffect>
                                  </p:childTnLst>
                                </p:cTn>
                              </p:par>
                              <p:par>
                                <p:cTn id="46" presetID="10" presetClass="entr" presetSubtype="0" fill="hold" nodeType="withEffect">
                                  <p:stCondLst>
                                    <p:cond delay="0"/>
                                  </p:stCondLst>
                                  <p:childTnLst>
                                    <p:set>
                                      <p:cBhvr>
                                        <p:cTn id="47" dur="1" fill="hold">
                                          <p:stCondLst>
                                            <p:cond delay="0"/>
                                          </p:stCondLst>
                                        </p:cTn>
                                        <p:tgtEl>
                                          <p:spTgt spid="22"/>
                                        </p:tgtEl>
                                        <p:attrNameLst>
                                          <p:attrName>style.visibility</p:attrName>
                                        </p:attrNameLst>
                                      </p:cBhvr>
                                      <p:to>
                                        <p:strVal val="visible"/>
                                      </p:to>
                                    </p:set>
                                    <p:animEffect transition="in" filter="fade">
                                      <p:cBhvr>
                                        <p:cTn id="48" dur="500"/>
                                        <p:tgtEl>
                                          <p:spTgt spid="22"/>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nodeType="clickEffect">
                                  <p:stCondLst>
                                    <p:cond delay="0"/>
                                  </p:stCondLst>
                                  <p:childTnLst>
                                    <p:set>
                                      <p:cBhvr>
                                        <p:cTn id="52" dur="1" fill="hold">
                                          <p:stCondLst>
                                            <p:cond delay="0"/>
                                          </p:stCondLst>
                                        </p:cTn>
                                        <p:tgtEl>
                                          <p:spTgt spid="20">
                                            <p:txEl>
                                              <p:pRg st="0" end="0"/>
                                            </p:txEl>
                                          </p:spTgt>
                                        </p:tgtEl>
                                        <p:attrNameLst>
                                          <p:attrName>style.visibility</p:attrName>
                                        </p:attrNameLst>
                                      </p:cBhvr>
                                      <p:to>
                                        <p:strVal val="visible"/>
                                      </p:to>
                                    </p:set>
                                    <p:animEffect transition="in" filter="fade">
                                      <p:cBhvr>
                                        <p:cTn id="53" dur="500"/>
                                        <p:tgtEl>
                                          <p:spTgt spid="20">
                                            <p:txEl>
                                              <p:pRg st="0" end="0"/>
                                            </p:txEl>
                                          </p:spTgt>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grpId="0" nodeType="clickEffect">
                                  <p:stCondLst>
                                    <p:cond delay="0"/>
                                  </p:stCondLst>
                                  <p:childTnLst>
                                    <p:set>
                                      <p:cBhvr>
                                        <p:cTn id="57" dur="1" fill="hold">
                                          <p:stCondLst>
                                            <p:cond delay="0"/>
                                          </p:stCondLst>
                                        </p:cTn>
                                        <p:tgtEl>
                                          <p:spTgt spid="6"/>
                                        </p:tgtEl>
                                        <p:attrNameLst>
                                          <p:attrName>style.visibility</p:attrName>
                                        </p:attrNameLst>
                                      </p:cBhvr>
                                      <p:to>
                                        <p:strVal val="visible"/>
                                      </p:to>
                                    </p:set>
                                    <p:animEffect transition="in" filter="fade">
                                      <p:cBhvr>
                                        <p:cTn id="5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4" grpId="0"/>
      <p:bldP spid="15" grpId="0" animBg="1"/>
      <p:bldP spid="16" grpId="0"/>
      <p:bldP spid="17" grpId="0" animBg="1"/>
      <p:bldP spid="18" grpId="0"/>
      <p:bldP spid="19" grpId="0"/>
      <p:bldP spid="21"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099052-3EE5-54FE-78BA-D83FB16E99D2}"/>
              </a:ext>
            </a:extLst>
          </p:cNvPr>
          <p:cNvSpPr>
            <a:spLocks noGrp="1"/>
          </p:cNvSpPr>
          <p:nvPr>
            <p:ph type="title"/>
          </p:nvPr>
        </p:nvSpPr>
        <p:spPr/>
        <p:txBody>
          <a:bodyPr>
            <a:normAutofit/>
          </a:bodyPr>
          <a:lstStyle/>
          <a:p>
            <a:r>
              <a:rPr lang="en-US" sz="3200" dirty="0"/>
              <a:t>Carbon calculation (operational and embodied)</a:t>
            </a:r>
          </a:p>
        </p:txBody>
      </p:sp>
      <p:sp>
        <p:nvSpPr>
          <p:cNvPr id="3" name="Content Placeholder 2">
            <a:extLst>
              <a:ext uri="{FF2B5EF4-FFF2-40B4-BE49-F238E27FC236}">
                <a16:creationId xmlns:a16="http://schemas.microsoft.com/office/drawing/2014/main" id="{A9857033-6EC3-CB1E-4976-50D4E386B6FC}"/>
              </a:ext>
            </a:extLst>
          </p:cNvPr>
          <p:cNvSpPr>
            <a:spLocks noGrp="1"/>
          </p:cNvSpPr>
          <p:nvPr>
            <p:ph idx="1"/>
          </p:nvPr>
        </p:nvSpPr>
        <p:spPr>
          <a:xfrm>
            <a:off x="838200" y="1825626"/>
            <a:ext cx="10515600" cy="1072850"/>
          </a:xfrm>
        </p:spPr>
        <p:txBody>
          <a:bodyPr/>
          <a:lstStyle/>
          <a:p>
            <a:r>
              <a:rPr lang="en-US" dirty="0"/>
              <a:t>For each component calculate both operational and embodied emissions to aggregate:</a:t>
            </a:r>
          </a:p>
        </p:txBody>
      </p:sp>
      <p:sp>
        <p:nvSpPr>
          <p:cNvPr id="4" name="Slide Number Placeholder 3">
            <a:extLst>
              <a:ext uri="{FF2B5EF4-FFF2-40B4-BE49-F238E27FC236}">
                <a16:creationId xmlns:a16="http://schemas.microsoft.com/office/drawing/2014/main" id="{BFAFC0B4-6AC7-2891-A5F8-F6FA240A4187}"/>
              </a:ext>
            </a:extLst>
          </p:cNvPr>
          <p:cNvSpPr>
            <a:spLocks noGrp="1"/>
          </p:cNvSpPr>
          <p:nvPr>
            <p:ph type="sldNum" sz="quarter" idx="12"/>
          </p:nvPr>
        </p:nvSpPr>
        <p:spPr/>
        <p:txBody>
          <a:bodyPr/>
          <a:lstStyle/>
          <a:p>
            <a:fld id="{CA5C1F0B-256B-3243-BFD0-E9259D5AEDE3}" type="slidenum">
              <a:rPr lang="en-US" smtClean="0"/>
              <a:t>40</a:t>
            </a:fld>
            <a:endParaRPr lang="en-US"/>
          </a:p>
        </p:txBody>
      </p:sp>
      <p:sp>
        <p:nvSpPr>
          <p:cNvPr id="6" name="TextBox 5">
            <a:extLst>
              <a:ext uri="{FF2B5EF4-FFF2-40B4-BE49-F238E27FC236}">
                <a16:creationId xmlns:a16="http://schemas.microsoft.com/office/drawing/2014/main" id="{26805CC4-0DEB-CDD4-FB9F-CE600D5E033D}"/>
              </a:ext>
            </a:extLst>
          </p:cNvPr>
          <p:cNvSpPr txBox="1"/>
          <p:nvPr/>
        </p:nvSpPr>
        <p:spPr>
          <a:xfrm>
            <a:off x="1793379" y="3268843"/>
            <a:ext cx="8605241" cy="1077218"/>
          </a:xfrm>
          <a:prstGeom prst="rect">
            <a:avLst/>
          </a:prstGeom>
          <a:noFill/>
        </p:spPr>
        <p:txBody>
          <a:bodyPr wrap="none" rtlCol="0">
            <a:spAutoFit/>
          </a:bodyPr>
          <a:lstStyle/>
          <a:p>
            <a:r>
              <a:rPr lang="en-US" sz="2400" dirty="0" err="1">
                <a:latin typeface="Courier New" panose="02070309020205020404" pitchFamily="49" charset="0"/>
                <a:cs typeface="Courier New" panose="02070309020205020404" pitchFamily="49" charset="0"/>
              </a:rPr>
              <a:t>Carbon</a:t>
            </a:r>
            <a:r>
              <a:rPr lang="en-US" sz="2400" baseline="-25000" dirty="0" err="1">
                <a:latin typeface="Courier New" panose="02070309020205020404" pitchFamily="49" charset="0"/>
                <a:cs typeface="Courier New" panose="02070309020205020404" pitchFamily="49" charset="0"/>
              </a:rPr>
              <a:t>op</a:t>
            </a:r>
            <a:r>
              <a:rPr lang="en-US" sz="2400" baseline="-25000" dirty="0">
                <a:latin typeface="Courier New" panose="02070309020205020404" pitchFamily="49" charset="0"/>
                <a:cs typeface="Courier New" panose="02070309020205020404" pitchFamily="49" charset="0"/>
              </a:rPr>
              <a:t> </a:t>
            </a:r>
            <a:r>
              <a:rPr lang="en-US" sz="2400" dirty="0">
                <a:latin typeface="Courier New" panose="02070309020205020404" pitchFamily="49" charset="0"/>
                <a:cs typeface="Courier New" panose="02070309020205020404" pitchFamily="49" charset="0"/>
              </a:rPr>
              <a:t>= Power * Lifetime * Carbon Intensity</a:t>
            </a:r>
          </a:p>
          <a:p>
            <a:endParaRPr lang="en-US" sz="2400" baseline="-25000" dirty="0">
              <a:latin typeface="Courier New" panose="02070309020205020404" pitchFamily="49" charset="0"/>
              <a:cs typeface="Courier New" panose="02070309020205020404" pitchFamily="49" charset="0"/>
            </a:endParaRPr>
          </a:p>
          <a:p>
            <a:r>
              <a:rPr lang="en-US" sz="2400" dirty="0" err="1">
                <a:latin typeface="Courier New" panose="02070309020205020404" pitchFamily="49" charset="0"/>
                <a:cs typeface="Courier New" panose="02070309020205020404" pitchFamily="49" charset="0"/>
              </a:rPr>
              <a:t>Carbon</a:t>
            </a:r>
            <a:r>
              <a:rPr lang="en-US" sz="2400" baseline="-25000" dirty="0" err="1">
                <a:latin typeface="Courier New" panose="02070309020205020404" pitchFamily="49" charset="0"/>
                <a:cs typeface="Courier New" panose="02070309020205020404" pitchFamily="49" charset="0"/>
              </a:rPr>
              <a:t>emb</a:t>
            </a:r>
            <a:r>
              <a:rPr lang="en-US" sz="2400" baseline="-25000" dirty="0">
                <a:latin typeface="Courier New" panose="02070309020205020404" pitchFamily="49" charset="0"/>
                <a:cs typeface="Courier New" panose="02070309020205020404" pitchFamily="49" charset="0"/>
              </a:rPr>
              <a:t> </a:t>
            </a:r>
            <a:r>
              <a:rPr lang="en-US" sz="2400" dirty="0">
                <a:latin typeface="Courier New" panose="02070309020205020404" pitchFamily="49" charset="0"/>
                <a:cs typeface="Courier New" panose="02070309020205020404" pitchFamily="49" charset="0"/>
              </a:rPr>
              <a:t>= Manufacturing Carbon</a:t>
            </a:r>
          </a:p>
        </p:txBody>
      </p:sp>
    </p:spTree>
    <p:extLst>
      <p:ext uri="{BB962C8B-B14F-4D97-AF65-F5344CB8AC3E}">
        <p14:creationId xmlns:p14="http://schemas.microsoft.com/office/powerpoint/2010/main" val="679979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animEffect transition="in" filter="fade">
                                      <p:cBhvr>
                                        <p:cTn id="7" dur="5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2DDC6F-8C60-8DFB-D374-B87A7B23880B}"/>
              </a:ext>
            </a:extLst>
          </p:cNvPr>
          <p:cNvSpPr>
            <a:spLocks noGrp="1"/>
          </p:cNvSpPr>
          <p:nvPr>
            <p:ph type="title"/>
          </p:nvPr>
        </p:nvSpPr>
        <p:spPr/>
        <p:txBody>
          <a:bodyPr/>
          <a:lstStyle/>
          <a:p>
            <a:r>
              <a:rPr lang="en-US" dirty="0"/>
              <a:t>Power derating</a:t>
            </a:r>
          </a:p>
        </p:txBody>
      </p:sp>
      <p:sp>
        <p:nvSpPr>
          <p:cNvPr id="3" name="Content Placeholder 2">
            <a:extLst>
              <a:ext uri="{FF2B5EF4-FFF2-40B4-BE49-F238E27FC236}">
                <a16:creationId xmlns:a16="http://schemas.microsoft.com/office/drawing/2014/main" id="{315FAC96-B641-8F1F-0A41-601489079394}"/>
              </a:ext>
            </a:extLst>
          </p:cNvPr>
          <p:cNvSpPr>
            <a:spLocks noGrp="1"/>
          </p:cNvSpPr>
          <p:nvPr>
            <p:ph idx="1"/>
          </p:nvPr>
        </p:nvSpPr>
        <p:spPr>
          <a:xfrm>
            <a:off x="838200" y="1743737"/>
            <a:ext cx="10515600" cy="4351338"/>
          </a:xfrm>
        </p:spPr>
        <p:txBody>
          <a:bodyPr>
            <a:normAutofit/>
          </a:bodyPr>
          <a:lstStyle/>
          <a:p>
            <a:r>
              <a:rPr lang="en-US" sz="2400" dirty="0"/>
              <a:t>We use a strategy used in capacity provisioning (decide number of servers per rack and racks per data center) within data centers to derate the Thermal Design Power (TDP)</a:t>
            </a:r>
          </a:p>
          <a:p>
            <a:r>
              <a:rPr lang="en-US" sz="2400" dirty="0"/>
              <a:t>We use internal data that relates average server utilization numbers to power utilization (i.e., fraction of TDP)</a:t>
            </a:r>
          </a:p>
          <a:p>
            <a:r>
              <a:rPr lang="en-US" sz="2400" dirty="0"/>
              <a:t>We use a standard internal server utilization rate to derate the power to account for operational carbon </a:t>
            </a:r>
          </a:p>
        </p:txBody>
      </p:sp>
      <p:sp>
        <p:nvSpPr>
          <p:cNvPr id="4" name="Slide Number Placeholder 3">
            <a:extLst>
              <a:ext uri="{FF2B5EF4-FFF2-40B4-BE49-F238E27FC236}">
                <a16:creationId xmlns:a16="http://schemas.microsoft.com/office/drawing/2014/main" id="{F5CC92C8-AB6A-A63B-E424-B03A2CAD59E2}"/>
              </a:ext>
            </a:extLst>
          </p:cNvPr>
          <p:cNvSpPr>
            <a:spLocks noGrp="1"/>
          </p:cNvSpPr>
          <p:nvPr>
            <p:ph type="sldNum" sz="quarter" idx="12"/>
          </p:nvPr>
        </p:nvSpPr>
        <p:spPr/>
        <p:txBody>
          <a:bodyPr/>
          <a:lstStyle/>
          <a:p>
            <a:fld id="{CA5C1F0B-256B-3243-BFD0-E9259D5AEDE3}" type="slidenum">
              <a:rPr lang="en-US" smtClean="0"/>
              <a:t>41</a:t>
            </a:fld>
            <a:endParaRPr lang="en-US"/>
          </a:p>
        </p:txBody>
      </p:sp>
    </p:spTree>
    <p:extLst>
      <p:ext uri="{BB962C8B-B14F-4D97-AF65-F5344CB8AC3E}">
        <p14:creationId xmlns:p14="http://schemas.microsoft.com/office/powerpoint/2010/main" val="2663851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96EE90-BD8E-3AAA-C9A1-EF70A7B5A134}"/>
              </a:ext>
            </a:extLst>
          </p:cNvPr>
          <p:cNvSpPr>
            <a:spLocks noGrp="1"/>
          </p:cNvSpPr>
          <p:nvPr>
            <p:ph type="title"/>
          </p:nvPr>
        </p:nvSpPr>
        <p:spPr>
          <a:xfrm>
            <a:off x="542365" y="175457"/>
            <a:ext cx="10515600" cy="1325563"/>
          </a:xfrm>
        </p:spPr>
        <p:txBody>
          <a:bodyPr>
            <a:normAutofit/>
          </a:bodyPr>
          <a:lstStyle/>
          <a:p>
            <a:r>
              <a:rPr lang="en-US" sz="3600" dirty="0"/>
              <a:t>What about e-waste?</a:t>
            </a:r>
          </a:p>
        </p:txBody>
      </p:sp>
      <p:sp>
        <p:nvSpPr>
          <p:cNvPr id="3" name="Content Placeholder 2">
            <a:extLst>
              <a:ext uri="{FF2B5EF4-FFF2-40B4-BE49-F238E27FC236}">
                <a16:creationId xmlns:a16="http://schemas.microsoft.com/office/drawing/2014/main" id="{F8459C07-B8E2-5C1B-BB1A-F109A378F951}"/>
              </a:ext>
            </a:extLst>
          </p:cNvPr>
          <p:cNvSpPr>
            <a:spLocks noGrp="1"/>
          </p:cNvSpPr>
          <p:nvPr>
            <p:ph idx="1"/>
          </p:nvPr>
        </p:nvSpPr>
        <p:spPr>
          <a:xfrm>
            <a:off x="542365" y="1358153"/>
            <a:ext cx="10941424" cy="5363322"/>
          </a:xfrm>
        </p:spPr>
        <p:txBody>
          <a:bodyPr>
            <a:normAutofit/>
          </a:bodyPr>
          <a:lstStyle/>
          <a:p>
            <a:r>
              <a:rPr lang="en-US" sz="2400" dirty="0"/>
              <a:t>Facts:</a:t>
            </a:r>
          </a:p>
          <a:p>
            <a:pPr lvl="1"/>
            <a:r>
              <a:rPr lang="en-US" sz="2000" dirty="0"/>
              <a:t>Even if emissions reduced to 0, electronic waste still remains a serious problem</a:t>
            </a:r>
          </a:p>
          <a:p>
            <a:pPr lvl="1"/>
            <a:r>
              <a:rPr lang="en-US" sz="2000" dirty="0"/>
              <a:t>Various negative health impacts on children in developing nations</a:t>
            </a:r>
          </a:p>
          <a:p>
            <a:pPr lvl="1"/>
            <a:r>
              <a:rPr lang="en-US" sz="2000" dirty="0"/>
              <a:t>In 2022, </a:t>
            </a:r>
            <a:r>
              <a:rPr lang="en-US" sz="2000" b="1" dirty="0"/>
              <a:t>7.6 k8 of e-waste per person</a:t>
            </a:r>
            <a:endParaRPr lang="en-US" sz="2000" dirty="0"/>
          </a:p>
          <a:p>
            <a:pPr lvl="1"/>
            <a:r>
              <a:rPr lang="en-US" sz="2000" dirty="0"/>
              <a:t>Estimated that 60-90% of it is illegally traded or dumped</a:t>
            </a:r>
          </a:p>
          <a:p>
            <a:r>
              <a:rPr lang="en-US" sz="2400" dirty="0"/>
              <a:t>Can </a:t>
            </a:r>
            <a:r>
              <a:rPr lang="en-US" sz="2400" b="1" dirty="0">
                <a:solidFill>
                  <a:schemeClr val="accent6"/>
                </a:solidFill>
              </a:rPr>
              <a:t>GreenSKUs</a:t>
            </a:r>
            <a:r>
              <a:rPr lang="en-US" sz="2400" dirty="0"/>
              <a:t> help?</a:t>
            </a:r>
          </a:p>
          <a:p>
            <a:pPr lvl="1"/>
            <a:r>
              <a:rPr lang="en-US" sz="2000" dirty="0"/>
              <a:t>Reducing embodied goes hand-in-hand with reducing hardware waste (e.g., reusing hardware)</a:t>
            </a:r>
          </a:p>
          <a:p>
            <a:pPr lvl="1"/>
            <a:r>
              <a:rPr lang="en-US" sz="2000" dirty="0"/>
              <a:t>Although has different metrics</a:t>
            </a:r>
          </a:p>
          <a:p>
            <a:pPr lvl="1"/>
            <a:r>
              <a:rPr lang="en-US" sz="2000" dirty="0"/>
              <a:t>Can integrate e-waste (given the right set of data) as a separate “E-Waste Model” besides the carbon model</a:t>
            </a:r>
          </a:p>
          <a:p>
            <a:pPr lvl="1"/>
            <a:r>
              <a:rPr lang="en-US" sz="2000" dirty="0"/>
              <a:t>Reducing some components (e.g., batteries) may be more important than others</a:t>
            </a:r>
          </a:p>
          <a:p>
            <a:endParaRPr lang="en-US" sz="2400" dirty="0"/>
          </a:p>
        </p:txBody>
      </p:sp>
      <p:sp>
        <p:nvSpPr>
          <p:cNvPr id="4" name="Slide Number Placeholder 3">
            <a:extLst>
              <a:ext uri="{FF2B5EF4-FFF2-40B4-BE49-F238E27FC236}">
                <a16:creationId xmlns:a16="http://schemas.microsoft.com/office/drawing/2014/main" id="{6BC78F0A-1C09-E6EF-DDBD-99B674F48103}"/>
              </a:ext>
            </a:extLst>
          </p:cNvPr>
          <p:cNvSpPr>
            <a:spLocks noGrp="1"/>
          </p:cNvSpPr>
          <p:nvPr>
            <p:ph type="sldNum" sz="quarter" idx="12"/>
          </p:nvPr>
        </p:nvSpPr>
        <p:spPr/>
        <p:txBody>
          <a:bodyPr/>
          <a:lstStyle/>
          <a:p>
            <a:fld id="{CA5C1F0B-256B-3243-BFD0-E9259D5AEDE3}" type="slidenum">
              <a:rPr lang="en-US" smtClean="0"/>
              <a:t>42</a:t>
            </a:fld>
            <a:endParaRPr lang="en-US"/>
          </a:p>
        </p:txBody>
      </p:sp>
      <p:sp>
        <p:nvSpPr>
          <p:cNvPr id="8" name="TextBox 7">
            <a:extLst>
              <a:ext uri="{FF2B5EF4-FFF2-40B4-BE49-F238E27FC236}">
                <a16:creationId xmlns:a16="http://schemas.microsoft.com/office/drawing/2014/main" id="{33AA8733-D544-D042-1F29-8E010E175AB2}"/>
              </a:ext>
            </a:extLst>
          </p:cNvPr>
          <p:cNvSpPr txBox="1"/>
          <p:nvPr/>
        </p:nvSpPr>
        <p:spPr>
          <a:xfrm>
            <a:off x="8418979" y="2777845"/>
            <a:ext cx="886385" cy="338554"/>
          </a:xfrm>
          <a:prstGeom prst="rect">
            <a:avLst/>
          </a:prstGeom>
          <a:noFill/>
          <a:ln w="19050">
            <a:noFill/>
            <a:prstDash val="sysDot"/>
          </a:ln>
        </p:spPr>
        <p:txBody>
          <a:bodyPr wrap="square">
            <a:spAutoFit/>
          </a:bodyPr>
          <a:lstStyle/>
          <a:p>
            <a:r>
              <a:rPr lang="en-US" sz="1600" dirty="0">
                <a:solidFill>
                  <a:schemeClr val="tx1">
                    <a:lumMod val="65000"/>
                    <a:lumOff val="35000"/>
                  </a:schemeClr>
                </a:solidFill>
                <a:latin typeface="Poppins" pitchFamily="2" charset="77"/>
                <a:cs typeface="Poppins" pitchFamily="2" charset="77"/>
              </a:rPr>
              <a:t>[UN’15]</a:t>
            </a:r>
            <a:r>
              <a:rPr lang="en-US" sz="1600" dirty="0">
                <a:latin typeface="Poppins" pitchFamily="2" charset="77"/>
                <a:cs typeface="Poppins" pitchFamily="2" charset="77"/>
              </a:rPr>
              <a:t> </a:t>
            </a:r>
          </a:p>
        </p:txBody>
      </p:sp>
      <p:sp>
        <p:nvSpPr>
          <p:cNvPr id="9" name="TextBox 8">
            <a:extLst>
              <a:ext uri="{FF2B5EF4-FFF2-40B4-BE49-F238E27FC236}">
                <a16:creationId xmlns:a16="http://schemas.microsoft.com/office/drawing/2014/main" id="{F4A448F4-77B5-3D6F-2860-50FAEE70B653}"/>
              </a:ext>
            </a:extLst>
          </p:cNvPr>
          <p:cNvSpPr txBox="1"/>
          <p:nvPr/>
        </p:nvSpPr>
        <p:spPr>
          <a:xfrm>
            <a:off x="5986183" y="2441507"/>
            <a:ext cx="3144370" cy="338554"/>
          </a:xfrm>
          <a:prstGeom prst="rect">
            <a:avLst/>
          </a:prstGeom>
          <a:noFill/>
          <a:ln w="19050">
            <a:noFill/>
            <a:prstDash val="sysDot"/>
          </a:ln>
        </p:spPr>
        <p:txBody>
          <a:bodyPr wrap="square">
            <a:spAutoFit/>
          </a:bodyPr>
          <a:lstStyle/>
          <a:p>
            <a:r>
              <a:rPr lang="en-US" sz="1600" dirty="0">
                <a:solidFill>
                  <a:schemeClr val="tx1">
                    <a:lumMod val="65000"/>
                    <a:lumOff val="35000"/>
                  </a:schemeClr>
                </a:solidFill>
                <a:latin typeface="Poppins" pitchFamily="2" charset="77"/>
                <a:cs typeface="Poppins" pitchFamily="2" charset="77"/>
              </a:rPr>
              <a:t>[Global E-Waste Monitor’22]</a:t>
            </a:r>
            <a:r>
              <a:rPr lang="en-US" sz="1600" dirty="0">
                <a:latin typeface="Poppins" pitchFamily="2" charset="77"/>
                <a:cs typeface="Poppins" pitchFamily="2" charset="77"/>
              </a:rPr>
              <a:t> </a:t>
            </a:r>
          </a:p>
        </p:txBody>
      </p:sp>
      <p:sp>
        <p:nvSpPr>
          <p:cNvPr id="10" name="TextBox 9">
            <a:extLst>
              <a:ext uri="{FF2B5EF4-FFF2-40B4-BE49-F238E27FC236}">
                <a16:creationId xmlns:a16="http://schemas.microsoft.com/office/drawing/2014/main" id="{8475655A-46FC-F494-75F9-B81B0366EE21}"/>
              </a:ext>
            </a:extLst>
          </p:cNvPr>
          <p:cNvSpPr txBox="1"/>
          <p:nvPr/>
        </p:nvSpPr>
        <p:spPr>
          <a:xfrm>
            <a:off x="9696449" y="2089506"/>
            <a:ext cx="1222563" cy="338554"/>
          </a:xfrm>
          <a:prstGeom prst="rect">
            <a:avLst/>
          </a:prstGeom>
          <a:noFill/>
          <a:ln w="19050">
            <a:noFill/>
            <a:prstDash val="sysDot"/>
          </a:ln>
        </p:spPr>
        <p:txBody>
          <a:bodyPr wrap="square">
            <a:spAutoFit/>
          </a:bodyPr>
          <a:lstStyle/>
          <a:p>
            <a:r>
              <a:rPr lang="en-US" sz="1600" dirty="0">
                <a:solidFill>
                  <a:schemeClr val="tx1">
                    <a:lumMod val="65000"/>
                    <a:lumOff val="35000"/>
                  </a:schemeClr>
                </a:solidFill>
                <a:latin typeface="Poppins" pitchFamily="2" charset="77"/>
                <a:cs typeface="Poppins" pitchFamily="2" charset="77"/>
              </a:rPr>
              <a:t>[Grant’13]</a:t>
            </a:r>
            <a:r>
              <a:rPr lang="en-US" sz="1600" dirty="0">
                <a:latin typeface="Poppins" pitchFamily="2" charset="77"/>
                <a:cs typeface="Poppins" pitchFamily="2" charset="77"/>
              </a:rPr>
              <a:t> </a:t>
            </a:r>
          </a:p>
        </p:txBody>
      </p:sp>
    </p:spTree>
    <p:extLst>
      <p:ext uri="{BB962C8B-B14F-4D97-AF65-F5344CB8AC3E}">
        <p14:creationId xmlns:p14="http://schemas.microsoft.com/office/powerpoint/2010/main" val="28995111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animEffect transition="in" filter="fade">
                                      <p:cBhvr>
                                        <p:cTn id="7" dur="500"/>
                                        <p:tgtEl>
                                          <p:spTgt spid="3">
                                            <p:txEl>
                                              <p:pRg st="5" end="5"/>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6" end="6"/>
                                            </p:txEl>
                                          </p:spTgt>
                                        </p:tgtEl>
                                        <p:attrNameLst>
                                          <p:attrName>style.visibility</p:attrName>
                                        </p:attrNameLst>
                                      </p:cBhvr>
                                      <p:to>
                                        <p:strVal val="visible"/>
                                      </p:to>
                                    </p:set>
                                    <p:animEffect transition="in" filter="fade">
                                      <p:cBhvr>
                                        <p:cTn id="10" dur="500"/>
                                        <p:tgtEl>
                                          <p:spTgt spid="3">
                                            <p:txEl>
                                              <p:pRg st="6" end="6"/>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7" end="7"/>
                                            </p:txEl>
                                          </p:spTgt>
                                        </p:tgtEl>
                                        <p:attrNameLst>
                                          <p:attrName>style.visibility</p:attrName>
                                        </p:attrNameLst>
                                      </p:cBhvr>
                                      <p:to>
                                        <p:strVal val="visible"/>
                                      </p:to>
                                    </p:set>
                                    <p:animEffect transition="in" filter="fade">
                                      <p:cBhvr>
                                        <p:cTn id="13" dur="500"/>
                                        <p:tgtEl>
                                          <p:spTgt spid="3">
                                            <p:txEl>
                                              <p:pRg st="7" end="7"/>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8" end="8"/>
                                            </p:txEl>
                                          </p:spTgt>
                                        </p:tgtEl>
                                        <p:attrNameLst>
                                          <p:attrName>style.visibility</p:attrName>
                                        </p:attrNameLst>
                                      </p:cBhvr>
                                      <p:to>
                                        <p:strVal val="visible"/>
                                      </p:to>
                                    </p:set>
                                    <p:animEffect transition="in" filter="fade">
                                      <p:cBhvr>
                                        <p:cTn id="16" dur="500"/>
                                        <p:tgtEl>
                                          <p:spTgt spid="3">
                                            <p:txEl>
                                              <p:pRg st="8" end="8"/>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9" end="9"/>
                                            </p:txEl>
                                          </p:spTgt>
                                        </p:tgtEl>
                                        <p:attrNameLst>
                                          <p:attrName>style.visibility</p:attrName>
                                        </p:attrNameLst>
                                      </p:cBhvr>
                                      <p:to>
                                        <p:strVal val="visible"/>
                                      </p:to>
                                    </p:set>
                                    <p:animEffect transition="in" filter="fade">
                                      <p:cBhvr>
                                        <p:cTn id="19"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16A478-A8E5-34D0-2621-C844FF95EF0B}"/>
              </a:ext>
            </a:extLst>
          </p:cNvPr>
          <p:cNvSpPr>
            <a:spLocks noGrp="1"/>
          </p:cNvSpPr>
          <p:nvPr>
            <p:ph type="title"/>
          </p:nvPr>
        </p:nvSpPr>
        <p:spPr>
          <a:xfrm>
            <a:off x="838200" y="263525"/>
            <a:ext cx="10515600" cy="1325563"/>
          </a:xfrm>
        </p:spPr>
        <p:txBody>
          <a:bodyPr/>
          <a:lstStyle/>
          <a:p>
            <a:r>
              <a:rPr lang="en-US" dirty="0"/>
              <a:t>All applications</a:t>
            </a:r>
          </a:p>
        </p:txBody>
      </p:sp>
      <p:sp>
        <p:nvSpPr>
          <p:cNvPr id="4" name="Slide Number Placeholder 3">
            <a:extLst>
              <a:ext uri="{FF2B5EF4-FFF2-40B4-BE49-F238E27FC236}">
                <a16:creationId xmlns:a16="http://schemas.microsoft.com/office/drawing/2014/main" id="{5F27452D-1313-DF86-4E51-55B3A397536E}"/>
              </a:ext>
            </a:extLst>
          </p:cNvPr>
          <p:cNvSpPr>
            <a:spLocks noGrp="1"/>
          </p:cNvSpPr>
          <p:nvPr>
            <p:ph type="sldNum" sz="quarter" idx="12"/>
          </p:nvPr>
        </p:nvSpPr>
        <p:spPr>
          <a:xfrm>
            <a:off x="9024992" y="6245408"/>
            <a:ext cx="2743200" cy="365125"/>
          </a:xfrm>
        </p:spPr>
        <p:txBody>
          <a:bodyPr/>
          <a:lstStyle/>
          <a:p>
            <a:fld id="{CA5C1F0B-256B-3243-BFD0-E9259D5AEDE3}" type="slidenum">
              <a:rPr lang="en-US" smtClean="0"/>
              <a:t>43</a:t>
            </a:fld>
            <a:endParaRPr lang="en-US"/>
          </a:p>
        </p:txBody>
      </p:sp>
      <p:pic>
        <p:nvPicPr>
          <p:cNvPr id="5" name="Graphic 4">
            <a:extLst>
              <a:ext uri="{FF2B5EF4-FFF2-40B4-BE49-F238E27FC236}">
                <a16:creationId xmlns:a16="http://schemas.microsoft.com/office/drawing/2014/main" id="{2579DD6E-2435-971D-F71D-D8B9DDD4D5CD}"/>
              </a:ext>
            </a:extLst>
          </p:cNvPr>
          <p:cNvPicPr>
            <a:picLocks noChangeAspect="1"/>
          </p:cNvPicPr>
          <p:nvPr/>
        </p:nvPicPr>
        <p:blipFill rotWithShape="1">
          <a:blip r:embed="rId2">
            <a:extLst>
              <a:ext uri="{96DAC541-7B7A-43D3-8B79-37D633B846F1}">
                <asvg:svgBlip xmlns:asvg="http://schemas.microsoft.com/office/drawing/2016/SVG/main" r:embed="rId3"/>
              </a:ext>
            </a:extLst>
          </a:blip>
          <a:srcRect r="56814"/>
          <a:stretch/>
        </p:blipFill>
        <p:spPr>
          <a:xfrm>
            <a:off x="910280" y="1301153"/>
            <a:ext cx="2109192" cy="5309381"/>
          </a:xfrm>
          <a:prstGeom prst="rect">
            <a:avLst/>
          </a:prstGeom>
        </p:spPr>
      </p:pic>
      <p:pic>
        <p:nvPicPr>
          <p:cNvPr id="6" name="Graphic 5">
            <a:extLst>
              <a:ext uri="{FF2B5EF4-FFF2-40B4-BE49-F238E27FC236}">
                <a16:creationId xmlns:a16="http://schemas.microsoft.com/office/drawing/2014/main" id="{75F3FCEA-BD8B-39E7-2496-1FCD88640E54}"/>
              </a:ext>
            </a:extLst>
          </p:cNvPr>
          <p:cNvPicPr>
            <a:picLocks noChangeAspect="1"/>
          </p:cNvPicPr>
          <p:nvPr/>
        </p:nvPicPr>
        <p:blipFill rotWithShape="1">
          <a:blip r:embed="rId2">
            <a:extLst>
              <a:ext uri="{96DAC541-7B7A-43D3-8B79-37D633B846F1}">
                <asvg:svgBlip xmlns:asvg="http://schemas.microsoft.com/office/drawing/2016/SVG/main" r:embed="rId3"/>
              </a:ext>
            </a:extLst>
          </a:blip>
          <a:srcRect l="43006" r="31738"/>
          <a:stretch/>
        </p:blipFill>
        <p:spPr>
          <a:xfrm>
            <a:off x="3009744" y="1301153"/>
            <a:ext cx="1233502" cy="5309381"/>
          </a:xfrm>
          <a:prstGeom prst="rect">
            <a:avLst/>
          </a:prstGeom>
        </p:spPr>
      </p:pic>
      <p:grpSp>
        <p:nvGrpSpPr>
          <p:cNvPr id="7" name="Group 6">
            <a:extLst>
              <a:ext uri="{FF2B5EF4-FFF2-40B4-BE49-F238E27FC236}">
                <a16:creationId xmlns:a16="http://schemas.microsoft.com/office/drawing/2014/main" id="{C92FB3C2-779D-205B-6246-D299DA150410}"/>
              </a:ext>
            </a:extLst>
          </p:cNvPr>
          <p:cNvGrpSpPr/>
          <p:nvPr/>
        </p:nvGrpSpPr>
        <p:grpSpPr>
          <a:xfrm>
            <a:off x="4225146" y="1301152"/>
            <a:ext cx="1505524" cy="5309381"/>
            <a:chOff x="7191866" y="1529752"/>
            <a:chExt cx="1505524" cy="5309381"/>
          </a:xfrm>
        </p:grpSpPr>
        <p:pic>
          <p:nvPicPr>
            <p:cNvPr id="8" name="Graphic 7">
              <a:extLst>
                <a:ext uri="{FF2B5EF4-FFF2-40B4-BE49-F238E27FC236}">
                  <a16:creationId xmlns:a16="http://schemas.microsoft.com/office/drawing/2014/main" id="{6E6AB40B-D87D-DCDE-EF15-6791BFB55701}"/>
                </a:ext>
              </a:extLst>
            </p:cNvPr>
            <p:cNvPicPr>
              <a:picLocks noChangeAspect="1"/>
            </p:cNvPicPr>
            <p:nvPr/>
          </p:nvPicPr>
          <p:blipFill rotWithShape="1">
            <a:blip r:embed="rId2">
              <a:extLst>
                <a:ext uri="{96DAC541-7B7A-43D3-8B79-37D633B846F1}">
                  <asvg:svgBlip xmlns:asvg="http://schemas.microsoft.com/office/drawing/2016/SVG/main" r:embed="rId3"/>
                </a:ext>
              </a:extLst>
            </a:blip>
            <a:srcRect l="67872" r="1302"/>
            <a:stretch/>
          </p:blipFill>
          <p:spPr>
            <a:xfrm>
              <a:off x="7191866" y="1529752"/>
              <a:ext cx="1505524" cy="5309381"/>
            </a:xfrm>
            <a:prstGeom prst="rect">
              <a:avLst/>
            </a:prstGeom>
          </p:spPr>
        </p:pic>
        <p:sp>
          <p:nvSpPr>
            <p:cNvPr id="9" name="Rectangle 8">
              <a:extLst>
                <a:ext uri="{FF2B5EF4-FFF2-40B4-BE49-F238E27FC236}">
                  <a16:creationId xmlns:a16="http://schemas.microsoft.com/office/drawing/2014/main" id="{F164A62F-3843-7961-9F66-4C5B70817660}"/>
                </a:ext>
              </a:extLst>
            </p:cNvPr>
            <p:cNvSpPr/>
            <p:nvPr/>
          </p:nvSpPr>
          <p:spPr>
            <a:xfrm>
              <a:off x="7997825" y="2984500"/>
              <a:ext cx="663575" cy="157497"/>
            </a:xfrm>
            <a:prstGeom prst="rect">
              <a:avLst/>
            </a:prstGeom>
            <a:solidFill>
              <a:srgbClr val="EAEB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TextBox 9">
            <a:extLst>
              <a:ext uri="{FF2B5EF4-FFF2-40B4-BE49-F238E27FC236}">
                <a16:creationId xmlns:a16="http://schemas.microsoft.com/office/drawing/2014/main" id="{C59B04D1-3844-7FB9-15CA-D709DC993E8C}"/>
              </a:ext>
            </a:extLst>
          </p:cNvPr>
          <p:cNvSpPr txBox="1"/>
          <p:nvPr/>
        </p:nvSpPr>
        <p:spPr>
          <a:xfrm>
            <a:off x="4989044" y="2755900"/>
            <a:ext cx="737386" cy="193899"/>
          </a:xfrm>
          <a:prstGeom prst="rect">
            <a:avLst/>
          </a:prstGeom>
          <a:noFill/>
        </p:spPr>
        <p:txBody>
          <a:bodyPr wrap="square" tIns="0" rIns="0" bIns="0" rtlCol="0">
            <a:spAutoFit/>
          </a:bodyPr>
          <a:lstStyle/>
          <a:p>
            <a:r>
              <a:rPr lang="en-US" sz="1260" dirty="0" err="1">
                <a:latin typeface="Courier New" panose="02070309020205020404" pitchFamily="49" charset="0"/>
                <a:cs typeface="Courier New" panose="02070309020205020404" pitchFamily="49" charset="0"/>
              </a:rPr>
              <a:t>xapian</a:t>
            </a:r>
            <a:endParaRPr lang="en-US" sz="1260" dirty="0">
              <a:latin typeface="Courier New" panose="02070309020205020404" pitchFamily="49" charset="0"/>
              <a:cs typeface="Courier New" panose="02070309020205020404" pitchFamily="49" charset="0"/>
            </a:endParaRPr>
          </a:p>
        </p:txBody>
      </p:sp>
      <p:sp>
        <p:nvSpPr>
          <p:cNvPr id="12" name="TextBox 11">
            <a:extLst>
              <a:ext uri="{FF2B5EF4-FFF2-40B4-BE49-F238E27FC236}">
                <a16:creationId xmlns:a16="http://schemas.microsoft.com/office/drawing/2014/main" id="{4D90586E-C56A-602B-F157-BF51353C64F7}"/>
              </a:ext>
            </a:extLst>
          </p:cNvPr>
          <p:cNvSpPr txBox="1"/>
          <p:nvPr/>
        </p:nvSpPr>
        <p:spPr>
          <a:xfrm>
            <a:off x="3987578" y="6594475"/>
            <a:ext cx="2355132" cy="276999"/>
          </a:xfrm>
          <a:prstGeom prst="rect">
            <a:avLst/>
          </a:prstGeom>
          <a:noFill/>
        </p:spPr>
        <p:txBody>
          <a:bodyPr wrap="none" rtlCol="0">
            <a:spAutoFit/>
          </a:bodyPr>
          <a:lstStyle/>
          <a:p>
            <a:r>
              <a:rPr lang="en-US" sz="1200" dirty="0">
                <a:latin typeface="Poppins" pitchFamily="2" charset="77"/>
                <a:cs typeface="Poppins" pitchFamily="2" charset="77"/>
              </a:rPr>
              <a:t>* internal Azure applications</a:t>
            </a:r>
          </a:p>
        </p:txBody>
      </p:sp>
      <p:sp>
        <p:nvSpPr>
          <p:cNvPr id="13" name="TextBox 12">
            <a:extLst>
              <a:ext uri="{FF2B5EF4-FFF2-40B4-BE49-F238E27FC236}">
                <a16:creationId xmlns:a16="http://schemas.microsoft.com/office/drawing/2014/main" id="{63222EA2-8636-E83C-6DE2-315DE0478523}"/>
              </a:ext>
            </a:extLst>
          </p:cNvPr>
          <p:cNvSpPr txBox="1"/>
          <p:nvPr/>
        </p:nvSpPr>
        <p:spPr>
          <a:xfrm>
            <a:off x="6342710" y="1589088"/>
            <a:ext cx="5736219" cy="1200329"/>
          </a:xfrm>
          <a:prstGeom prst="rect">
            <a:avLst/>
          </a:prstGeom>
          <a:noFill/>
        </p:spPr>
        <p:txBody>
          <a:bodyPr wrap="square" rtlCol="0">
            <a:spAutoFit/>
          </a:bodyPr>
          <a:lstStyle/>
          <a:p>
            <a:pPr marL="285750" indent="-285750">
              <a:buFont typeface="Arial" panose="020B0604020202020204" pitchFamily="34" charset="0"/>
              <a:buChar char="•"/>
            </a:pPr>
            <a:r>
              <a:rPr lang="en-US" dirty="0">
                <a:latin typeface="Poppins" pitchFamily="2" charset="77"/>
                <a:cs typeface="Poppins" pitchFamily="2" charset="77"/>
              </a:rPr>
              <a:t>Taken from a study of all first-party applications at Azure (over 1034 applications)</a:t>
            </a:r>
          </a:p>
          <a:p>
            <a:pPr marL="285750" indent="-285750">
              <a:buFont typeface="Arial" panose="020B0604020202020204" pitchFamily="34" charset="0"/>
              <a:buChar char="•"/>
            </a:pPr>
            <a:r>
              <a:rPr lang="en-US" dirty="0">
                <a:latin typeface="Poppins" pitchFamily="2" charset="77"/>
                <a:cs typeface="Poppins" pitchFamily="2" charset="77"/>
              </a:rPr>
              <a:t>Categorized from labeled applications and through surveys with application owners</a:t>
            </a:r>
          </a:p>
        </p:txBody>
      </p:sp>
    </p:spTree>
    <p:extLst>
      <p:ext uri="{BB962C8B-B14F-4D97-AF65-F5344CB8AC3E}">
        <p14:creationId xmlns:p14="http://schemas.microsoft.com/office/powerpoint/2010/main" val="20810799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fade">
                                      <p:cBhvr>
                                        <p:cTn id="20" dur="500"/>
                                        <p:tgtEl>
                                          <p:spTgt spid="10"/>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458C55-1DC8-CA47-F928-D33CB8100203}"/>
              </a:ext>
            </a:extLst>
          </p:cNvPr>
          <p:cNvSpPr>
            <a:spLocks noGrp="1"/>
          </p:cNvSpPr>
          <p:nvPr>
            <p:ph type="title"/>
          </p:nvPr>
        </p:nvSpPr>
        <p:spPr/>
        <p:txBody>
          <a:bodyPr/>
          <a:lstStyle/>
          <a:p>
            <a:r>
              <a:rPr lang="en-US" dirty="0"/>
              <a:t>Performance to Gen3 Baseline</a:t>
            </a:r>
          </a:p>
        </p:txBody>
      </p:sp>
      <p:sp>
        <p:nvSpPr>
          <p:cNvPr id="3" name="Text Placeholder 2">
            <a:extLst>
              <a:ext uri="{FF2B5EF4-FFF2-40B4-BE49-F238E27FC236}">
                <a16:creationId xmlns:a16="http://schemas.microsoft.com/office/drawing/2014/main" id="{DFA23BE1-271E-CEB4-24ED-91AAB293527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E236F3D-EF41-4106-2D62-20C1A7542FF7}"/>
              </a:ext>
            </a:extLst>
          </p:cNvPr>
          <p:cNvSpPr>
            <a:spLocks noGrp="1"/>
          </p:cNvSpPr>
          <p:nvPr>
            <p:ph type="sldNum" sz="quarter" idx="12"/>
          </p:nvPr>
        </p:nvSpPr>
        <p:spPr/>
        <p:txBody>
          <a:bodyPr/>
          <a:lstStyle/>
          <a:p>
            <a:fld id="{CA5C1F0B-256B-3243-BFD0-E9259D5AEDE3}" type="slidenum">
              <a:rPr lang="en-US" smtClean="0"/>
              <a:t>44</a:t>
            </a:fld>
            <a:endParaRPr lang="en-US"/>
          </a:p>
        </p:txBody>
      </p:sp>
    </p:spTree>
    <p:extLst>
      <p:ext uri="{BB962C8B-B14F-4D97-AF65-F5344CB8AC3E}">
        <p14:creationId xmlns:p14="http://schemas.microsoft.com/office/powerpoint/2010/main" val="28774203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B5ED727-514D-28AF-2B04-6162F04CD14F}"/>
              </a:ext>
            </a:extLst>
          </p:cNvPr>
          <p:cNvSpPr>
            <a:spLocks noGrp="1"/>
          </p:cNvSpPr>
          <p:nvPr>
            <p:ph type="sldNum" sz="quarter" idx="12"/>
          </p:nvPr>
        </p:nvSpPr>
        <p:spPr/>
        <p:txBody>
          <a:bodyPr/>
          <a:lstStyle/>
          <a:p>
            <a:fld id="{CA5C1F0B-256B-3243-BFD0-E9259D5AEDE3}" type="slidenum">
              <a:rPr lang="en-US" smtClean="0"/>
              <a:t>45</a:t>
            </a:fld>
            <a:endParaRPr lang="en-US"/>
          </a:p>
        </p:txBody>
      </p:sp>
      <p:pic>
        <p:nvPicPr>
          <p:cNvPr id="5" name="Picture 4">
            <a:extLst>
              <a:ext uri="{FF2B5EF4-FFF2-40B4-BE49-F238E27FC236}">
                <a16:creationId xmlns:a16="http://schemas.microsoft.com/office/drawing/2014/main" id="{9E97167F-6A57-6755-E9DF-084D0D1A85FA}"/>
              </a:ext>
            </a:extLst>
          </p:cNvPr>
          <p:cNvPicPr>
            <a:picLocks noChangeAspect="1"/>
          </p:cNvPicPr>
          <p:nvPr/>
        </p:nvPicPr>
        <p:blipFill rotWithShape="1">
          <a:blip r:embed="rId2"/>
          <a:srcRect b="20914"/>
          <a:stretch/>
        </p:blipFill>
        <p:spPr>
          <a:xfrm>
            <a:off x="1074453" y="174179"/>
            <a:ext cx="4618914" cy="3001239"/>
          </a:xfrm>
          <a:prstGeom prst="rect">
            <a:avLst/>
          </a:prstGeom>
        </p:spPr>
      </p:pic>
      <p:pic>
        <p:nvPicPr>
          <p:cNvPr id="6" name="Picture 5">
            <a:extLst>
              <a:ext uri="{FF2B5EF4-FFF2-40B4-BE49-F238E27FC236}">
                <a16:creationId xmlns:a16="http://schemas.microsoft.com/office/drawing/2014/main" id="{703F4E9F-A0DD-BA78-57D0-3DB1876958E5}"/>
              </a:ext>
            </a:extLst>
          </p:cNvPr>
          <p:cNvPicPr>
            <a:picLocks noChangeAspect="1"/>
          </p:cNvPicPr>
          <p:nvPr/>
        </p:nvPicPr>
        <p:blipFill rotWithShape="1">
          <a:blip r:embed="rId3"/>
          <a:srcRect b="21370"/>
          <a:stretch/>
        </p:blipFill>
        <p:spPr>
          <a:xfrm>
            <a:off x="6287743" y="174180"/>
            <a:ext cx="4645713" cy="3001239"/>
          </a:xfrm>
          <a:prstGeom prst="rect">
            <a:avLst/>
          </a:prstGeom>
        </p:spPr>
      </p:pic>
      <p:pic>
        <p:nvPicPr>
          <p:cNvPr id="11" name="Picture 10">
            <a:extLst>
              <a:ext uri="{FF2B5EF4-FFF2-40B4-BE49-F238E27FC236}">
                <a16:creationId xmlns:a16="http://schemas.microsoft.com/office/drawing/2014/main" id="{A6049F19-0A7D-821B-ADCA-A05B94D7D455}"/>
              </a:ext>
            </a:extLst>
          </p:cNvPr>
          <p:cNvPicPr>
            <a:picLocks noChangeAspect="1"/>
          </p:cNvPicPr>
          <p:nvPr/>
        </p:nvPicPr>
        <p:blipFill rotWithShape="1">
          <a:blip r:embed="rId4"/>
          <a:srcRect b="19338"/>
          <a:stretch/>
        </p:blipFill>
        <p:spPr>
          <a:xfrm>
            <a:off x="1074453" y="3117383"/>
            <a:ext cx="4887372" cy="3238967"/>
          </a:xfrm>
          <a:prstGeom prst="rect">
            <a:avLst/>
          </a:prstGeom>
        </p:spPr>
      </p:pic>
      <p:pic>
        <p:nvPicPr>
          <p:cNvPr id="10" name="Picture 9">
            <a:extLst>
              <a:ext uri="{FF2B5EF4-FFF2-40B4-BE49-F238E27FC236}">
                <a16:creationId xmlns:a16="http://schemas.microsoft.com/office/drawing/2014/main" id="{CCFB7141-7BF8-296C-67E1-EA1A73E0E713}"/>
              </a:ext>
            </a:extLst>
          </p:cNvPr>
          <p:cNvPicPr>
            <a:picLocks noChangeAspect="1"/>
          </p:cNvPicPr>
          <p:nvPr/>
        </p:nvPicPr>
        <p:blipFill rotWithShape="1">
          <a:blip r:embed="rId5"/>
          <a:srcRect l="9742" t="82671" r="10675"/>
          <a:stretch/>
        </p:blipFill>
        <p:spPr>
          <a:xfrm>
            <a:off x="4107977" y="6237027"/>
            <a:ext cx="3435824" cy="614648"/>
          </a:xfrm>
          <a:prstGeom prst="rect">
            <a:avLst/>
          </a:prstGeom>
        </p:spPr>
      </p:pic>
      <p:pic>
        <p:nvPicPr>
          <p:cNvPr id="14" name="Picture 13">
            <a:extLst>
              <a:ext uri="{FF2B5EF4-FFF2-40B4-BE49-F238E27FC236}">
                <a16:creationId xmlns:a16="http://schemas.microsoft.com/office/drawing/2014/main" id="{DD16FC65-6104-7B41-8724-C67DFA7598EA}"/>
              </a:ext>
            </a:extLst>
          </p:cNvPr>
          <p:cNvPicPr>
            <a:picLocks noChangeAspect="1"/>
          </p:cNvPicPr>
          <p:nvPr/>
        </p:nvPicPr>
        <p:blipFill rotWithShape="1">
          <a:blip r:embed="rId6"/>
          <a:srcRect b="19143"/>
          <a:stretch/>
        </p:blipFill>
        <p:spPr>
          <a:xfrm>
            <a:off x="6230176" y="3110102"/>
            <a:ext cx="4703279" cy="3124479"/>
          </a:xfrm>
          <a:prstGeom prst="rect">
            <a:avLst/>
          </a:prstGeom>
        </p:spPr>
      </p:pic>
    </p:spTree>
    <p:extLst>
      <p:ext uri="{BB962C8B-B14F-4D97-AF65-F5344CB8AC3E}">
        <p14:creationId xmlns:p14="http://schemas.microsoft.com/office/powerpoint/2010/main" val="31471942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2CA52E4-23F6-9E38-1E5D-07A9E0221250}"/>
              </a:ext>
            </a:extLst>
          </p:cNvPr>
          <p:cNvSpPr>
            <a:spLocks noGrp="1"/>
          </p:cNvSpPr>
          <p:nvPr>
            <p:ph type="sldNum" sz="quarter" idx="12"/>
          </p:nvPr>
        </p:nvSpPr>
        <p:spPr/>
        <p:txBody>
          <a:bodyPr/>
          <a:lstStyle/>
          <a:p>
            <a:fld id="{CA5C1F0B-256B-3243-BFD0-E9259D5AEDE3}" type="slidenum">
              <a:rPr lang="en-US" smtClean="0"/>
              <a:t>46</a:t>
            </a:fld>
            <a:endParaRPr lang="en-US"/>
          </a:p>
        </p:txBody>
      </p:sp>
      <p:pic>
        <p:nvPicPr>
          <p:cNvPr id="3" name="Picture 2">
            <a:extLst>
              <a:ext uri="{FF2B5EF4-FFF2-40B4-BE49-F238E27FC236}">
                <a16:creationId xmlns:a16="http://schemas.microsoft.com/office/drawing/2014/main" id="{2B073023-F25F-5E24-8F07-A4B292702F49}"/>
              </a:ext>
            </a:extLst>
          </p:cNvPr>
          <p:cNvPicPr>
            <a:picLocks noChangeAspect="1"/>
          </p:cNvPicPr>
          <p:nvPr/>
        </p:nvPicPr>
        <p:blipFill rotWithShape="1">
          <a:blip r:embed="rId2"/>
          <a:srcRect b="19201"/>
          <a:stretch/>
        </p:blipFill>
        <p:spPr>
          <a:xfrm>
            <a:off x="1033896" y="442274"/>
            <a:ext cx="4239198" cy="2814139"/>
          </a:xfrm>
          <a:prstGeom prst="rect">
            <a:avLst/>
          </a:prstGeom>
        </p:spPr>
      </p:pic>
      <p:pic>
        <p:nvPicPr>
          <p:cNvPr id="4" name="Picture 3">
            <a:extLst>
              <a:ext uri="{FF2B5EF4-FFF2-40B4-BE49-F238E27FC236}">
                <a16:creationId xmlns:a16="http://schemas.microsoft.com/office/drawing/2014/main" id="{5882151B-2305-21CE-0A38-F02C55005E7E}"/>
              </a:ext>
            </a:extLst>
          </p:cNvPr>
          <p:cNvPicPr>
            <a:picLocks noChangeAspect="1"/>
          </p:cNvPicPr>
          <p:nvPr/>
        </p:nvPicPr>
        <p:blipFill rotWithShape="1">
          <a:blip r:embed="rId3"/>
          <a:srcRect l="9742" t="82671" r="10675"/>
          <a:stretch/>
        </p:blipFill>
        <p:spPr>
          <a:xfrm>
            <a:off x="4107977" y="6237027"/>
            <a:ext cx="3435824" cy="614648"/>
          </a:xfrm>
          <a:prstGeom prst="rect">
            <a:avLst/>
          </a:prstGeom>
        </p:spPr>
      </p:pic>
      <p:pic>
        <p:nvPicPr>
          <p:cNvPr id="5" name="Picture 4">
            <a:extLst>
              <a:ext uri="{FF2B5EF4-FFF2-40B4-BE49-F238E27FC236}">
                <a16:creationId xmlns:a16="http://schemas.microsoft.com/office/drawing/2014/main" id="{BC28AA03-E272-424F-6482-FE31801C07E8}"/>
              </a:ext>
            </a:extLst>
          </p:cNvPr>
          <p:cNvPicPr>
            <a:picLocks noChangeAspect="1"/>
          </p:cNvPicPr>
          <p:nvPr/>
        </p:nvPicPr>
        <p:blipFill rotWithShape="1">
          <a:blip r:embed="rId4"/>
          <a:srcRect b="19143"/>
          <a:stretch/>
        </p:blipFill>
        <p:spPr>
          <a:xfrm>
            <a:off x="5532445" y="3164466"/>
            <a:ext cx="4467643" cy="2967942"/>
          </a:xfrm>
          <a:prstGeom prst="rect">
            <a:avLst/>
          </a:prstGeom>
        </p:spPr>
      </p:pic>
      <p:pic>
        <p:nvPicPr>
          <p:cNvPr id="6" name="Picture 5">
            <a:extLst>
              <a:ext uri="{FF2B5EF4-FFF2-40B4-BE49-F238E27FC236}">
                <a16:creationId xmlns:a16="http://schemas.microsoft.com/office/drawing/2014/main" id="{211A3E51-EA1A-EF6B-FB15-AFB2F09BF000}"/>
              </a:ext>
            </a:extLst>
          </p:cNvPr>
          <p:cNvPicPr>
            <a:picLocks noChangeAspect="1"/>
          </p:cNvPicPr>
          <p:nvPr/>
        </p:nvPicPr>
        <p:blipFill rotWithShape="1">
          <a:blip r:embed="rId5"/>
          <a:srcRect b="20065"/>
          <a:stretch/>
        </p:blipFill>
        <p:spPr>
          <a:xfrm>
            <a:off x="1033895" y="3256412"/>
            <a:ext cx="4239197" cy="2784051"/>
          </a:xfrm>
          <a:prstGeom prst="rect">
            <a:avLst/>
          </a:prstGeom>
        </p:spPr>
      </p:pic>
      <p:pic>
        <p:nvPicPr>
          <p:cNvPr id="8" name="Picture 7">
            <a:extLst>
              <a:ext uri="{FF2B5EF4-FFF2-40B4-BE49-F238E27FC236}">
                <a16:creationId xmlns:a16="http://schemas.microsoft.com/office/drawing/2014/main" id="{CF3F6422-54FD-A5EA-E09B-2D22CAF678D5}"/>
              </a:ext>
            </a:extLst>
          </p:cNvPr>
          <p:cNvPicPr>
            <a:picLocks noChangeAspect="1"/>
          </p:cNvPicPr>
          <p:nvPr/>
        </p:nvPicPr>
        <p:blipFill rotWithShape="1">
          <a:blip r:embed="rId6"/>
          <a:srcRect b="21494"/>
          <a:stretch/>
        </p:blipFill>
        <p:spPr>
          <a:xfrm>
            <a:off x="5532444" y="367474"/>
            <a:ext cx="4467643" cy="2881645"/>
          </a:xfrm>
          <a:prstGeom prst="rect">
            <a:avLst/>
          </a:prstGeom>
        </p:spPr>
      </p:pic>
    </p:spTree>
    <p:extLst>
      <p:ext uri="{BB962C8B-B14F-4D97-AF65-F5344CB8AC3E}">
        <p14:creationId xmlns:p14="http://schemas.microsoft.com/office/powerpoint/2010/main" val="2496680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22DBADA-06DA-A8E3-3FFA-1D78F9913D25}"/>
              </a:ext>
            </a:extLst>
          </p:cNvPr>
          <p:cNvSpPr>
            <a:spLocks noGrp="1"/>
          </p:cNvSpPr>
          <p:nvPr>
            <p:ph type="sldNum" sz="quarter" idx="12"/>
          </p:nvPr>
        </p:nvSpPr>
        <p:spPr/>
        <p:txBody>
          <a:bodyPr/>
          <a:lstStyle/>
          <a:p>
            <a:fld id="{CA5C1F0B-256B-3243-BFD0-E9259D5AEDE3}" type="slidenum">
              <a:rPr lang="en-US" smtClean="0"/>
              <a:t>47</a:t>
            </a:fld>
            <a:endParaRPr lang="en-US"/>
          </a:p>
        </p:txBody>
      </p:sp>
      <p:pic>
        <p:nvPicPr>
          <p:cNvPr id="3" name="Picture 2">
            <a:extLst>
              <a:ext uri="{FF2B5EF4-FFF2-40B4-BE49-F238E27FC236}">
                <a16:creationId xmlns:a16="http://schemas.microsoft.com/office/drawing/2014/main" id="{7EB9086C-DBF3-DE9B-78D1-7C7865F01999}"/>
              </a:ext>
            </a:extLst>
          </p:cNvPr>
          <p:cNvPicPr>
            <a:picLocks noChangeAspect="1"/>
          </p:cNvPicPr>
          <p:nvPr/>
        </p:nvPicPr>
        <p:blipFill>
          <a:blip r:embed="rId2"/>
          <a:stretch>
            <a:fillRect/>
          </a:stretch>
        </p:blipFill>
        <p:spPr>
          <a:xfrm>
            <a:off x="0" y="16417"/>
            <a:ext cx="3748357" cy="2428513"/>
          </a:xfrm>
          <a:prstGeom prst="rect">
            <a:avLst/>
          </a:prstGeom>
        </p:spPr>
      </p:pic>
      <p:pic>
        <p:nvPicPr>
          <p:cNvPr id="4" name="Picture 3">
            <a:extLst>
              <a:ext uri="{FF2B5EF4-FFF2-40B4-BE49-F238E27FC236}">
                <a16:creationId xmlns:a16="http://schemas.microsoft.com/office/drawing/2014/main" id="{14BD43BE-7DF0-226A-783F-9BF9272A420A}"/>
              </a:ext>
            </a:extLst>
          </p:cNvPr>
          <p:cNvPicPr>
            <a:picLocks noChangeAspect="1"/>
          </p:cNvPicPr>
          <p:nvPr/>
        </p:nvPicPr>
        <p:blipFill>
          <a:blip r:embed="rId3"/>
          <a:stretch>
            <a:fillRect/>
          </a:stretch>
        </p:blipFill>
        <p:spPr>
          <a:xfrm>
            <a:off x="3863965" y="16418"/>
            <a:ext cx="3856184" cy="2498373"/>
          </a:xfrm>
          <a:prstGeom prst="rect">
            <a:avLst/>
          </a:prstGeom>
        </p:spPr>
      </p:pic>
      <p:pic>
        <p:nvPicPr>
          <p:cNvPr id="6" name="Picture 5">
            <a:extLst>
              <a:ext uri="{FF2B5EF4-FFF2-40B4-BE49-F238E27FC236}">
                <a16:creationId xmlns:a16="http://schemas.microsoft.com/office/drawing/2014/main" id="{C766FE14-A92F-16DF-F09A-2B28A28A0B97}"/>
              </a:ext>
            </a:extLst>
          </p:cNvPr>
          <p:cNvPicPr>
            <a:picLocks noChangeAspect="1"/>
          </p:cNvPicPr>
          <p:nvPr/>
        </p:nvPicPr>
        <p:blipFill>
          <a:blip r:embed="rId4"/>
          <a:stretch>
            <a:fillRect/>
          </a:stretch>
        </p:blipFill>
        <p:spPr>
          <a:xfrm>
            <a:off x="4892585" y="2849878"/>
            <a:ext cx="3929214" cy="2545689"/>
          </a:xfrm>
          <a:prstGeom prst="rect">
            <a:avLst/>
          </a:prstGeom>
        </p:spPr>
      </p:pic>
      <p:pic>
        <p:nvPicPr>
          <p:cNvPr id="7" name="Picture 6">
            <a:extLst>
              <a:ext uri="{FF2B5EF4-FFF2-40B4-BE49-F238E27FC236}">
                <a16:creationId xmlns:a16="http://schemas.microsoft.com/office/drawing/2014/main" id="{F06A173F-1FE5-50FE-ACC7-E94912BFE95C}"/>
              </a:ext>
            </a:extLst>
          </p:cNvPr>
          <p:cNvPicPr>
            <a:picLocks noChangeAspect="1"/>
          </p:cNvPicPr>
          <p:nvPr/>
        </p:nvPicPr>
        <p:blipFill>
          <a:blip r:embed="rId5"/>
          <a:stretch>
            <a:fillRect/>
          </a:stretch>
        </p:blipFill>
        <p:spPr>
          <a:xfrm>
            <a:off x="7859649" y="16418"/>
            <a:ext cx="3902366" cy="2528293"/>
          </a:xfrm>
          <a:prstGeom prst="rect">
            <a:avLst/>
          </a:prstGeom>
        </p:spPr>
      </p:pic>
      <p:pic>
        <p:nvPicPr>
          <p:cNvPr id="8" name="Picture 7">
            <a:extLst>
              <a:ext uri="{FF2B5EF4-FFF2-40B4-BE49-F238E27FC236}">
                <a16:creationId xmlns:a16="http://schemas.microsoft.com/office/drawing/2014/main" id="{9DD74606-7014-EED3-A663-AD4AFED4B2A9}"/>
              </a:ext>
            </a:extLst>
          </p:cNvPr>
          <p:cNvPicPr>
            <a:picLocks noChangeAspect="1"/>
          </p:cNvPicPr>
          <p:nvPr/>
        </p:nvPicPr>
        <p:blipFill rotWithShape="1">
          <a:blip r:embed="rId6"/>
          <a:srcRect l="9742" t="82671" r="10675"/>
          <a:stretch/>
        </p:blipFill>
        <p:spPr>
          <a:xfrm>
            <a:off x="4107977" y="6237027"/>
            <a:ext cx="3435824" cy="614648"/>
          </a:xfrm>
          <a:prstGeom prst="rect">
            <a:avLst/>
          </a:prstGeom>
        </p:spPr>
      </p:pic>
      <p:pic>
        <p:nvPicPr>
          <p:cNvPr id="9" name="Picture 8">
            <a:extLst>
              <a:ext uri="{FF2B5EF4-FFF2-40B4-BE49-F238E27FC236}">
                <a16:creationId xmlns:a16="http://schemas.microsoft.com/office/drawing/2014/main" id="{AEBD21EC-58C4-B2B5-368F-33CF7C53786D}"/>
              </a:ext>
            </a:extLst>
          </p:cNvPr>
          <p:cNvPicPr>
            <a:picLocks noChangeAspect="1"/>
          </p:cNvPicPr>
          <p:nvPr/>
        </p:nvPicPr>
        <p:blipFill>
          <a:blip r:embed="rId7"/>
          <a:stretch>
            <a:fillRect/>
          </a:stretch>
        </p:blipFill>
        <p:spPr>
          <a:xfrm>
            <a:off x="63408" y="2849879"/>
            <a:ext cx="3929214" cy="2545688"/>
          </a:xfrm>
          <a:prstGeom prst="rect">
            <a:avLst/>
          </a:prstGeom>
        </p:spPr>
      </p:pic>
    </p:spTree>
    <p:extLst>
      <p:ext uri="{BB962C8B-B14F-4D97-AF65-F5344CB8AC3E}">
        <p14:creationId xmlns:p14="http://schemas.microsoft.com/office/powerpoint/2010/main" val="40765941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458C55-1DC8-CA47-F928-D33CB8100203}"/>
              </a:ext>
            </a:extLst>
          </p:cNvPr>
          <p:cNvSpPr>
            <a:spLocks noGrp="1"/>
          </p:cNvSpPr>
          <p:nvPr>
            <p:ph type="title"/>
          </p:nvPr>
        </p:nvSpPr>
        <p:spPr/>
        <p:txBody>
          <a:bodyPr/>
          <a:lstStyle/>
          <a:p>
            <a:r>
              <a:rPr lang="en-US" dirty="0"/>
              <a:t>Performance to Gen2 Baseline</a:t>
            </a:r>
          </a:p>
        </p:txBody>
      </p:sp>
      <p:sp>
        <p:nvSpPr>
          <p:cNvPr id="3" name="Text Placeholder 2">
            <a:extLst>
              <a:ext uri="{FF2B5EF4-FFF2-40B4-BE49-F238E27FC236}">
                <a16:creationId xmlns:a16="http://schemas.microsoft.com/office/drawing/2014/main" id="{DFA23BE1-271E-CEB4-24ED-91AAB293527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E236F3D-EF41-4106-2D62-20C1A7542FF7}"/>
              </a:ext>
            </a:extLst>
          </p:cNvPr>
          <p:cNvSpPr>
            <a:spLocks noGrp="1"/>
          </p:cNvSpPr>
          <p:nvPr>
            <p:ph type="sldNum" sz="quarter" idx="12"/>
          </p:nvPr>
        </p:nvSpPr>
        <p:spPr/>
        <p:txBody>
          <a:bodyPr/>
          <a:lstStyle/>
          <a:p>
            <a:fld id="{CA5C1F0B-256B-3243-BFD0-E9259D5AEDE3}" type="slidenum">
              <a:rPr lang="en-US" smtClean="0"/>
              <a:t>48</a:t>
            </a:fld>
            <a:endParaRPr lang="en-US"/>
          </a:p>
        </p:txBody>
      </p:sp>
    </p:spTree>
    <p:extLst>
      <p:ext uri="{BB962C8B-B14F-4D97-AF65-F5344CB8AC3E}">
        <p14:creationId xmlns:p14="http://schemas.microsoft.com/office/powerpoint/2010/main" val="4091256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3D9ABC1-1E7D-9D29-085F-E49E4E34BD57}"/>
              </a:ext>
            </a:extLst>
          </p:cNvPr>
          <p:cNvSpPr>
            <a:spLocks noGrp="1"/>
          </p:cNvSpPr>
          <p:nvPr>
            <p:ph type="sldNum" sz="quarter" idx="12"/>
          </p:nvPr>
        </p:nvSpPr>
        <p:spPr/>
        <p:txBody>
          <a:bodyPr/>
          <a:lstStyle/>
          <a:p>
            <a:fld id="{CA5C1F0B-256B-3243-BFD0-E9259D5AEDE3}" type="slidenum">
              <a:rPr lang="en-US" smtClean="0"/>
              <a:t>49</a:t>
            </a:fld>
            <a:endParaRPr lang="en-US"/>
          </a:p>
        </p:txBody>
      </p:sp>
      <p:pic>
        <p:nvPicPr>
          <p:cNvPr id="3" name="Picture 2">
            <a:extLst>
              <a:ext uri="{FF2B5EF4-FFF2-40B4-BE49-F238E27FC236}">
                <a16:creationId xmlns:a16="http://schemas.microsoft.com/office/drawing/2014/main" id="{0D043247-54FE-BE7B-3C8B-CD31C9F4CB2F}"/>
              </a:ext>
            </a:extLst>
          </p:cNvPr>
          <p:cNvPicPr>
            <a:picLocks noChangeAspect="1"/>
          </p:cNvPicPr>
          <p:nvPr/>
        </p:nvPicPr>
        <p:blipFill rotWithShape="1">
          <a:blip r:embed="rId2"/>
          <a:srcRect b="21886"/>
          <a:stretch/>
        </p:blipFill>
        <p:spPr>
          <a:xfrm>
            <a:off x="703761" y="32817"/>
            <a:ext cx="4847953" cy="3111339"/>
          </a:xfrm>
          <a:prstGeom prst="rect">
            <a:avLst/>
          </a:prstGeom>
        </p:spPr>
      </p:pic>
      <p:pic>
        <p:nvPicPr>
          <p:cNvPr id="4" name="Picture 3">
            <a:extLst>
              <a:ext uri="{FF2B5EF4-FFF2-40B4-BE49-F238E27FC236}">
                <a16:creationId xmlns:a16="http://schemas.microsoft.com/office/drawing/2014/main" id="{2B0F18D1-1E47-5836-07D4-755FD4426C13}"/>
              </a:ext>
            </a:extLst>
          </p:cNvPr>
          <p:cNvPicPr>
            <a:picLocks noChangeAspect="1"/>
          </p:cNvPicPr>
          <p:nvPr/>
        </p:nvPicPr>
        <p:blipFill rotWithShape="1">
          <a:blip r:embed="rId3"/>
          <a:srcRect b="20152"/>
          <a:stretch/>
        </p:blipFill>
        <p:spPr>
          <a:xfrm>
            <a:off x="6096000" y="32817"/>
            <a:ext cx="4847953" cy="3180408"/>
          </a:xfrm>
          <a:prstGeom prst="rect">
            <a:avLst/>
          </a:prstGeom>
        </p:spPr>
      </p:pic>
      <p:pic>
        <p:nvPicPr>
          <p:cNvPr id="5" name="Picture 4">
            <a:extLst>
              <a:ext uri="{FF2B5EF4-FFF2-40B4-BE49-F238E27FC236}">
                <a16:creationId xmlns:a16="http://schemas.microsoft.com/office/drawing/2014/main" id="{DAEFC4FF-A85C-1BC1-6911-C8BA73AB025F}"/>
              </a:ext>
            </a:extLst>
          </p:cNvPr>
          <p:cNvPicPr>
            <a:picLocks noChangeAspect="1"/>
          </p:cNvPicPr>
          <p:nvPr/>
        </p:nvPicPr>
        <p:blipFill rotWithShape="1">
          <a:blip r:embed="rId4"/>
          <a:srcRect b="21886"/>
          <a:stretch/>
        </p:blipFill>
        <p:spPr>
          <a:xfrm>
            <a:off x="803638" y="3122962"/>
            <a:ext cx="4847953" cy="3111339"/>
          </a:xfrm>
          <a:prstGeom prst="rect">
            <a:avLst/>
          </a:prstGeom>
        </p:spPr>
      </p:pic>
      <p:pic>
        <p:nvPicPr>
          <p:cNvPr id="6" name="Picture 5">
            <a:extLst>
              <a:ext uri="{FF2B5EF4-FFF2-40B4-BE49-F238E27FC236}">
                <a16:creationId xmlns:a16="http://schemas.microsoft.com/office/drawing/2014/main" id="{A3ECE2EC-6E36-54AE-AF72-1116C0A4A112}"/>
              </a:ext>
            </a:extLst>
          </p:cNvPr>
          <p:cNvPicPr>
            <a:picLocks noChangeAspect="1"/>
          </p:cNvPicPr>
          <p:nvPr/>
        </p:nvPicPr>
        <p:blipFill rotWithShape="1">
          <a:blip r:embed="rId5"/>
          <a:srcRect b="20152"/>
          <a:stretch/>
        </p:blipFill>
        <p:spPr>
          <a:xfrm>
            <a:off x="6095999" y="3088427"/>
            <a:ext cx="4847953" cy="3180408"/>
          </a:xfrm>
          <a:prstGeom prst="rect">
            <a:avLst/>
          </a:prstGeom>
        </p:spPr>
      </p:pic>
      <p:pic>
        <p:nvPicPr>
          <p:cNvPr id="8" name="Picture 7">
            <a:extLst>
              <a:ext uri="{FF2B5EF4-FFF2-40B4-BE49-F238E27FC236}">
                <a16:creationId xmlns:a16="http://schemas.microsoft.com/office/drawing/2014/main" id="{AB7CF586-E00C-4466-8BF6-F5FAC0ECF4DC}"/>
              </a:ext>
            </a:extLst>
          </p:cNvPr>
          <p:cNvPicPr>
            <a:picLocks noChangeAspect="1"/>
          </p:cNvPicPr>
          <p:nvPr/>
        </p:nvPicPr>
        <p:blipFill rotWithShape="1">
          <a:blip r:embed="rId6"/>
          <a:srcRect l="12462" t="83326" r="12215"/>
          <a:stretch/>
        </p:blipFill>
        <p:spPr>
          <a:xfrm>
            <a:off x="4029359" y="6120994"/>
            <a:ext cx="3990922" cy="725839"/>
          </a:xfrm>
          <a:prstGeom prst="rect">
            <a:avLst/>
          </a:prstGeom>
        </p:spPr>
      </p:pic>
    </p:spTree>
    <p:extLst>
      <p:ext uri="{BB962C8B-B14F-4D97-AF65-F5344CB8AC3E}">
        <p14:creationId xmlns:p14="http://schemas.microsoft.com/office/powerpoint/2010/main" val="36895007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08002AA-6D1D-E163-C57A-95499A1935D4}"/>
              </a:ext>
            </a:extLst>
          </p:cNvPr>
          <p:cNvSpPr/>
          <p:nvPr/>
        </p:nvSpPr>
        <p:spPr>
          <a:xfrm>
            <a:off x="2160418" y="1761422"/>
            <a:ext cx="9757243" cy="1887530"/>
          </a:xfrm>
          <a:prstGeom prst="rect">
            <a:avLst/>
          </a:prstGeom>
          <a:solidFill>
            <a:schemeClr val="bg2">
              <a:lumMod val="90000"/>
            </a:schemeClr>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BECE5DE-721B-EEBC-1787-4CAD9C4648C0}"/>
              </a:ext>
            </a:extLst>
          </p:cNvPr>
          <p:cNvSpPr>
            <a:spLocks noGrp="1"/>
          </p:cNvSpPr>
          <p:nvPr>
            <p:ph type="title"/>
          </p:nvPr>
        </p:nvSpPr>
        <p:spPr>
          <a:xfrm>
            <a:off x="437367" y="324894"/>
            <a:ext cx="11654298" cy="1325563"/>
          </a:xfrm>
        </p:spPr>
        <p:txBody>
          <a:bodyPr>
            <a:normAutofit/>
          </a:bodyPr>
          <a:lstStyle/>
          <a:p>
            <a:r>
              <a:rPr lang="en-US" sz="2800" dirty="0"/>
              <a:t>What are the opportunities for designing </a:t>
            </a:r>
            <a:r>
              <a:rPr lang="en-US" sz="2800" b="1" dirty="0">
                <a:solidFill>
                  <a:schemeClr val="accent6"/>
                </a:solidFill>
              </a:rPr>
              <a:t>GreenSKUs</a:t>
            </a:r>
            <a:r>
              <a:rPr lang="en-US" sz="2800" dirty="0"/>
              <a:t>? Why now?</a:t>
            </a:r>
          </a:p>
        </p:txBody>
      </p:sp>
      <p:sp>
        <p:nvSpPr>
          <p:cNvPr id="5" name="Slide Number Placeholder 4">
            <a:extLst>
              <a:ext uri="{FF2B5EF4-FFF2-40B4-BE49-F238E27FC236}">
                <a16:creationId xmlns:a16="http://schemas.microsoft.com/office/drawing/2014/main" id="{767312C1-24CB-D6B5-D4BD-E9F3EACB1D7F}"/>
              </a:ext>
            </a:extLst>
          </p:cNvPr>
          <p:cNvSpPr>
            <a:spLocks noGrp="1"/>
          </p:cNvSpPr>
          <p:nvPr>
            <p:ph type="sldNum" sz="quarter" idx="12"/>
          </p:nvPr>
        </p:nvSpPr>
        <p:spPr/>
        <p:txBody>
          <a:bodyPr/>
          <a:lstStyle/>
          <a:p>
            <a:fld id="{CA5C1F0B-256B-3243-BFD0-E9259D5AEDE3}" type="slidenum">
              <a:rPr lang="en-US" smtClean="0"/>
              <a:t>5</a:t>
            </a:fld>
            <a:endParaRPr lang="en-US"/>
          </a:p>
        </p:txBody>
      </p:sp>
      <p:sp>
        <p:nvSpPr>
          <p:cNvPr id="6" name="TextBox 5">
            <a:extLst>
              <a:ext uri="{FF2B5EF4-FFF2-40B4-BE49-F238E27FC236}">
                <a16:creationId xmlns:a16="http://schemas.microsoft.com/office/drawing/2014/main" id="{7F7FB420-1DA1-9D19-2D86-222F1DE085BD}"/>
              </a:ext>
            </a:extLst>
          </p:cNvPr>
          <p:cNvSpPr txBox="1"/>
          <p:nvPr/>
        </p:nvSpPr>
        <p:spPr>
          <a:xfrm>
            <a:off x="1309704" y="5544545"/>
            <a:ext cx="9572593" cy="400110"/>
          </a:xfrm>
          <a:prstGeom prst="rect">
            <a:avLst/>
          </a:prstGeom>
          <a:solidFill>
            <a:schemeClr val="accent6">
              <a:lumMod val="40000"/>
              <a:lumOff val="60000"/>
            </a:schemeClr>
          </a:solidFill>
          <a:ln w="19050">
            <a:solidFill>
              <a:schemeClr val="accent6">
                <a:lumMod val="75000"/>
              </a:schemeClr>
            </a:solidFill>
            <a:prstDash val="sysDot"/>
          </a:ln>
        </p:spPr>
        <p:txBody>
          <a:bodyPr wrap="square" rtlCol="0">
            <a:spAutoFit/>
          </a:bodyPr>
          <a:lstStyle/>
          <a:p>
            <a:r>
              <a:rPr lang="en-US" sz="2000" dirty="0">
                <a:latin typeface="Poppins" panose="00000500000000000000" pitchFamily="2" charset="0"/>
                <a:cs typeface="Poppins" panose="00000500000000000000" pitchFamily="2" charset="0"/>
              </a:rPr>
              <a:t>There’s a recent availability of lower-carbon compute server components</a:t>
            </a:r>
          </a:p>
        </p:txBody>
      </p:sp>
      <p:pic>
        <p:nvPicPr>
          <p:cNvPr id="7" name="Picture 6">
            <a:extLst>
              <a:ext uri="{FF2B5EF4-FFF2-40B4-BE49-F238E27FC236}">
                <a16:creationId xmlns:a16="http://schemas.microsoft.com/office/drawing/2014/main" id="{D770B9BA-D2EC-1DA3-8037-CFD6EE25D623}"/>
              </a:ext>
            </a:extLst>
          </p:cNvPr>
          <p:cNvPicPr>
            <a:picLocks noChangeAspect="1"/>
          </p:cNvPicPr>
          <p:nvPr/>
        </p:nvPicPr>
        <p:blipFill>
          <a:blip r:embed="rId4"/>
          <a:stretch>
            <a:fillRect/>
          </a:stretch>
        </p:blipFill>
        <p:spPr>
          <a:xfrm>
            <a:off x="2141718" y="3866899"/>
            <a:ext cx="4089400" cy="1219200"/>
          </a:xfrm>
          <a:prstGeom prst="rect">
            <a:avLst/>
          </a:prstGeom>
          <a:ln>
            <a:solidFill>
              <a:schemeClr val="tx1"/>
            </a:solidFill>
          </a:ln>
        </p:spPr>
      </p:pic>
      <p:pic>
        <p:nvPicPr>
          <p:cNvPr id="9" name="Picture 8">
            <a:extLst>
              <a:ext uri="{FF2B5EF4-FFF2-40B4-BE49-F238E27FC236}">
                <a16:creationId xmlns:a16="http://schemas.microsoft.com/office/drawing/2014/main" id="{1AB6B4C0-406C-C078-AA9E-A0BDCA64963A}"/>
              </a:ext>
            </a:extLst>
          </p:cNvPr>
          <p:cNvPicPr>
            <a:picLocks noChangeAspect="1"/>
          </p:cNvPicPr>
          <p:nvPr/>
        </p:nvPicPr>
        <p:blipFill>
          <a:blip r:embed="rId5"/>
          <a:stretch>
            <a:fillRect/>
          </a:stretch>
        </p:blipFill>
        <p:spPr>
          <a:xfrm>
            <a:off x="6507461" y="4404768"/>
            <a:ext cx="5410200" cy="609600"/>
          </a:xfrm>
          <a:prstGeom prst="rect">
            <a:avLst/>
          </a:prstGeom>
          <a:ln>
            <a:solidFill>
              <a:schemeClr val="tx1"/>
            </a:solidFill>
          </a:ln>
        </p:spPr>
      </p:pic>
      <p:pic>
        <p:nvPicPr>
          <p:cNvPr id="1026" name="Picture 2" descr="AMD Details EPYC Bergamo CPUs With 128 Zen 4C Cores, Available Now | Tom's  Hardware">
            <a:extLst>
              <a:ext uri="{FF2B5EF4-FFF2-40B4-BE49-F238E27FC236}">
                <a16:creationId xmlns:a16="http://schemas.microsoft.com/office/drawing/2014/main" id="{BC9AE3A8-1BB1-9B18-CAFE-EEB35CC2D468}"/>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6172" t="6622" r="15300" b="49635"/>
          <a:stretch/>
        </p:blipFill>
        <p:spPr bwMode="auto">
          <a:xfrm>
            <a:off x="5998069" y="1895622"/>
            <a:ext cx="3079279" cy="110563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Ampere Gets Out In Front Of X86 With 192-Core “Siryn” AmpereOne - The Next  Platform">
            <a:extLst>
              <a:ext uri="{FF2B5EF4-FFF2-40B4-BE49-F238E27FC236}">
                <a16:creationId xmlns:a16="http://schemas.microsoft.com/office/drawing/2014/main" id="{6C245FFE-D0B8-B894-D550-BBD5A32420B8}"/>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b="82117"/>
          <a:stretch/>
        </p:blipFill>
        <p:spPr bwMode="auto">
          <a:xfrm>
            <a:off x="6519573" y="3097000"/>
            <a:ext cx="4576492" cy="42198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Intel Announces Sierra Forest Xeon CPU With 288 Cores | Extremetech">
            <a:extLst>
              <a:ext uri="{FF2B5EF4-FFF2-40B4-BE49-F238E27FC236}">
                <a16:creationId xmlns:a16="http://schemas.microsoft.com/office/drawing/2014/main" id="{6CF8198B-6D50-10BF-9A4D-360A2BE70651}"/>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11693" t="7327" r="4724" b="25222"/>
          <a:stretch/>
        </p:blipFill>
        <p:spPr bwMode="auto">
          <a:xfrm>
            <a:off x="9350763" y="1928521"/>
            <a:ext cx="2418091" cy="1098022"/>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442982A0-98A7-B2B3-E1E8-1BAE91635EF3}"/>
              </a:ext>
            </a:extLst>
          </p:cNvPr>
          <p:cNvSpPr txBox="1"/>
          <p:nvPr/>
        </p:nvSpPr>
        <p:spPr>
          <a:xfrm>
            <a:off x="113235" y="2529682"/>
            <a:ext cx="2152073" cy="338554"/>
          </a:xfrm>
          <a:prstGeom prst="rect">
            <a:avLst/>
          </a:prstGeom>
          <a:noFill/>
        </p:spPr>
        <p:txBody>
          <a:bodyPr wrap="square" rtlCol="0">
            <a:spAutoFit/>
          </a:bodyPr>
          <a:lstStyle/>
          <a:p>
            <a:r>
              <a:rPr lang="en-US" sz="1600" dirty="0">
                <a:latin typeface="Poppins" pitchFamily="2" charset="77"/>
                <a:cs typeface="Poppins" pitchFamily="2" charset="77"/>
              </a:rPr>
              <a:t>Efficient CPU cores</a:t>
            </a:r>
          </a:p>
        </p:txBody>
      </p:sp>
      <p:sp>
        <p:nvSpPr>
          <p:cNvPr id="8" name="TextBox 7">
            <a:extLst>
              <a:ext uri="{FF2B5EF4-FFF2-40B4-BE49-F238E27FC236}">
                <a16:creationId xmlns:a16="http://schemas.microsoft.com/office/drawing/2014/main" id="{8CE805F1-2514-E793-1FF1-3A838E4ED0FE}"/>
              </a:ext>
            </a:extLst>
          </p:cNvPr>
          <p:cNvSpPr txBox="1"/>
          <p:nvPr/>
        </p:nvSpPr>
        <p:spPr>
          <a:xfrm>
            <a:off x="135353" y="3991396"/>
            <a:ext cx="2047182" cy="830997"/>
          </a:xfrm>
          <a:prstGeom prst="rect">
            <a:avLst/>
          </a:prstGeom>
          <a:noFill/>
        </p:spPr>
        <p:txBody>
          <a:bodyPr wrap="square" rtlCol="0">
            <a:spAutoFit/>
          </a:bodyPr>
          <a:lstStyle/>
          <a:p>
            <a:r>
              <a:rPr lang="en-US" sz="1600" dirty="0">
                <a:latin typeface="Poppins" pitchFamily="2" charset="77"/>
                <a:cs typeface="Poppins" pitchFamily="2" charset="77"/>
              </a:rPr>
              <a:t>Memory reuse through Compute Express Link (CXL)</a:t>
            </a:r>
          </a:p>
        </p:txBody>
      </p:sp>
      <p:sp>
        <p:nvSpPr>
          <p:cNvPr id="11" name="TextBox 10">
            <a:extLst>
              <a:ext uri="{FF2B5EF4-FFF2-40B4-BE49-F238E27FC236}">
                <a16:creationId xmlns:a16="http://schemas.microsoft.com/office/drawing/2014/main" id="{019AB08F-F244-AA05-DA97-0755E90E97C2}"/>
              </a:ext>
            </a:extLst>
          </p:cNvPr>
          <p:cNvSpPr txBox="1"/>
          <p:nvPr/>
        </p:nvSpPr>
        <p:spPr>
          <a:xfrm>
            <a:off x="6429928" y="3966034"/>
            <a:ext cx="5873515" cy="338554"/>
          </a:xfrm>
          <a:prstGeom prst="rect">
            <a:avLst/>
          </a:prstGeom>
          <a:noFill/>
        </p:spPr>
        <p:txBody>
          <a:bodyPr wrap="square" rtlCol="0">
            <a:spAutoFit/>
          </a:bodyPr>
          <a:lstStyle/>
          <a:p>
            <a:r>
              <a:rPr lang="en-US" sz="1600" dirty="0">
                <a:latin typeface="Poppins" pitchFamily="2" charset="77"/>
                <a:cs typeface="Poppins" pitchFamily="2" charset="77"/>
              </a:rPr>
              <a:t>SSD reuse through PCIe backwards compatibility</a:t>
            </a:r>
          </a:p>
        </p:txBody>
      </p:sp>
      <p:grpSp>
        <p:nvGrpSpPr>
          <p:cNvPr id="29" name="Group 28">
            <a:extLst>
              <a:ext uri="{FF2B5EF4-FFF2-40B4-BE49-F238E27FC236}">
                <a16:creationId xmlns:a16="http://schemas.microsoft.com/office/drawing/2014/main" id="{0F998439-0C44-A5FA-2B5D-908A29F68C9F}"/>
              </a:ext>
            </a:extLst>
          </p:cNvPr>
          <p:cNvGrpSpPr/>
          <p:nvPr/>
        </p:nvGrpSpPr>
        <p:grpSpPr>
          <a:xfrm>
            <a:off x="4278360" y="2118651"/>
            <a:ext cx="1128097" cy="1173072"/>
            <a:chOff x="2182033" y="2380813"/>
            <a:chExt cx="1128097" cy="1173072"/>
          </a:xfrm>
        </p:grpSpPr>
        <p:pic>
          <p:nvPicPr>
            <p:cNvPr id="13" name="Graphic 12" descr="Processor with solid fill">
              <a:extLst>
                <a:ext uri="{FF2B5EF4-FFF2-40B4-BE49-F238E27FC236}">
                  <a16:creationId xmlns:a16="http://schemas.microsoft.com/office/drawing/2014/main" id="{1B231E25-EFEB-BA29-C783-F2B6CDD7CFC2}"/>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182045" y="2380813"/>
              <a:ext cx="405714" cy="405714"/>
            </a:xfrm>
            <a:prstGeom prst="rect">
              <a:avLst/>
            </a:prstGeom>
          </p:spPr>
        </p:pic>
        <p:pic>
          <p:nvPicPr>
            <p:cNvPr id="14" name="Graphic 13" descr="Processor with solid fill">
              <a:extLst>
                <a:ext uri="{FF2B5EF4-FFF2-40B4-BE49-F238E27FC236}">
                  <a16:creationId xmlns:a16="http://schemas.microsoft.com/office/drawing/2014/main" id="{B348A703-4DAB-5DE1-860D-AA4B9577B774}"/>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182039" y="2758264"/>
              <a:ext cx="405714" cy="405714"/>
            </a:xfrm>
            <a:prstGeom prst="rect">
              <a:avLst/>
            </a:prstGeom>
          </p:spPr>
        </p:pic>
        <p:pic>
          <p:nvPicPr>
            <p:cNvPr id="15" name="Graphic 14" descr="Processor with solid fill">
              <a:extLst>
                <a:ext uri="{FF2B5EF4-FFF2-40B4-BE49-F238E27FC236}">
                  <a16:creationId xmlns:a16="http://schemas.microsoft.com/office/drawing/2014/main" id="{312AE244-DBEF-2180-986D-F8E77A45F01F}"/>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182033" y="3135715"/>
              <a:ext cx="405714" cy="405714"/>
            </a:xfrm>
            <a:prstGeom prst="rect">
              <a:avLst/>
            </a:prstGeom>
          </p:spPr>
        </p:pic>
        <p:pic>
          <p:nvPicPr>
            <p:cNvPr id="16" name="Graphic 15" descr="Processor with solid fill">
              <a:extLst>
                <a:ext uri="{FF2B5EF4-FFF2-40B4-BE49-F238E27FC236}">
                  <a16:creationId xmlns:a16="http://schemas.microsoft.com/office/drawing/2014/main" id="{4B397552-F056-DF65-B7A8-33A12FEA9943}"/>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546427" y="2380813"/>
              <a:ext cx="405714" cy="405714"/>
            </a:xfrm>
            <a:prstGeom prst="rect">
              <a:avLst/>
            </a:prstGeom>
          </p:spPr>
        </p:pic>
        <p:pic>
          <p:nvPicPr>
            <p:cNvPr id="17" name="Graphic 16" descr="Processor with solid fill">
              <a:extLst>
                <a:ext uri="{FF2B5EF4-FFF2-40B4-BE49-F238E27FC236}">
                  <a16:creationId xmlns:a16="http://schemas.microsoft.com/office/drawing/2014/main" id="{4896477A-2096-2323-A9F3-56E1FE173515}"/>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546421" y="2758264"/>
              <a:ext cx="405714" cy="405714"/>
            </a:xfrm>
            <a:prstGeom prst="rect">
              <a:avLst/>
            </a:prstGeom>
          </p:spPr>
        </p:pic>
        <p:pic>
          <p:nvPicPr>
            <p:cNvPr id="18" name="Graphic 17" descr="Processor with solid fill">
              <a:extLst>
                <a:ext uri="{FF2B5EF4-FFF2-40B4-BE49-F238E27FC236}">
                  <a16:creationId xmlns:a16="http://schemas.microsoft.com/office/drawing/2014/main" id="{0F977F6C-D70C-9AFD-F6FE-D76328B9139F}"/>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546415" y="3135715"/>
              <a:ext cx="405714" cy="405714"/>
            </a:xfrm>
            <a:prstGeom prst="rect">
              <a:avLst/>
            </a:prstGeom>
          </p:spPr>
        </p:pic>
        <p:pic>
          <p:nvPicPr>
            <p:cNvPr id="19" name="Graphic 18" descr="Processor with solid fill">
              <a:extLst>
                <a:ext uri="{FF2B5EF4-FFF2-40B4-BE49-F238E27FC236}">
                  <a16:creationId xmlns:a16="http://schemas.microsoft.com/office/drawing/2014/main" id="{73296500-3C5A-169F-FA87-C8F8250B7CF4}"/>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904416" y="2393269"/>
              <a:ext cx="405714" cy="405714"/>
            </a:xfrm>
            <a:prstGeom prst="rect">
              <a:avLst/>
            </a:prstGeom>
          </p:spPr>
        </p:pic>
        <p:pic>
          <p:nvPicPr>
            <p:cNvPr id="20" name="Graphic 19" descr="Processor with solid fill">
              <a:extLst>
                <a:ext uri="{FF2B5EF4-FFF2-40B4-BE49-F238E27FC236}">
                  <a16:creationId xmlns:a16="http://schemas.microsoft.com/office/drawing/2014/main" id="{301BAE1E-F56C-C6D2-5C7B-B4BCBD3FB323}"/>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904410" y="2770720"/>
              <a:ext cx="405714" cy="405714"/>
            </a:xfrm>
            <a:prstGeom prst="rect">
              <a:avLst/>
            </a:prstGeom>
          </p:spPr>
        </p:pic>
        <p:pic>
          <p:nvPicPr>
            <p:cNvPr id="21" name="Graphic 20" descr="Processor with solid fill">
              <a:extLst>
                <a:ext uri="{FF2B5EF4-FFF2-40B4-BE49-F238E27FC236}">
                  <a16:creationId xmlns:a16="http://schemas.microsoft.com/office/drawing/2014/main" id="{6F5D57BC-B4E4-BF15-7F41-C6C9BB69BA18}"/>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904404" y="3148171"/>
              <a:ext cx="405714" cy="405714"/>
            </a:xfrm>
            <a:prstGeom prst="rect">
              <a:avLst/>
            </a:prstGeom>
          </p:spPr>
        </p:pic>
      </p:grpSp>
      <p:grpSp>
        <p:nvGrpSpPr>
          <p:cNvPr id="28" name="Group 27">
            <a:extLst>
              <a:ext uri="{FF2B5EF4-FFF2-40B4-BE49-F238E27FC236}">
                <a16:creationId xmlns:a16="http://schemas.microsoft.com/office/drawing/2014/main" id="{0F611F54-CC7A-51E8-200A-0181AFD548AC}"/>
              </a:ext>
            </a:extLst>
          </p:cNvPr>
          <p:cNvGrpSpPr/>
          <p:nvPr/>
        </p:nvGrpSpPr>
        <p:grpSpPr>
          <a:xfrm>
            <a:off x="2538724" y="2075836"/>
            <a:ext cx="1273150" cy="1258702"/>
            <a:chOff x="3866298" y="2368987"/>
            <a:chExt cx="1273150" cy="1258702"/>
          </a:xfrm>
        </p:grpSpPr>
        <p:pic>
          <p:nvPicPr>
            <p:cNvPr id="23" name="Graphic 22" descr="Processor with solid fill">
              <a:extLst>
                <a:ext uri="{FF2B5EF4-FFF2-40B4-BE49-F238E27FC236}">
                  <a16:creationId xmlns:a16="http://schemas.microsoft.com/office/drawing/2014/main" id="{50F86BDE-4B83-28DD-9566-D9B767220F0A}"/>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866310" y="2368987"/>
              <a:ext cx="666568" cy="666568"/>
            </a:xfrm>
            <a:prstGeom prst="rect">
              <a:avLst/>
            </a:prstGeom>
          </p:spPr>
        </p:pic>
        <p:pic>
          <p:nvPicPr>
            <p:cNvPr id="24" name="Graphic 23" descr="Processor with solid fill">
              <a:extLst>
                <a:ext uri="{FF2B5EF4-FFF2-40B4-BE49-F238E27FC236}">
                  <a16:creationId xmlns:a16="http://schemas.microsoft.com/office/drawing/2014/main" id="{BE67C02B-8E40-2A63-A811-FD1FA18D97FD}"/>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866298" y="2961121"/>
              <a:ext cx="666568" cy="666568"/>
            </a:xfrm>
            <a:prstGeom prst="rect">
              <a:avLst/>
            </a:prstGeom>
          </p:spPr>
        </p:pic>
        <p:pic>
          <p:nvPicPr>
            <p:cNvPr id="25" name="Graphic 24" descr="Processor with solid fill">
              <a:extLst>
                <a:ext uri="{FF2B5EF4-FFF2-40B4-BE49-F238E27FC236}">
                  <a16:creationId xmlns:a16="http://schemas.microsoft.com/office/drawing/2014/main" id="{7B8C4E6B-2F87-85A0-BC61-A48F7F28779B}"/>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4472880" y="2372305"/>
              <a:ext cx="666568" cy="666568"/>
            </a:xfrm>
            <a:prstGeom prst="rect">
              <a:avLst/>
            </a:prstGeom>
          </p:spPr>
        </p:pic>
        <p:pic>
          <p:nvPicPr>
            <p:cNvPr id="26" name="Graphic 25" descr="Processor with solid fill">
              <a:extLst>
                <a:ext uri="{FF2B5EF4-FFF2-40B4-BE49-F238E27FC236}">
                  <a16:creationId xmlns:a16="http://schemas.microsoft.com/office/drawing/2014/main" id="{3CB6983A-4874-FCD5-4FE1-CFE0EF860D0C}"/>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4472868" y="2961121"/>
              <a:ext cx="666568" cy="666568"/>
            </a:xfrm>
            <a:prstGeom prst="rect">
              <a:avLst/>
            </a:prstGeom>
          </p:spPr>
        </p:pic>
      </p:grpSp>
      <p:cxnSp>
        <p:nvCxnSpPr>
          <p:cNvPr id="31" name="Straight Arrow Connector 30">
            <a:extLst>
              <a:ext uri="{FF2B5EF4-FFF2-40B4-BE49-F238E27FC236}">
                <a16:creationId xmlns:a16="http://schemas.microsoft.com/office/drawing/2014/main" id="{65FB300F-E1A2-8060-DB4B-ACB5765CC6BA}"/>
              </a:ext>
            </a:extLst>
          </p:cNvPr>
          <p:cNvCxnSpPr/>
          <p:nvPr/>
        </p:nvCxnSpPr>
        <p:spPr>
          <a:xfrm>
            <a:off x="3811862" y="2698959"/>
            <a:ext cx="435676" cy="0"/>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Tree>
    <p:custDataLst>
      <p:tags r:id="rId1"/>
    </p:custDataLst>
    <p:extLst>
      <p:ext uri="{BB962C8B-B14F-4D97-AF65-F5344CB8AC3E}">
        <p14:creationId xmlns:p14="http://schemas.microsoft.com/office/powerpoint/2010/main" val="236348033"/>
      </p:ext>
    </p:extLst>
  </p:cSld>
  <p:clrMapOvr>
    <a:masterClrMapping/>
  </p:clrMapOvr>
  <mc:AlternateContent xmlns:mc="http://schemas.openxmlformats.org/markup-compatibility/2006" xmlns:p14="http://schemas.microsoft.com/office/powerpoint/2010/main">
    <mc:Choice Requires="p14">
      <p:transition spd="med" p14:dur="700" advTm="94449">
        <p:fade/>
      </p:transition>
    </mc:Choice>
    <mc:Fallback xmlns="">
      <p:transition spd="med" advTm="94449">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nodeType="withEffect">
                                  <p:stCondLst>
                                    <p:cond delay="0"/>
                                  </p:stCondLst>
                                  <p:childTnLst>
                                    <p:set>
                                      <p:cBhvr>
                                        <p:cTn id="9" dur="1" fill="hold">
                                          <p:stCondLst>
                                            <p:cond delay="0"/>
                                          </p:stCondLst>
                                        </p:cTn>
                                        <p:tgtEl>
                                          <p:spTgt spid="28"/>
                                        </p:tgtEl>
                                        <p:attrNameLst>
                                          <p:attrName>style.visibility</p:attrName>
                                        </p:attrNameLst>
                                      </p:cBhvr>
                                      <p:to>
                                        <p:strVal val="visible"/>
                                      </p:to>
                                    </p:set>
                                    <p:animEffect transition="in" filter="fade">
                                      <p:cBhvr>
                                        <p:cTn id="10" dur="500"/>
                                        <p:tgtEl>
                                          <p:spTgt spid="28"/>
                                        </p:tgtEl>
                                      </p:cBhvr>
                                    </p:animEffect>
                                  </p:childTnLst>
                                </p:cTn>
                              </p:par>
                              <p:par>
                                <p:cTn id="11" presetID="10" presetClass="entr" presetSubtype="0" fill="hold" nodeType="withEffect">
                                  <p:stCondLst>
                                    <p:cond delay="0"/>
                                  </p:stCondLst>
                                  <p:childTnLst>
                                    <p:set>
                                      <p:cBhvr>
                                        <p:cTn id="12" dur="1" fill="hold">
                                          <p:stCondLst>
                                            <p:cond delay="0"/>
                                          </p:stCondLst>
                                        </p:cTn>
                                        <p:tgtEl>
                                          <p:spTgt spid="31"/>
                                        </p:tgtEl>
                                        <p:attrNameLst>
                                          <p:attrName>style.visibility</p:attrName>
                                        </p:attrNameLst>
                                      </p:cBhvr>
                                      <p:to>
                                        <p:strVal val="visible"/>
                                      </p:to>
                                    </p:set>
                                    <p:animEffect transition="in" filter="fade">
                                      <p:cBhvr>
                                        <p:cTn id="13" dur="500"/>
                                        <p:tgtEl>
                                          <p:spTgt spid="31"/>
                                        </p:tgtEl>
                                      </p:cBhvr>
                                    </p:animEffect>
                                  </p:childTnLst>
                                </p:cTn>
                              </p:par>
                              <p:par>
                                <p:cTn id="14" presetID="10" presetClass="entr" presetSubtype="0" fill="hold" nodeType="withEffect">
                                  <p:stCondLst>
                                    <p:cond delay="0"/>
                                  </p:stCondLst>
                                  <p:childTnLst>
                                    <p:set>
                                      <p:cBhvr>
                                        <p:cTn id="15" dur="1" fill="hold">
                                          <p:stCondLst>
                                            <p:cond delay="0"/>
                                          </p:stCondLst>
                                        </p:cTn>
                                        <p:tgtEl>
                                          <p:spTgt spid="29"/>
                                        </p:tgtEl>
                                        <p:attrNameLst>
                                          <p:attrName>style.visibility</p:attrName>
                                        </p:attrNameLst>
                                      </p:cBhvr>
                                      <p:to>
                                        <p:strVal val="visible"/>
                                      </p:to>
                                    </p:set>
                                    <p:animEffect transition="in" filter="fade">
                                      <p:cBhvr>
                                        <p:cTn id="16" dur="500"/>
                                        <p:tgtEl>
                                          <p:spTgt spid="29"/>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5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1026"/>
                                        </p:tgtEl>
                                        <p:attrNameLst>
                                          <p:attrName>style.visibility</p:attrName>
                                        </p:attrNameLst>
                                      </p:cBhvr>
                                      <p:to>
                                        <p:strVal val="visible"/>
                                      </p:to>
                                    </p:set>
                                    <p:animEffect transition="in" filter="fade">
                                      <p:cBhvr>
                                        <p:cTn id="24" dur="500"/>
                                        <p:tgtEl>
                                          <p:spTgt spid="1026"/>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1030"/>
                                        </p:tgtEl>
                                        <p:attrNameLst>
                                          <p:attrName>style.visibility</p:attrName>
                                        </p:attrNameLst>
                                      </p:cBhvr>
                                      <p:to>
                                        <p:strVal val="visible"/>
                                      </p:to>
                                    </p:set>
                                    <p:animEffect transition="in" filter="fade">
                                      <p:cBhvr>
                                        <p:cTn id="29" dur="500"/>
                                        <p:tgtEl>
                                          <p:spTgt spid="1030"/>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1028"/>
                                        </p:tgtEl>
                                        <p:attrNameLst>
                                          <p:attrName>style.visibility</p:attrName>
                                        </p:attrNameLst>
                                      </p:cBhvr>
                                      <p:to>
                                        <p:strVal val="visible"/>
                                      </p:to>
                                    </p:set>
                                    <p:animEffect transition="in" filter="fade">
                                      <p:cBhvr>
                                        <p:cTn id="34" dur="500"/>
                                        <p:tgtEl>
                                          <p:spTgt spid="1028"/>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7"/>
                                        </p:tgtEl>
                                        <p:attrNameLst>
                                          <p:attrName>style.visibility</p:attrName>
                                        </p:attrNameLst>
                                      </p:cBhvr>
                                      <p:to>
                                        <p:strVal val="visible"/>
                                      </p:to>
                                    </p:set>
                                    <p:animEffect transition="in" filter="fade">
                                      <p:cBhvr>
                                        <p:cTn id="39" dur="500"/>
                                        <p:tgtEl>
                                          <p:spTgt spid="7"/>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8"/>
                                        </p:tgtEl>
                                        <p:attrNameLst>
                                          <p:attrName>style.visibility</p:attrName>
                                        </p:attrNameLst>
                                      </p:cBhvr>
                                      <p:to>
                                        <p:strVal val="visible"/>
                                      </p:to>
                                    </p:set>
                                    <p:animEffect transition="in" filter="fade">
                                      <p:cBhvr>
                                        <p:cTn id="42" dur="500"/>
                                        <p:tgtEl>
                                          <p:spTgt spid="8"/>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9"/>
                                        </p:tgtEl>
                                        <p:attrNameLst>
                                          <p:attrName>style.visibility</p:attrName>
                                        </p:attrNameLst>
                                      </p:cBhvr>
                                      <p:to>
                                        <p:strVal val="visible"/>
                                      </p:to>
                                    </p:set>
                                    <p:animEffect transition="in" filter="fade">
                                      <p:cBhvr>
                                        <p:cTn id="47" dur="500"/>
                                        <p:tgtEl>
                                          <p:spTgt spid="9"/>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11"/>
                                        </p:tgtEl>
                                        <p:attrNameLst>
                                          <p:attrName>style.visibility</p:attrName>
                                        </p:attrNameLst>
                                      </p:cBhvr>
                                      <p:to>
                                        <p:strVal val="visible"/>
                                      </p:to>
                                    </p:set>
                                    <p:animEffect transition="in" filter="fade">
                                      <p:cBhvr>
                                        <p:cTn id="50" dur="500"/>
                                        <p:tgtEl>
                                          <p:spTgt spid="11"/>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6"/>
                                        </p:tgtEl>
                                        <p:attrNameLst>
                                          <p:attrName>style.visibility</p:attrName>
                                        </p:attrNameLst>
                                      </p:cBhvr>
                                      <p:to>
                                        <p:strVal val="visible"/>
                                      </p:to>
                                    </p:set>
                                    <p:animEffect transition="in" filter="fade">
                                      <p:cBhvr>
                                        <p:cTn id="5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6" grpId="0" animBg="1"/>
      <p:bldP spid="4" grpId="0"/>
      <p:bldP spid="8" grpId="0"/>
      <p:bldP spid="11"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3D9ABC1-1E7D-9D29-085F-E49E4E34BD57}"/>
              </a:ext>
            </a:extLst>
          </p:cNvPr>
          <p:cNvSpPr>
            <a:spLocks noGrp="1"/>
          </p:cNvSpPr>
          <p:nvPr>
            <p:ph type="sldNum" sz="quarter" idx="12"/>
          </p:nvPr>
        </p:nvSpPr>
        <p:spPr/>
        <p:txBody>
          <a:bodyPr/>
          <a:lstStyle/>
          <a:p>
            <a:fld id="{CA5C1F0B-256B-3243-BFD0-E9259D5AEDE3}" type="slidenum">
              <a:rPr lang="en-US" smtClean="0"/>
              <a:t>50</a:t>
            </a:fld>
            <a:endParaRPr lang="en-US"/>
          </a:p>
        </p:txBody>
      </p:sp>
      <p:pic>
        <p:nvPicPr>
          <p:cNvPr id="3" name="Picture 2">
            <a:extLst>
              <a:ext uri="{FF2B5EF4-FFF2-40B4-BE49-F238E27FC236}">
                <a16:creationId xmlns:a16="http://schemas.microsoft.com/office/drawing/2014/main" id="{D5AE2867-A100-6206-3D22-3DE1B53C0C82}"/>
              </a:ext>
            </a:extLst>
          </p:cNvPr>
          <p:cNvPicPr>
            <a:picLocks noChangeAspect="1"/>
          </p:cNvPicPr>
          <p:nvPr/>
        </p:nvPicPr>
        <p:blipFill rotWithShape="1">
          <a:blip r:embed="rId2"/>
          <a:srcRect b="21200"/>
          <a:stretch/>
        </p:blipFill>
        <p:spPr>
          <a:xfrm>
            <a:off x="6406245" y="156336"/>
            <a:ext cx="4408464" cy="2854118"/>
          </a:xfrm>
          <a:prstGeom prst="rect">
            <a:avLst/>
          </a:prstGeom>
        </p:spPr>
      </p:pic>
      <p:pic>
        <p:nvPicPr>
          <p:cNvPr id="4" name="Picture 3">
            <a:extLst>
              <a:ext uri="{FF2B5EF4-FFF2-40B4-BE49-F238E27FC236}">
                <a16:creationId xmlns:a16="http://schemas.microsoft.com/office/drawing/2014/main" id="{B5821249-5E4F-5BBC-6944-8337367F8C39}"/>
              </a:ext>
            </a:extLst>
          </p:cNvPr>
          <p:cNvPicPr>
            <a:picLocks noChangeAspect="1"/>
          </p:cNvPicPr>
          <p:nvPr/>
        </p:nvPicPr>
        <p:blipFill rotWithShape="1">
          <a:blip r:embed="rId3"/>
          <a:srcRect b="21200"/>
          <a:stretch/>
        </p:blipFill>
        <p:spPr>
          <a:xfrm>
            <a:off x="6472373" y="3216727"/>
            <a:ext cx="4408463" cy="2854118"/>
          </a:xfrm>
          <a:prstGeom prst="rect">
            <a:avLst/>
          </a:prstGeom>
        </p:spPr>
      </p:pic>
      <p:pic>
        <p:nvPicPr>
          <p:cNvPr id="5" name="Picture 4">
            <a:extLst>
              <a:ext uri="{FF2B5EF4-FFF2-40B4-BE49-F238E27FC236}">
                <a16:creationId xmlns:a16="http://schemas.microsoft.com/office/drawing/2014/main" id="{7C1A60D5-3369-F83E-B0A4-694BF6127BFF}"/>
              </a:ext>
            </a:extLst>
          </p:cNvPr>
          <p:cNvPicPr>
            <a:picLocks noChangeAspect="1"/>
          </p:cNvPicPr>
          <p:nvPr/>
        </p:nvPicPr>
        <p:blipFill rotWithShape="1">
          <a:blip r:embed="rId4"/>
          <a:srcRect b="21200"/>
          <a:stretch/>
        </p:blipFill>
        <p:spPr>
          <a:xfrm>
            <a:off x="1047393" y="117679"/>
            <a:ext cx="4408464" cy="2854118"/>
          </a:xfrm>
          <a:prstGeom prst="rect">
            <a:avLst/>
          </a:prstGeom>
        </p:spPr>
      </p:pic>
      <p:pic>
        <p:nvPicPr>
          <p:cNvPr id="6" name="Picture 5">
            <a:extLst>
              <a:ext uri="{FF2B5EF4-FFF2-40B4-BE49-F238E27FC236}">
                <a16:creationId xmlns:a16="http://schemas.microsoft.com/office/drawing/2014/main" id="{876DBBA7-A11F-89C9-9D6D-157C9BB2C6C2}"/>
              </a:ext>
            </a:extLst>
          </p:cNvPr>
          <p:cNvPicPr>
            <a:picLocks noChangeAspect="1"/>
          </p:cNvPicPr>
          <p:nvPr/>
        </p:nvPicPr>
        <p:blipFill rotWithShape="1">
          <a:blip r:embed="rId5"/>
          <a:srcRect b="21200"/>
          <a:stretch/>
        </p:blipFill>
        <p:spPr>
          <a:xfrm>
            <a:off x="1047392" y="3160462"/>
            <a:ext cx="4408464" cy="2854118"/>
          </a:xfrm>
          <a:prstGeom prst="rect">
            <a:avLst/>
          </a:prstGeom>
        </p:spPr>
      </p:pic>
      <p:pic>
        <p:nvPicPr>
          <p:cNvPr id="8" name="Picture 7">
            <a:extLst>
              <a:ext uri="{FF2B5EF4-FFF2-40B4-BE49-F238E27FC236}">
                <a16:creationId xmlns:a16="http://schemas.microsoft.com/office/drawing/2014/main" id="{F5417C73-5375-ADED-B331-6760AC6A9BA4}"/>
              </a:ext>
            </a:extLst>
          </p:cNvPr>
          <p:cNvPicPr>
            <a:picLocks noChangeAspect="1"/>
          </p:cNvPicPr>
          <p:nvPr/>
        </p:nvPicPr>
        <p:blipFill rotWithShape="1">
          <a:blip r:embed="rId6"/>
          <a:srcRect l="12462" t="83326" r="12215"/>
          <a:stretch/>
        </p:blipFill>
        <p:spPr>
          <a:xfrm>
            <a:off x="4029359" y="6120994"/>
            <a:ext cx="3990922" cy="725839"/>
          </a:xfrm>
          <a:prstGeom prst="rect">
            <a:avLst/>
          </a:prstGeom>
        </p:spPr>
      </p:pic>
    </p:spTree>
    <p:extLst>
      <p:ext uri="{BB962C8B-B14F-4D97-AF65-F5344CB8AC3E}">
        <p14:creationId xmlns:p14="http://schemas.microsoft.com/office/powerpoint/2010/main" val="37312980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3D9ABC1-1E7D-9D29-085F-E49E4E34BD57}"/>
              </a:ext>
            </a:extLst>
          </p:cNvPr>
          <p:cNvSpPr>
            <a:spLocks noGrp="1"/>
          </p:cNvSpPr>
          <p:nvPr>
            <p:ph type="sldNum" sz="quarter" idx="12"/>
          </p:nvPr>
        </p:nvSpPr>
        <p:spPr/>
        <p:txBody>
          <a:bodyPr/>
          <a:lstStyle/>
          <a:p>
            <a:fld id="{CA5C1F0B-256B-3243-BFD0-E9259D5AEDE3}" type="slidenum">
              <a:rPr lang="en-US" smtClean="0"/>
              <a:t>51</a:t>
            </a:fld>
            <a:endParaRPr lang="en-US"/>
          </a:p>
        </p:txBody>
      </p:sp>
      <p:pic>
        <p:nvPicPr>
          <p:cNvPr id="3" name="Picture 2">
            <a:extLst>
              <a:ext uri="{FF2B5EF4-FFF2-40B4-BE49-F238E27FC236}">
                <a16:creationId xmlns:a16="http://schemas.microsoft.com/office/drawing/2014/main" id="{65316A66-B342-E603-F025-329102321CB0}"/>
              </a:ext>
            </a:extLst>
          </p:cNvPr>
          <p:cNvPicPr>
            <a:picLocks noChangeAspect="1"/>
          </p:cNvPicPr>
          <p:nvPr/>
        </p:nvPicPr>
        <p:blipFill>
          <a:blip r:embed="rId2"/>
          <a:stretch>
            <a:fillRect/>
          </a:stretch>
        </p:blipFill>
        <p:spPr>
          <a:xfrm>
            <a:off x="223702" y="201385"/>
            <a:ext cx="3891098" cy="2520993"/>
          </a:xfrm>
          <a:prstGeom prst="rect">
            <a:avLst/>
          </a:prstGeom>
        </p:spPr>
      </p:pic>
      <p:pic>
        <p:nvPicPr>
          <p:cNvPr id="4" name="Picture 3">
            <a:extLst>
              <a:ext uri="{FF2B5EF4-FFF2-40B4-BE49-F238E27FC236}">
                <a16:creationId xmlns:a16="http://schemas.microsoft.com/office/drawing/2014/main" id="{D700305F-FACF-20B6-DFBC-E5144DBAAE87}"/>
              </a:ext>
            </a:extLst>
          </p:cNvPr>
          <p:cNvPicPr>
            <a:picLocks noChangeAspect="1"/>
          </p:cNvPicPr>
          <p:nvPr/>
        </p:nvPicPr>
        <p:blipFill>
          <a:blip r:embed="rId3"/>
          <a:stretch>
            <a:fillRect/>
          </a:stretch>
        </p:blipFill>
        <p:spPr>
          <a:xfrm>
            <a:off x="4117520" y="201385"/>
            <a:ext cx="3933555" cy="2548500"/>
          </a:xfrm>
          <a:prstGeom prst="rect">
            <a:avLst/>
          </a:prstGeom>
        </p:spPr>
      </p:pic>
      <p:pic>
        <p:nvPicPr>
          <p:cNvPr id="6" name="Picture 5">
            <a:extLst>
              <a:ext uri="{FF2B5EF4-FFF2-40B4-BE49-F238E27FC236}">
                <a16:creationId xmlns:a16="http://schemas.microsoft.com/office/drawing/2014/main" id="{66813713-90EF-AF8F-43CA-FEAC28452FA6}"/>
              </a:ext>
            </a:extLst>
          </p:cNvPr>
          <p:cNvPicPr>
            <a:picLocks noChangeAspect="1"/>
          </p:cNvPicPr>
          <p:nvPr/>
        </p:nvPicPr>
        <p:blipFill>
          <a:blip r:embed="rId4"/>
          <a:stretch>
            <a:fillRect/>
          </a:stretch>
        </p:blipFill>
        <p:spPr>
          <a:xfrm>
            <a:off x="8077201" y="201385"/>
            <a:ext cx="3933554" cy="2548500"/>
          </a:xfrm>
          <a:prstGeom prst="rect">
            <a:avLst/>
          </a:prstGeom>
        </p:spPr>
      </p:pic>
      <p:pic>
        <p:nvPicPr>
          <p:cNvPr id="7" name="Picture 6">
            <a:extLst>
              <a:ext uri="{FF2B5EF4-FFF2-40B4-BE49-F238E27FC236}">
                <a16:creationId xmlns:a16="http://schemas.microsoft.com/office/drawing/2014/main" id="{4D6CCE5C-DFB0-AA6F-98E7-4A410A3F97A7}"/>
              </a:ext>
            </a:extLst>
          </p:cNvPr>
          <p:cNvPicPr>
            <a:picLocks noChangeAspect="1"/>
          </p:cNvPicPr>
          <p:nvPr/>
        </p:nvPicPr>
        <p:blipFill>
          <a:blip r:embed="rId5"/>
          <a:stretch>
            <a:fillRect/>
          </a:stretch>
        </p:blipFill>
        <p:spPr>
          <a:xfrm>
            <a:off x="4503419" y="2931523"/>
            <a:ext cx="3933554" cy="2548500"/>
          </a:xfrm>
          <a:prstGeom prst="rect">
            <a:avLst/>
          </a:prstGeom>
        </p:spPr>
      </p:pic>
      <p:pic>
        <p:nvPicPr>
          <p:cNvPr id="8" name="Picture 7">
            <a:extLst>
              <a:ext uri="{FF2B5EF4-FFF2-40B4-BE49-F238E27FC236}">
                <a16:creationId xmlns:a16="http://schemas.microsoft.com/office/drawing/2014/main" id="{8644FBE8-3BB4-C816-D529-451E921AB0FC}"/>
              </a:ext>
            </a:extLst>
          </p:cNvPr>
          <p:cNvPicPr>
            <a:picLocks noChangeAspect="1"/>
          </p:cNvPicPr>
          <p:nvPr/>
        </p:nvPicPr>
        <p:blipFill>
          <a:blip r:embed="rId6"/>
          <a:stretch>
            <a:fillRect/>
          </a:stretch>
        </p:blipFill>
        <p:spPr>
          <a:xfrm>
            <a:off x="247106" y="2931523"/>
            <a:ext cx="3933555" cy="2548500"/>
          </a:xfrm>
          <a:prstGeom prst="rect">
            <a:avLst/>
          </a:prstGeom>
        </p:spPr>
      </p:pic>
      <p:pic>
        <p:nvPicPr>
          <p:cNvPr id="5" name="Picture 4">
            <a:extLst>
              <a:ext uri="{FF2B5EF4-FFF2-40B4-BE49-F238E27FC236}">
                <a16:creationId xmlns:a16="http://schemas.microsoft.com/office/drawing/2014/main" id="{C4E33682-D86A-60F3-20CD-691F587E0B22}"/>
              </a:ext>
            </a:extLst>
          </p:cNvPr>
          <p:cNvPicPr>
            <a:picLocks noChangeAspect="1"/>
          </p:cNvPicPr>
          <p:nvPr/>
        </p:nvPicPr>
        <p:blipFill rotWithShape="1">
          <a:blip r:embed="rId7"/>
          <a:srcRect l="12462" t="83326" r="12215"/>
          <a:stretch/>
        </p:blipFill>
        <p:spPr>
          <a:xfrm>
            <a:off x="4029359" y="6120994"/>
            <a:ext cx="3990922" cy="725839"/>
          </a:xfrm>
          <a:prstGeom prst="rect">
            <a:avLst/>
          </a:prstGeom>
        </p:spPr>
      </p:pic>
    </p:spTree>
    <p:extLst>
      <p:ext uri="{BB962C8B-B14F-4D97-AF65-F5344CB8AC3E}">
        <p14:creationId xmlns:p14="http://schemas.microsoft.com/office/powerpoint/2010/main" val="12542250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458C55-1DC8-CA47-F928-D33CB8100203}"/>
              </a:ext>
            </a:extLst>
          </p:cNvPr>
          <p:cNvSpPr>
            <a:spLocks noGrp="1"/>
          </p:cNvSpPr>
          <p:nvPr>
            <p:ph type="title"/>
          </p:nvPr>
        </p:nvSpPr>
        <p:spPr/>
        <p:txBody>
          <a:bodyPr/>
          <a:lstStyle/>
          <a:p>
            <a:r>
              <a:rPr lang="en-US" dirty="0"/>
              <a:t>Performance to Gen1 Baseline</a:t>
            </a:r>
          </a:p>
        </p:txBody>
      </p:sp>
      <p:sp>
        <p:nvSpPr>
          <p:cNvPr id="3" name="Text Placeholder 2">
            <a:extLst>
              <a:ext uri="{FF2B5EF4-FFF2-40B4-BE49-F238E27FC236}">
                <a16:creationId xmlns:a16="http://schemas.microsoft.com/office/drawing/2014/main" id="{DFA23BE1-271E-CEB4-24ED-91AAB293527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E236F3D-EF41-4106-2D62-20C1A7542FF7}"/>
              </a:ext>
            </a:extLst>
          </p:cNvPr>
          <p:cNvSpPr>
            <a:spLocks noGrp="1"/>
          </p:cNvSpPr>
          <p:nvPr>
            <p:ph type="sldNum" sz="quarter" idx="12"/>
          </p:nvPr>
        </p:nvSpPr>
        <p:spPr/>
        <p:txBody>
          <a:bodyPr/>
          <a:lstStyle/>
          <a:p>
            <a:fld id="{CA5C1F0B-256B-3243-BFD0-E9259D5AEDE3}" type="slidenum">
              <a:rPr lang="en-US" smtClean="0"/>
              <a:t>52</a:t>
            </a:fld>
            <a:endParaRPr lang="en-US"/>
          </a:p>
        </p:txBody>
      </p:sp>
    </p:spTree>
    <p:extLst>
      <p:ext uri="{BB962C8B-B14F-4D97-AF65-F5344CB8AC3E}">
        <p14:creationId xmlns:p14="http://schemas.microsoft.com/office/powerpoint/2010/main" val="41882046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F4239C8-D3EA-9A4B-6A17-600623418C7E}"/>
              </a:ext>
            </a:extLst>
          </p:cNvPr>
          <p:cNvSpPr>
            <a:spLocks noGrp="1"/>
          </p:cNvSpPr>
          <p:nvPr>
            <p:ph type="sldNum" sz="quarter" idx="12"/>
          </p:nvPr>
        </p:nvSpPr>
        <p:spPr/>
        <p:txBody>
          <a:bodyPr/>
          <a:lstStyle/>
          <a:p>
            <a:fld id="{CA5C1F0B-256B-3243-BFD0-E9259D5AEDE3}" type="slidenum">
              <a:rPr lang="en-US" smtClean="0"/>
              <a:t>53</a:t>
            </a:fld>
            <a:endParaRPr lang="en-US"/>
          </a:p>
        </p:txBody>
      </p:sp>
      <p:pic>
        <p:nvPicPr>
          <p:cNvPr id="3" name="Picture 2">
            <a:extLst>
              <a:ext uri="{FF2B5EF4-FFF2-40B4-BE49-F238E27FC236}">
                <a16:creationId xmlns:a16="http://schemas.microsoft.com/office/drawing/2014/main" id="{A9FE72BB-1747-1B6C-ACD6-DB15BD621C48}"/>
              </a:ext>
            </a:extLst>
          </p:cNvPr>
          <p:cNvPicPr>
            <a:picLocks noChangeAspect="1"/>
          </p:cNvPicPr>
          <p:nvPr/>
        </p:nvPicPr>
        <p:blipFill rotWithShape="1">
          <a:blip r:embed="rId2"/>
          <a:srcRect b="21285"/>
          <a:stretch/>
        </p:blipFill>
        <p:spPr>
          <a:xfrm>
            <a:off x="465363" y="28478"/>
            <a:ext cx="4917019" cy="3179943"/>
          </a:xfrm>
          <a:prstGeom prst="rect">
            <a:avLst/>
          </a:prstGeom>
        </p:spPr>
      </p:pic>
      <p:pic>
        <p:nvPicPr>
          <p:cNvPr id="6" name="Picture 5">
            <a:extLst>
              <a:ext uri="{FF2B5EF4-FFF2-40B4-BE49-F238E27FC236}">
                <a16:creationId xmlns:a16="http://schemas.microsoft.com/office/drawing/2014/main" id="{C36282AD-7118-8702-B471-58A52C532420}"/>
              </a:ext>
            </a:extLst>
          </p:cNvPr>
          <p:cNvPicPr>
            <a:picLocks noChangeAspect="1"/>
          </p:cNvPicPr>
          <p:nvPr/>
        </p:nvPicPr>
        <p:blipFill rotWithShape="1">
          <a:blip r:embed="rId3"/>
          <a:srcRect b="20189"/>
          <a:stretch/>
        </p:blipFill>
        <p:spPr>
          <a:xfrm>
            <a:off x="5929179" y="0"/>
            <a:ext cx="4917019" cy="3224215"/>
          </a:xfrm>
          <a:prstGeom prst="rect">
            <a:avLst/>
          </a:prstGeom>
        </p:spPr>
      </p:pic>
      <p:pic>
        <p:nvPicPr>
          <p:cNvPr id="9" name="Picture 8">
            <a:extLst>
              <a:ext uri="{FF2B5EF4-FFF2-40B4-BE49-F238E27FC236}">
                <a16:creationId xmlns:a16="http://schemas.microsoft.com/office/drawing/2014/main" id="{7B487FBE-D986-CE14-729F-DD09084F3B7B}"/>
              </a:ext>
            </a:extLst>
          </p:cNvPr>
          <p:cNvPicPr>
            <a:picLocks noChangeAspect="1"/>
          </p:cNvPicPr>
          <p:nvPr/>
        </p:nvPicPr>
        <p:blipFill rotWithShape="1">
          <a:blip r:embed="rId4"/>
          <a:srcRect b="21285"/>
          <a:stretch/>
        </p:blipFill>
        <p:spPr>
          <a:xfrm>
            <a:off x="465362" y="3208421"/>
            <a:ext cx="4917019" cy="3179943"/>
          </a:xfrm>
          <a:prstGeom prst="rect">
            <a:avLst/>
          </a:prstGeom>
        </p:spPr>
      </p:pic>
      <p:pic>
        <p:nvPicPr>
          <p:cNvPr id="10" name="Picture 9">
            <a:extLst>
              <a:ext uri="{FF2B5EF4-FFF2-40B4-BE49-F238E27FC236}">
                <a16:creationId xmlns:a16="http://schemas.microsoft.com/office/drawing/2014/main" id="{ED369C20-2E05-AA99-CF22-CEC3D20A1E5F}"/>
              </a:ext>
            </a:extLst>
          </p:cNvPr>
          <p:cNvPicPr>
            <a:picLocks noChangeAspect="1"/>
          </p:cNvPicPr>
          <p:nvPr/>
        </p:nvPicPr>
        <p:blipFill rotWithShape="1">
          <a:blip r:embed="rId5"/>
          <a:srcRect b="21285"/>
          <a:stretch/>
        </p:blipFill>
        <p:spPr>
          <a:xfrm>
            <a:off x="5929178" y="3106251"/>
            <a:ext cx="4917019" cy="3179943"/>
          </a:xfrm>
          <a:prstGeom prst="rect">
            <a:avLst/>
          </a:prstGeom>
        </p:spPr>
      </p:pic>
      <p:pic>
        <p:nvPicPr>
          <p:cNvPr id="11" name="Picture 10">
            <a:extLst>
              <a:ext uri="{FF2B5EF4-FFF2-40B4-BE49-F238E27FC236}">
                <a16:creationId xmlns:a16="http://schemas.microsoft.com/office/drawing/2014/main" id="{5EEB20BB-A97D-5749-185A-E2FABE0CE1D5}"/>
              </a:ext>
            </a:extLst>
          </p:cNvPr>
          <p:cNvPicPr>
            <a:picLocks noChangeAspect="1"/>
          </p:cNvPicPr>
          <p:nvPr/>
        </p:nvPicPr>
        <p:blipFill rotWithShape="1">
          <a:blip r:embed="rId6"/>
          <a:srcRect l="12370" t="82600" r="11945"/>
          <a:stretch/>
        </p:blipFill>
        <p:spPr>
          <a:xfrm>
            <a:off x="4196652" y="6140497"/>
            <a:ext cx="3798695" cy="717503"/>
          </a:xfrm>
          <a:prstGeom prst="rect">
            <a:avLst/>
          </a:prstGeom>
        </p:spPr>
      </p:pic>
    </p:spTree>
    <p:extLst>
      <p:ext uri="{BB962C8B-B14F-4D97-AF65-F5344CB8AC3E}">
        <p14:creationId xmlns:p14="http://schemas.microsoft.com/office/powerpoint/2010/main" val="12203187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732D28F-6D92-AC5A-F75C-88C52632EAD9}"/>
              </a:ext>
            </a:extLst>
          </p:cNvPr>
          <p:cNvSpPr>
            <a:spLocks noGrp="1"/>
          </p:cNvSpPr>
          <p:nvPr>
            <p:ph type="sldNum" sz="quarter" idx="12"/>
          </p:nvPr>
        </p:nvSpPr>
        <p:spPr/>
        <p:txBody>
          <a:bodyPr/>
          <a:lstStyle/>
          <a:p>
            <a:fld id="{CA5C1F0B-256B-3243-BFD0-E9259D5AEDE3}" type="slidenum">
              <a:rPr lang="en-US" smtClean="0"/>
              <a:t>54</a:t>
            </a:fld>
            <a:endParaRPr lang="en-US"/>
          </a:p>
        </p:txBody>
      </p:sp>
      <p:pic>
        <p:nvPicPr>
          <p:cNvPr id="3" name="Picture 2">
            <a:extLst>
              <a:ext uri="{FF2B5EF4-FFF2-40B4-BE49-F238E27FC236}">
                <a16:creationId xmlns:a16="http://schemas.microsoft.com/office/drawing/2014/main" id="{5457C139-4150-AD45-E211-A8598F54FC68}"/>
              </a:ext>
            </a:extLst>
          </p:cNvPr>
          <p:cNvPicPr>
            <a:picLocks noChangeAspect="1"/>
          </p:cNvPicPr>
          <p:nvPr/>
        </p:nvPicPr>
        <p:blipFill rotWithShape="1">
          <a:blip r:embed="rId2"/>
          <a:srcRect b="20189"/>
          <a:stretch/>
        </p:blipFill>
        <p:spPr>
          <a:xfrm>
            <a:off x="6223173" y="13513"/>
            <a:ext cx="4683029" cy="3070781"/>
          </a:xfrm>
          <a:prstGeom prst="rect">
            <a:avLst/>
          </a:prstGeom>
        </p:spPr>
      </p:pic>
      <p:pic>
        <p:nvPicPr>
          <p:cNvPr id="4" name="Picture 3">
            <a:extLst>
              <a:ext uri="{FF2B5EF4-FFF2-40B4-BE49-F238E27FC236}">
                <a16:creationId xmlns:a16="http://schemas.microsoft.com/office/drawing/2014/main" id="{164FC56B-99F7-4415-B4F6-469C6BC657D1}"/>
              </a:ext>
            </a:extLst>
          </p:cNvPr>
          <p:cNvPicPr>
            <a:picLocks noChangeAspect="1"/>
          </p:cNvPicPr>
          <p:nvPr/>
        </p:nvPicPr>
        <p:blipFill rotWithShape="1">
          <a:blip r:embed="rId3"/>
          <a:srcRect b="20189"/>
          <a:stretch/>
        </p:blipFill>
        <p:spPr>
          <a:xfrm>
            <a:off x="6223172" y="3008742"/>
            <a:ext cx="4683029" cy="3070781"/>
          </a:xfrm>
          <a:prstGeom prst="rect">
            <a:avLst/>
          </a:prstGeom>
        </p:spPr>
      </p:pic>
      <p:pic>
        <p:nvPicPr>
          <p:cNvPr id="5" name="Picture 4">
            <a:extLst>
              <a:ext uri="{FF2B5EF4-FFF2-40B4-BE49-F238E27FC236}">
                <a16:creationId xmlns:a16="http://schemas.microsoft.com/office/drawing/2014/main" id="{00479582-8586-D92A-FE0C-2C7483B4A7E6}"/>
              </a:ext>
            </a:extLst>
          </p:cNvPr>
          <p:cNvPicPr>
            <a:picLocks noChangeAspect="1"/>
          </p:cNvPicPr>
          <p:nvPr/>
        </p:nvPicPr>
        <p:blipFill rotWithShape="1">
          <a:blip r:embed="rId4"/>
          <a:srcRect b="20189"/>
          <a:stretch/>
        </p:blipFill>
        <p:spPr>
          <a:xfrm>
            <a:off x="778140" y="0"/>
            <a:ext cx="4683029" cy="3070781"/>
          </a:xfrm>
          <a:prstGeom prst="rect">
            <a:avLst/>
          </a:prstGeom>
        </p:spPr>
      </p:pic>
      <p:pic>
        <p:nvPicPr>
          <p:cNvPr id="6" name="Picture 5">
            <a:extLst>
              <a:ext uri="{FF2B5EF4-FFF2-40B4-BE49-F238E27FC236}">
                <a16:creationId xmlns:a16="http://schemas.microsoft.com/office/drawing/2014/main" id="{22982DEC-7975-D5F3-F9A6-730A1ACC70C6}"/>
              </a:ext>
            </a:extLst>
          </p:cNvPr>
          <p:cNvPicPr>
            <a:picLocks noChangeAspect="1"/>
          </p:cNvPicPr>
          <p:nvPr/>
        </p:nvPicPr>
        <p:blipFill rotWithShape="1">
          <a:blip r:embed="rId5"/>
          <a:srcRect b="20189"/>
          <a:stretch/>
        </p:blipFill>
        <p:spPr>
          <a:xfrm>
            <a:off x="778140" y="3084294"/>
            <a:ext cx="4683029" cy="3070781"/>
          </a:xfrm>
          <a:prstGeom prst="rect">
            <a:avLst/>
          </a:prstGeom>
        </p:spPr>
      </p:pic>
      <p:pic>
        <p:nvPicPr>
          <p:cNvPr id="7" name="Picture 6">
            <a:extLst>
              <a:ext uri="{FF2B5EF4-FFF2-40B4-BE49-F238E27FC236}">
                <a16:creationId xmlns:a16="http://schemas.microsoft.com/office/drawing/2014/main" id="{FAB64CD3-ADA7-2882-00B9-DDB01E597161}"/>
              </a:ext>
            </a:extLst>
          </p:cNvPr>
          <p:cNvPicPr>
            <a:picLocks noChangeAspect="1"/>
          </p:cNvPicPr>
          <p:nvPr/>
        </p:nvPicPr>
        <p:blipFill rotWithShape="1">
          <a:blip r:embed="rId6"/>
          <a:srcRect l="12370" t="82600" r="11945"/>
          <a:stretch/>
        </p:blipFill>
        <p:spPr>
          <a:xfrm>
            <a:off x="4196652" y="6180160"/>
            <a:ext cx="3798695" cy="717503"/>
          </a:xfrm>
          <a:prstGeom prst="rect">
            <a:avLst/>
          </a:prstGeom>
        </p:spPr>
      </p:pic>
    </p:spTree>
    <p:extLst>
      <p:ext uri="{BB962C8B-B14F-4D97-AF65-F5344CB8AC3E}">
        <p14:creationId xmlns:p14="http://schemas.microsoft.com/office/powerpoint/2010/main" val="21502125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B2C22E0-8D86-2C9E-3154-CE949CDCF07A}"/>
              </a:ext>
            </a:extLst>
          </p:cNvPr>
          <p:cNvSpPr>
            <a:spLocks noGrp="1"/>
          </p:cNvSpPr>
          <p:nvPr>
            <p:ph type="sldNum" sz="quarter" idx="12"/>
          </p:nvPr>
        </p:nvSpPr>
        <p:spPr/>
        <p:txBody>
          <a:bodyPr/>
          <a:lstStyle/>
          <a:p>
            <a:fld id="{CA5C1F0B-256B-3243-BFD0-E9259D5AEDE3}" type="slidenum">
              <a:rPr lang="en-US" smtClean="0"/>
              <a:t>55</a:t>
            </a:fld>
            <a:endParaRPr lang="en-US"/>
          </a:p>
        </p:txBody>
      </p:sp>
      <p:pic>
        <p:nvPicPr>
          <p:cNvPr id="3" name="Picture 2">
            <a:extLst>
              <a:ext uri="{FF2B5EF4-FFF2-40B4-BE49-F238E27FC236}">
                <a16:creationId xmlns:a16="http://schemas.microsoft.com/office/drawing/2014/main" id="{56BCCD59-4131-D522-4E79-3F62C7846D84}"/>
              </a:ext>
            </a:extLst>
          </p:cNvPr>
          <p:cNvPicPr>
            <a:picLocks noChangeAspect="1"/>
          </p:cNvPicPr>
          <p:nvPr/>
        </p:nvPicPr>
        <p:blipFill>
          <a:blip r:embed="rId2"/>
          <a:stretch>
            <a:fillRect/>
          </a:stretch>
        </p:blipFill>
        <p:spPr>
          <a:xfrm>
            <a:off x="83626" y="539400"/>
            <a:ext cx="3923092" cy="2541722"/>
          </a:xfrm>
          <a:prstGeom prst="rect">
            <a:avLst/>
          </a:prstGeom>
        </p:spPr>
      </p:pic>
      <p:pic>
        <p:nvPicPr>
          <p:cNvPr id="4" name="Picture 3">
            <a:extLst>
              <a:ext uri="{FF2B5EF4-FFF2-40B4-BE49-F238E27FC236}">
                <a16:creationId xmlns:a16="http://schemas.microsoft.com/office/drawing/2014/main" id="{B46F261B-9176-3FEE-7CBB-C95C45CC9F42}"/>
              </a:ext>
            </a:extLst>
          </p:cNvPr>
          <p:cNvPicPr>
            <a:picLocks noChangeAspect="1"/>
          </p:cNvPicPr>
          <p:nvPr/>
        </p:nvPicPr>
        <p:blipFill>
          <a:blip r:embed="rId3"/>
          <a:stretch>
            <a:fillRect/>
          </a:stretch>
        </p:blipFill>
        <p:spPr>
          <a:xfrm>
            <a:off x="4123519" y="521318"/>
            <a:ext cx="3923092" cy="2541722"/>
          </a:xfrm>
          <a:prstGeom prst="rect">
            <a:avLst/>
          </a:prstGeom>
        </p:spPr>
      </p:pic>
      <p:pic>
        <p:nvPicPr>
          <p:cNvPr id="5" name="Picture 4">
            <a:extLst>
              <a:ext uri="{FF2B5EF4-FFF2-40B4-BE49-F238E27FC236}">
                <a16:creationId xmlns:a16="http://schemas.microsoft.com/office/drawing/2014/main" id="{13667C91-24C9-9ABC-2C5B-C28CE9DEEAAB}"/>
              </a:ext>
            </a:extLst>
          </p:cNvPr>
          <p:cNvPicPr>
            <a:picLocks noChangeAspect="1"/>
          </p:cNvPicPr>
          <p:nvPr/>
        </p:nvPicPr>
        <p:blipFill>
          <a:blip r:embed="rId4"/>
          <a:stretch>
            <a:fillRect/>
          </a:stretch>
        </p:blipFill>
        <p:spPr>
          <a:xfrm>
            <a:off x="8268908" y="521318"/>
            <a:ext cx="3923092" cy="2541722"/>
          </a:xfrm>
          <a:prstGeom prst="rect">
            <a:avLst/>
          </a:prstGeom>
        </p:spPr>
      </p:pic>
      <p:pic>
        <p:nvPicPr>
          <p:cNvPr id="6" name="Picture 5">
            <a:extLst>
              <a:ext uri="{FF2B5EF4-FFF2-40B4-BE49-F238E27FC236}">
                <a16:creationId xmlns:a16="http://schemas.microsoft.com/office/drawing/2014/main" id="{FDD651B8-6B64-FA27-B2B6-BE9E6B8DFC6A}"/>
              </a:ext>
            </a:extLst>
          </p:cNvPr>
          <p:cNvPicPr>
            <a:picLocks noChangeAspect="1"/>
          </p:cNvPicPr>
          <p:nvPr/>
        </p:nvPicPr>
        <p:blipFill>
          <a:blip r:embed="rId5"/>
          <a:stretch>
            <a:fillRect/>
          </a:stretch>
        </p:blipFill>
        <p:spPr>
          <a:xfrm>
            <a:off x="1395815" y="3289515"/>
            <a:ext cx="3923092" cy="2541722"/>
          </a:xfrm>
          <a:prstGeom prst="rect">
            <a:avLst/>
          </a:prstGeom>
        </p:spPr>
      </p:pic>
      <p:pic>
        <p:nvPicPr>
          <p:cNvPr id="7" name="Picture 6">
            <a:extLst>
              <a:ext uri="{FF2B5EF4-FFF2-40B4-BE49-F238E27FC236}">
                <a16:creationId xmlns:a16="http://schemas.microsoft.com/office/drawing/2014/main" id="{E1CE7206-CB3E-0E1C-D30F-EA8942C5EA3A}"/>
              </a:ext>
            </a:extLst>
          </p:cNvPr>
          <p:cNvPicPr>
            <a:picLocks noChangeAspect="1"/>
          </p:cNvPicPr>
          <p:nvPr/>
        </p:nvPicPr>
        <p:blipFill>
          <a:blip r:embed="rId6"/>
          <a:stretch>
            <a:fillRect/>
          </a:stretch>
        </p:blipFill>
        <p:spPr>
          <a:xfrm>
            <a:off x="6307362" y="3256470"/>
            <a:ext cx="3923092" cy="2541722"/>
          </a:xfrm>
          <a:prstGeom prst="rect">
            <a:avLst/>
          </a:prstGeom>
        </p:spPr>
      </p:pic>
      <p:pic>
        <p:nvPicPr>
          <p:cNvPr id="8" name="Picture 7">
            <a:extLst>
              <a:ext uri="{FF2B5EF4-FFF2-40B4-BE49-F238E27FC236}">
                <a16:creationId xmlns:a16="http://schemas.microsoft.com/office/drawing/2014/main" id="{19201FC1-FA6C-6C05-4CD0-436B616A6C0E}"/>
              </a:ext>
            </a:extLst>
          </p:cNvPr>
          <p:cNvPicPr>
            <a:picLocks noChangeAspect="1"/>
          </p:cNvPicPr>
          <p:nvPr/>
        </p:nvPicPr>
        <p:blipFill rotWithShape="1">
          <a:blip r:embed="rId7"/>
          <a:srcRect l="12370" t="82600" r="11945"/>
          <a:stretch/>
        </p:blipFill>
        <p:spPr>
          <a:xfrm>
            <a:off x="4196651" y="5927443"/>
            <a:ext cx="3798695" cy="717503"/>
          </a:xfrm>
          <a:prstGeom prst="rect">
            <a:avLst/>
          </a:prstGeom>
        </p:spPr>
      </p:pic>
    </p:spTree>
    <p:extLst>
      <p:ext uri="{BB962C8B-B14F-4D97-AF65-F5344CB8AC3E}">
        <p14:creationId xmlns:p14="http://schemas.microsoft.com/office/powerpoint/2010/main" val="8193463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2B37A7C-DD9B-E8DE-4A6C-670E40F54161}"/>
              </a:ext>
            </a:extLst>
          </p:cNvPr>
          <p:cNvSpPr>
            <a:spLocks noGrp="1"/>
          </p:cNvSpPr>
          <p:nvPr>
            <p:ph type="sldNum" sz="quarter" idx="12"/>
          </p:nvPr>
        </p:nvSpPr>
        <p:spPr/>
        <p:txBody>
          <a:bodyPr/>
          <a:lstStyle/>
          <a:p>
            <a:fld id="{CA5C1F0B-256B-3243-BFD0-E9259D5AEDE3}" type="slidenum">
              <a:rPr lang="en-US" smtClean="0"/>
              <a:t>56</a:t>
            </a:fld>
            <a:endParaRPr lang="en-US"/>
          </a:p>
        </p:txBody>
      </p:sp>
      <p:pic>
        <p:nvPicPr>
          <p:cNvPr id="3" name="Picture 2" descr="A graph of different colored bars&#10;&#10;Description automatically generated">
            <a:extLst>
              <a:ext uri="{FF2B5EF4-FFF2-40B4-BE49-F238E27FC236}">
                <a16:creationId xmlns:a16="http://schemas.microsoft.com/office/drawing/2014/main" id="{D672560D-100E-4A52-7597-AE8F837BAB40}"/>
              </a:ext>
            </a:extLst>
          </p:cNvPr>
          <p:cNvPicPr>
            <a:picLocks noChangeAspect="1"/>
          </p:cNvPicPr>
          <p:nvPr/>
        </p:nvPicPr>
        <p:blipFill>
          <a:blip r:embed="rId2"/>
          <a:stretch>
            <a:fillRect/>
          </a:stretch>
        </p:blipFill>
        <p:spPr>
          <a:xfrm>
            <a:off x="2119065" y="1543515"/>
            <a:ext cx="8755003" cy="4077174"/>
          </a:xfrm>
          <a:prstGeom prst="rect">
            <a:avLst/>
          </a:prstGeom>
          <a:ln>
            <a:noFill/>
          </a:ln>
        </p:spPr>
      </p:pic>
      <p:sp>
        <p:nvSpPr>
          <p:cNvPr id="4" name="Title 1">
            <a:extLst>
              <a:ext uri="{FF2B5EF4-FFF2-40B4-BE49-F238E27FC236}">
                <a16:creationId xmlns:a16="http://schemas.microsoft.com/office/drawing/2014/main" id="{1F2F0F3A-5D78-E9F5-D6F3-AFF3468FC7A7}"/>
              </a:ext>
            </a:extLst>
          </p:cNvPr>
          <p:cNvSpPr txBox="1">
            <a:spLocks/>
          </p:cNvSpPr>
          <p:nvPr/>
        </p:nvSpPr>
        <p:spPr>
          <a:xfrm>
            <a:off x="358468" y="736979"/>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Poppins" pitchFamily="2" charset="77"/>
                <a:ea typeface="+mj-ea"/>
                <a:cs typeface="Poppins" pitchFamily="2" charset="77"/>
              </a:defRPr>
            </a:lvl1pPr>
          </a:lstStyle>
          <a:p>
            <a:endParaRPr lang="en-US" dirty="0"/>
          </a:p>
        </p:txBody>
      </p:sp>
      <p:sp>
        <p:nvSpPr>
          <p:cNvPr id="6" name="Title 1">
            <a:extLst>
              <a:ext uri="{FF2B5EF4-FFF2-40B4-BE49-F238E27FC236}">
                <a16:creationId xmlns:a16="http://schemas.microsoft.com/office/drawing/2014/main" id="{F07651F7-E3B0-C4F7-B9E6-603FB675AC3F}"/>
              </a:ext>
            </a:extLst>
          </p:cNvPr>
          <p:cNvSpPr txBox="1">
            <a:spLocks/>
          </p:cNvSpPr>
          <p:nvPr/>
        </p:nvSpPr>
        <p:spPr>
          <a:xfrm>
            <a:off x="838199" y="600619"/>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Poppins" pitchFamily="2" charset="77"/>
                <a:ea typeface="+mj-ea"/>
                <a:cs typeface="Poppins" pitchFamily="2" charset="77"/>
              </a:defRPr>
            </a:lvl1pPr>
          </a:lstStyle>
          <a:p>
            <a:r>
              <a:rPr lang="en-US" sz="3200" dirty="0"/>
              <a:t>DevOps results/throughput-oriented applications</a:t>
            </a:r>
          </a:p>
        </p:txBody>
      </p:sp>
    </p:spTree>
    <p:extLst>
      <p:ext uri="{BB962C8B-B14F-4D97-AF65-F5344CB8AC3E}">
        <p14:creationId xmlns:p14="http://schemas.microsoft.com/office/powerpoint/2010/main" val="13459346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Left Brace 16">
            <a:extLst>
              <a:ext uri="{FF2B5EF4-FFF2-40B4-BE49-F238E27FC236}">
                <a16:creationId xmlns:a16="http://schemas.microsoft.com/office/drawing/2014/main" id="{CFD20BE0-AFF5-8437-DC29-4C973690DF3E}"/>
              </a:ext>
            </a:extLst>
          </p:cNvPr>
          <p:cNvSpPr/>
          <p:nvPr/>
        </p:nvSpPr>
        <p:spPr>
          <a:xfrm rot="5400000">
            <a:off x="6930055" y="985751"/>
            <a:ext cx="365124" cy="2626044"/>
          </a:xfrm>
          <a:prstGeom prst="leftBrace">
            <a:avLst>
              <a:gd name="adj1" fmla="val 27473"/>
              <a:gd name="adj2" fmla="val 50000"/>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8" name="TextBox 17">
            <a:extLst>
              <a:ext uri="{FF2B5EF4-FFF2-40B4-BE49-F238E27FC236}">
                <a16:creationId xmlns:a16="http://schemas.microsoft.com/office/drawing/2014/main" id="{3465BA8E-C679-24B6-B66F-83FEF0DDC9C1}"/>
              </a:ext>
            </a:extLst>
          </p:cNvPr>
          <p:cNvSpPr txBox="1"/>
          <p:nvPr/>
        </p:nvSpPr>
        <p:spPr>
          <a:xfrm>
            <a:off x="5474433" y="1451461"/>
            <a:ext cx="3276368" cy="646331"/>
          </a:xfrm>
          <a:prstGeom prst="rect">
            <a:avLst/>
          </a:prstGeom>
          <a:noFill/>
        </p:spPr>
        <p:txBody>
          <a:bodyPr wrap="square" rtlCol="0">
            <a:spAutoFit/>
          </a:bodyPr>
          <a:lstStyle/>
          <a:p>
            <a:r>
              <a:rPr lang="en-US" dirty="0">
                <a:latin typeface="Poppins" pitchFamily="2" charset="77"/>
                <a:cs typeface="Poppins" pitchFamily="2" charset="77"/>
              </a:rPr>
              <a:t>Avg.</a:t>
            </a:r>
            <a:r>
              <a:rPr lang="en-US" b="1" dirty="0">
                <a:solidFill>
                  <a:schemeClr val="accent6"/>
                </a:solidFill>
                <a:latin typeface="Poppins" pitchFamily="2" charset="77"/>
                <a:cs typeface="Poppins" pitchFamily="2" charset="77"/>
              </a:rPr>
              <a:t> GreenSKU</a:t>
            </a:r>
            <a:r>
              <a:rPr lang="en-US" dirty="0">
                <a:latin typeface="Poppins" pitchFamily="2" charset="77"/>
                <a:cs typeface="Poppins" pitchFamily="2" charset="77"/>
              </a:rPr>
              <a:t> scaling factor relative to </a:t>
            </a:r>
            <a:r>
              <a:rPr lang="en-US" dirty="0">
                <a:solidFill>
                  <a:schemeClr val="accent2"/>
                </a:solidFill>
                <a:latin typeface="Poppins" pitchFamily="2" charset="77"/>
                <a:cs typeface="Poppins" pitchFamily="2" charset="77"/>
              </a:rPr>
              <a:t>baseline</a:t>
            </a:r>
            <a:r>
              <a:rPr lang="en-US" dirty="0">
                <a:latin typeface="Poppins" pitchFamily="2" charset="77"/>
                <a:cs typeface="Poppins" pitchFamily="2" charset="77"/>
              </a:rPr>
              <a:t>… </a:t>
            </a:r>
          </a:p>
        </p:txBody>
      </p:sp>
      <p:graphicFrame>
        <p:nvGraphicFramePr>
          <p:cNvPr id="5" name="Table 4">
            <a:extLst>
              <a:ext uri="{FF2B5EF4-FFF2-40B4-BE49-F238E27FC236}">
                <a16:creationId xmlns:a16="http://schemas.microsoft.com/office/drawing/2014/main" id="{3D56F344-D621-3A69-4922-38D36B8E1BE1}"/>
              </a:ext>
            </a:extLst>
          </p:cNvPr>
          <p:cNvGraphicFramePr>
            <a:graphicFrameLocks noGrp="1"/>
          </p:cNvGraphicFramePr>
          <p:nvPr>
            <p:extLst>
              <p:ext uri="{D42A27DB-BD31-4B8C-83A1-F6EECF244321}">
                <p14:modId xmlns:p14="http://schemas.microsoft.com/office/powerpoint/2010/main" val="1275694452"/>
              </p:ext>
            </p:extLst>
          </p:nvPr>
        </p:nvGraphicFramePr>
        <p:xfrm>
          <a:off x="3502734" y="2817212"/>
          <a:ext cx="5057200" cy="2620264"/>
        </p:xfrm>
        <a:graphic>
          <a:graphicData uri="http://schemas.openxmlformats.org/drawingml/2006/table">
            <a:tbl>
              <a:tblPr firstRow="1" bandRow="1">
                <a:tableStyleId>{5C22544A-7EE6-4342-B048-85BDC9FD1C3A}</a:tableStyleId>
              </a:tblPr>
              <a:tblGrid>
                <a:gridCol w="2430691">
                  <a:extLst>
                    <a:ext uri="{9D8B030D-6E8A-4147-A177-3AD203B41FA5}">
                      <a16:colId xmlns:a16="http://schemas.microsoft.com/office/drawing/2014/main" val="1817498877"/>
                    </a:ext>
                  </a:extLst>
                </a:gridCol>
                <a:gridCol w="875503">
                  <a:extLst>
                    <a:ext uri="{9D8B030D-6E8A-4147-A177-3AD203B41FA5}">
                      <a16:colId xmlns:a16="http://schemas.microsoft.com/office/drawing/2014/main" val="2638117997"/>
                    </a:ext>
                  </a:extLst>
                </a:gridCol>
                <a:gridCol w="875503">
                  <a:extLst>
                    <a:ext uri="{9D8B030D-6E8A-4147-A177-3AD203B41FA5}">
                      <a16:colId xmlns:a16="http://schemas.microsoft.com/office/drawing/2014/main" val="2941753771"/>
                    </a:ext>
                  </a:extLst>
                </a:gridCol>
                <a:gridCol w="875503">
                  <a:extLst>
                    <a:ext uri="{9D8B030D-6E8A-4147-A177-3AD203B41FA5}">
                      <a16:colId xmlns:a16="http://schemas.microsoft.com/office/drawing/2014/main" val="3068586051"/>
                    </a:ext>
                  </a:extLst>
                </a:gridCol>
              </a:tblGrid>
              <a:tr h="370840">
                <a:tc>
                  <a:txBody>
                    <a:bodyPr/>
                    <a:lstStyle/>
                    <a:p>
                      <a:r>
                        <a:rPr lang="en-US" b="0" dirty="0">
                          <a:latin typeface="Poppins" pitchFamily="2" charset="77"/>
                          <a:cs typeface="Poppins" pitchFamily="2" charset="77"/>
                        </a:rPr>
                        <a:t>Category</a:t>
                      </a:r>
                    </a:p>
                  </a:txBody>
                  <a:tcPr/>
                </a:tc>
                <a:tc>
                  <a:txBody>
                    <a:bodyPr/>
                    <a:lstStyle/>
                    <a:p>
                      <a:pPr algn="l"/>
                      <a:r>
                        <a:rPr lang="en-US" b="0" dirty="0">
                          <a:latin typeface="Poppins" pitchFamily="2" charset="77"/>
                          <a:cs typeface="Poppins" pitchFamily="2" charset="77"/>
                        </a:rPr>
                        <a:t>Gen1</a:t>
                      </a:r>
                    </a:p>
                  </a:txBody>
                  <a:tcPr/>
                </a:tc>
                <a:tc>
                  <a:txBody>
                    <a:bodyPr/>
                    <a:lstStyle/>
                    <a:p>
                      <a:pPr algn="l"/>
                      <a:r>
                        <a:rPr lang="en-US" b="0" dirty="0">
                          <a:latin typeface="Poppins" pitchFamily="2" charset="77"/>
                          <a:cs typeface="Poppins" pitchFamily="2" charset="77"/>
                        </a:rPr>
                        <a:t>Gen2</a:t>
                      </a:r>
                    </a:p>
                  </a:txBody>
                  <a:tcPr/>
                </a:tc>
                <a:tc>
                  <a:txBody>
                    <a:bodyPr/>
                    <a:lstStyle/>
                    <a:p>
                      <a:pPr algn="l"/>
                      <a:r>
                        <a:rPr lang="en-US" b="0" dirty="0">
                          <a:latin typeface="Poppins" pitchFamily="2" charset="77"/>
                          <a:cs typeface="Poppins" pitchFamily="2" charset="77"/>
                        </a:rPr>
                        <a:t>Gen3</a:t>
                      </a:r>
                    </a:p>
                  </a:txBody>
                  <a:tcPr/>
                </a:tc>
                <a:extLst>
                  <a:ext uri="{0D108BD9-81ED-4DB2-BD59-A6C34878D82A}">
                    <a16:rowId xmlns:a16="http://schemas.microsoft.com/office/drawing/2014/main" val="2325028657"/>
                  </a:ext>
                </a:extLst>
              </a:tr>
              <a:tr h="374904">
                <a:tc>
                  <a:txBody>
                    <a:bodyPr/>
                    <a:lstStyle/>
                    <a:p>
                      <a:r>
                        <a:rPr lang="en-US" b="0" dirty="0">
                          <a:latin typeface="Poppins" pitchFamily="2" charset="77"/>
                          <a:cs typeface="Poppins" pitchFamily="2" charset="77"/>
                        </a:rPr>
                        <a:t>Big Data</a:t>
                      </a:r>
                    </a:p>
                  </a:txBody>
                  <a:tcPr/>
                </a:tc>
                <a:tc>
                  <a:txBody>
                    <a:bodyPr/>
                    <a:lstStyle/>
                    <a:p>
                      <a:pPr algn="l" rtl="0" fontAlgn="b"/>
                      <a:r>
                        <a:rPr lang="en-US" b="0" dirty="0">
                          <a:effectLst/>
                          <a:latin typeface="Poppins" pitchFamily="2" charset="77"/>
                          <a:cs typeface="Poppins" pitchFamily="2" charset="77"/>
                        </a:rPr>
                        <a:t>1.12</a:t>
                      </a:r>
                    </a:p>
                  </a:txBody>
                  <a:tcPr marL="28575" marR="28575" marT="19050" marB="19050" anchor="b">
                    <a:solidFill>
                      <a:schemeClr val="accent4">
                        <a:lumMod val="40000"/>
                        <a:lumOff val="60000"/>
                      </a:schemeClr>
                    </a:solidFill>
                  </a:tcPr>
                </a:tc>
                <a:tc>
                  <a:txBody>
                    <a:bodyPr/>
                    <a:lstStyle/>
                    <a:p>
                      <a:pPr algn="l" rtl="0" fontAlgn="b"/>
                      <a:r>
                        <a:rPr lang="en-US" b="0" dirty="0">
                          <a:effectLst/>
                          <a:latin typeface="Poppins" pitchFamily="2" charset="77"/>
                          <a:cs typeface="Poppins" pitchFamily="2" charset="77"/>
                        </a:rPr>
                        <a:t>1.12</a:t>
                      </a:r>
                    </a:p>
                  </a:txBody>
                  <a:tcPr marL="28575" marR="28575" marT="19050" marB="19050" anchor="b">
                    <a:solidFill>
                      <a:schemeClr val="accent4">
                        <a:lumMod val="40000"/>
                        <a:lumOff val="60000"/>
                      </a:schemeClr>
                    </a:solidFill>
                  </a:tcPr>
                </a:tc>
                <a:tc>
                  <a:txBody>
                    <a:bodyPr/>
                    <a:lstStyle/>
                    <a:p>
                      <a:pPr algn="l" rtl="0" fontAlgn="b"/>
                      <a:r>
                        <a:rPr lang="en-US" b="0" dirty="0">
                          <a:effectLst/>
                          <a:latin typeface="Poppins" pitchFamily="2" charset="77"/>
                          <a:cs typeface="Poppins" pitchFamily="2" charset="77"/>
                        </a:rPr>
                        <a:t>1.25</a:t>
                      </a:r>
                    </a:p>
                  </a:txBody>
                  <a:tcPr marL="28575" marR="28575" marT="19050" marB="19050" anchor="b">
                    <a:solidFill>
                      <a:schemeClr val="accent2">
                        <a:lumMod val="60000"/>
                        <a:lumOff val="40000"/>
                      </a:schemeClr>
                    </a:solidFill>
                  </a:tcPr>
                </a:tc>
                <a:extLst>
                  <a:ext uri="{0D108BD9-81ED-4DB2-BD59-A6C34878D82A}">
                    <a16:rowId xmlns:a16="http://schemas.microsoft.com/office/drawing/2014/main" val="2329198868"/>
                  </a:ext>
                </a:extLst>
              </a:tr>
              <a:tr h="374904">
                <a:tc>
                  <a:txBody>
                    <a:bodyPr/>
                    <a:lstStyle/>
                    <a:p>
                      <a:r>
                        <a:rPr lang="en-US" b="0" dirty="0">
                          <a:latin typeface="Poppins" pitchFamily="2" charset="77"/>
                          <a:cs typeface="Poppins" pitchFamily="2" charset="77"/>
                        </a:rPr>
                        <a:t>Web App</a:t>
                      </a:r>
                    </a:p>
                  </a:txBody>
                  <a:tcPr/>
                </a:tc>
                <a:tc>
                  <a:txBody>
                    <a:bodyPr/>
                    <a:lstStyle/>
                    <a:p>
                      <a:pPr algn="l" rtl="0" fontAlgn="b"/>
                      <a:r>
                        <a:rPr lang="en-US" b="0" dirty="0">
                          <a:effectLst/>
                          <a:latin typeface="Poppins" pitchFamily="2" charset="77"/>
                          <a:cs typeface="Poppins" pitchFamily="2" charset="77"/>
                        </a:rPr>
                        <a:t>1</a:t>
                      </a:r>
                    </a:p>
                  </a:txBody>
                  <a:tcPr marL="28575" marR="28575" marT="19050" marB="19050" anchor="b">
                    <a:solidFill>
                      <a:schemeClr val="accent6">
                        <a:lumMod val="40000"/>
                        <a:lumOff val="60000"/>
                      </a:schemeClr>
                    </a:solidFill>
                  </a:tcPr>
                </a:tc>
                <a:tc>
                  <a:txBody>
                    <a:bodyPr/>
                    <a:lstStyle/>
                    <a:p>
                      <a:pPr algn="l" rtl="0" fontAlgn="b"/>
                      <a:r>
                        <a:rPr lang="en-US" b="0" dirty="0">
                          <a:effectLst/>
                          <a:latin typeface="Poppins" pitchFamily="2" charset="77"/>
                          <a:cs typeface="Poppins" pitchFamily="2" charset="77"/>
                        </a:rPr>
                        <a:t>1.1</a:t>
                      </a:r>
                    </a:p>
                  </a:txBody>
                  <a:tcPr marL="28575" marR="28575" marT="19050" marB="19050" anchor="b">
                    <a:solidFill>
                      <a:schemeClr val="accent4">
                        <a:lumMod val="40000"/>
                        <a:lumOff val="60000"/>
                      </a:schemeClr>
                    </a:solidFill>
                  </a:tcPr>
                </a:tc>
                <a:tc>
                  <a:txBody>
                    <a:bodyPr/>
                    <a:lstStyle/>
                    <a:p>
                      <a:pPr algn="l" rtl="0" fontAlgn="b"/>
                      <a:r>
                        <a:rPr lang="en-US" b="0" dirty="0">
                          <a:effectLst/>
                          <a:latin typeface="Poppins" pitchFamily="2" charset="77"/>
                          <a:cs typeface="Poppins" pitchFamily="2" charset="77"/>
                        </a:rPr>
                        <a:t>1.25</a:t>
                      </a:r>
                    </a:p>
                  </a:txBody>
                  <a:tcPr marL="28575" marR="28575" marT="19050" marB="19050" anchor="b">
                    <a:solidFill>
                      <a:schemeClr val="accent2">
                        <a:lumMod val="60000"/>
                        <a:lumOff val="40000"/>
                      </a:schemeClr>
                    </a:solidFill>
                  </a:tcPr>
                </a:tc>
                <a:extLst>
                  <a:ext uri="{0D108BD9-81ED-4DB2-BD59-A6C34878D82A}">
                    <a16:rowId xmlns:a16="http://schemas.microsoft.com/office/drawing/2014/main" val="3599134519"/>
                  </a:ext>
                </a:extLst>
              </a:tr>
              <a:tr h="374904">
                <a:tc>
                  <a:txBody>
                    <a:bodyPr/>
                    <a:lstStyle/>
                    <a:p>
                      <a:r>
                        <a:rPr lang="en-US" b="0" dirty="0">
                          <a:latin typeface="Poppins" pitchFamily="2" charset="77"/>
                          <a:cs typeface="Poppins" pitchFamily="2" charset="77"/>
                        </a:rPr>
                        <a:t>RTC</a:t>
                      </a:r>
                    </a:p>
                  </a:txBody>
                  <a:tcPr/>
                </a:tc>
                <a:tc>
                  <a:txBody>
                    <a:bodyPr/>
                    <a:lstStyle/>
                    <a:p>
                      <a:pPr algn="l" rtl="0" fontAlgn="b"/>
                      <a:r>
                        <a:rPr lang="en-US" b="0" dirty="0">
                          <a:effectLst/>
                          <a:latin typeface="Poppins" pitchFamily="2" charset="77"/>
                          <a:cs typeface="Poppins" pitchFamily="2" charset="77"/>
                        </a:rPr>
                        <a:t>1</a:t>
                      </a:r>
                    </a:p>
                  </a:txBody>
                  <a:tcPr marL="28575" marR="28575" marT="19050" marB="19050" anchor="b">
                    <a:solidFill>
                      <a:schemeClr val="accent6">
                        <a:lumMod val="40000"/>
                        <a:lumOff val="60000"/>
                      </a:schemeClr>
                    </a:solidFill>
                  </a:tcPr>
                </a:tc>
                <a:tc>
                  <a:txBody>
                    <a:bodyPr/>
                    <a:lstStyle/>
                    <a:p>
                      <a:pPr algn="l" rtl="0" fontAlgn="b"/>
                      <a:r>
                        <a:rPr lang="en-US" b="0" dirty="0">
                          <a:effectLst/>
                          <a:latin typeface="Poppins" pitchFamily="2" charset="77"/>
                          <a:cs typeface="Poppins" pitchFamily="2" charset="77"/>
                        </a:rPr>
                        <a:t>1.12</a:t>
                      </a:r>
                    </a:p>
                  </a:txBody>
                  <a:tcPr marL="28575" marR="28575" marT="19050" marB="19050" anchor="b">
                    <a:solidFill>
                      <a:schemeClr val="accent4">
                        <a:lumMod val="40000"/>
                        <a:lumOff val="60000"/>
                      </a:schemeClr>
                    </a:solidFill>
                  </a:tcPr>
                </a:tc>
                <a:tc>
                  <a:txBody>
                    <a:bodyPr/>
                    <a:lstStyle/>
                    <a:p>
                      <a:pPr algn="l" rtl="0" fontAlgn="b"/>
                      <a:r>
                        <a:rPr lang="en-US" b="0" dirty="0">
                          <a:effectLst/>
                          <a:latin typeface="Poppins" pitchFamily="2" charset="77"/>
                          <a:cs typeface="Poppins" pitchFamily="2" charset="77"/>
                        </a:rPr>
                        <a:t>1.25</a:t>
                      </a:r>
                    </a:p>
                  </a:txBody>
                  <a:tcPr marL="28575" marR="28575" marT="19050" marB="19050" anchor="b">
                    <a:solidFill>
                      <a:schemeClr val="accent2">
                        <a:lumMod val="60000"/>
                        <a:lumOff val="40000"/>
                      </a:schemeClr>
                    </a:solidFill>
                  </a:tcPr>
                </a:tc>
                <a:extLst>
                  <a:ext uri="{0D108BD9-81ED-4DB2-BD59-A6C34878D82A}">
                    <a16:rowId xmlns:a16="http://schemas.microsoft.com/office/drawing/2014/main" val="295680408"/>
                  </a:ext>
                </a:extLst>
              </a:tr>
              <a:tr h="374904">
                <a:tc>
                  <a:txBody>
                    <a:bodyPr/>
                    <a:lstStyle/>
                    <a:p>
                      <a:r>
                        <a:rPr lang="en-US" b="0" dirty="0">
                          <a:latin typeface="Poppins" pitchFamily="2" charset="77"/>
                          <a:cs typeface="Poppins" pitchFamily="2" charset="77"/>
                        </a:rPr>
                        <a:t>ML Inference</a:t>
                      </a:r>
                    </a:p>
                  </a:txBody>
                  <a:tcPr/>
                </a:tc>
                <a:tc>
                  <a:txBody>
                    <a:bodyPr/>
                    <a:lstStyle/>
                    <a:p>
                      <a:pPr algn="l" rtl="0" fontAlgn="b"/>
                      <a:r>
                        <a:rPr lang="en-US" b="0" dirty="0">
                          <a:effectLst/>
                          <a:latin typeface="Poppins" pitchFamily="2" charset="77"/>
                          <a:cs typeface="Poppins" pitchFamily="2" charset="77"/>
                        </a:rPr>
                        <a:t>1</a:t>
                      </a:r>
                    </a:p>
                  </a:txBody>
                  <a:tcPr marL="28575" marR="28575" marT="19050" marB="19050" anchor="b">
                    <a:solidFill>
                      <a:schemeClr val="accent6">
                        <a:lumMod val="40000"/>
                        <a:lumOff val="60000"/>
                      </a:schemeClr>
                    </a:solidFill>
                  </a:tcPr>
                </a:tc>
                <a:tc>
                  <a:txBody>
                    <a:bodyPr/>
                    <a:lstStyle/>
                    <a:p>
                      <a:pPr algn="l" rtl="0" fontAlgn="b"/>
                      <a:r>
                        <a:rPr lang="en-US" b="0" dirty="0">
                          <a:effectLst/>
                          <a:latin typeface="Poppins" pitchFamily="2" charset="77"/>
                          <a:cs typeface="Poppins" pitchFamily="2" charset="77"/>
                        </a:rPr>
                        <a:t>1</a:t>
                      </a:r>
                    </a:p>
                  </a:txBody>
                  <a:tcPr marL="28575" marR="28575" marT="19050" marB="19050" anchor="b">
                    <a:solidFill>
                      <a:schemeClr val="accent6">
                        <a:lumMod val="40000"/>
                        <a:lumOff val="60000"/>
                      </a:schemeClr>
                    </a:solidFill>
                  </a:tcPr>
                </a:tc>
                <a:tc>
                  <a:txBody>
                    <a:bodyPr/>
                    <a:lstStyle/>
                    <a:p>
                      <a:pPr algn="l" rtl="0" fontAlgn="b"/>
                      <a:r>
                        <a:rPr lang="en-US" b="0" dirty="0">
                          <a:effectLst/>
                          <a:latin typeface="Poppins" pitchFamily="2" charset="77"/>
                          <a:cs typeface="Poppins" pitchFamily="2" charset="77"/>
                        </a:rPr>
                        <a:t>1</a:t>
                      </a:r>
                    </a:p>
                  </a:txBody>
                  <a:tcPr marL="28575" marR="28575" marT="19050" marB="19050" anchor="b">
                    <a:solidFill>
                      <a:schemeClr val="accent6">
                        <a:lumMod val="40000"/>
                        <a:lumOff val="60000"/>
                      </a:schemeClr>
                    </a:solidFill>
                  </a:tcPr>
                </a:tc>
                <a:extLst>
                  <a:ext uri="{0D108BD9-81ED-4DB2-BD59-A6C34878D82A}">
                    <a16:rowId xmlns:a16="http://schemas.microsoft.com/office/drawing/2014/main" val="3637904999"/>
                  </a:ext>
                </a:extLst>
              </a:tr>
              <a:tr h="374904">
                <a:tc>
                  <a:txBody>
                    <a:bodyPr/>
                    <a:lstStyle/>
                    <a:p>
                      <a:r>
                        <a:rPr lang="en-US" b="0" dirty="0">
                          <a:latin typeface="Poppins" pitchFamily="2" charset="77"/>
                          <a:cs typeface="Poppins" pitchFamily="2" charset="77"/>
                        </a:rPr>
                        <a:t>Web Proxy</a:t>
                      </a:r>
                    </a:p>
                  </a:txBody>
                  <a:tcPr/>
                </a:tc>
                <a:tc>
                  <a:txBody>
                    <a:bodyPr/>
                    <a:lstStyle/>
                    <a:p>
                      <a:pPr algn="l" rtl="0" fontAlgn="b"/>
                      <a:r>
                        <a:rPr lang="en-US" b="0" dirty="0">
                          <a:effectLst/>
                          <a:latin typeface="Poppins" pitchFamily="2" charset="77"/>
                          <a:cs typeface="Poppins" pitchFamily="2" charset="77"/>
                        </a:rPr>
                        <a:t>1</a:t>
                      </a:r>
                    </a:p>
                  </a:txBody>
                  <a:tcPr marL="28575" marR="28575" marT="19050" marB="19050" anchor="b">
                    <a:solidFill>
                      <a:schemeClr val="accent6">
                        <a:lumMod val="40000"/>
                        <a:lumOff val="60000"/>
                      </a:schemeClr>
                    </a:solidFill>
                  </a:tcPr>
                </a:tc>
                <a:tc>
                  <a:txBody>
                    <a:bodyPr/>
                    <a:lstStyle/>
                    <a:p>
                      <a:pPr algn="l" rtl="0" fontAlgn="b"/>
                      <a:r>
                        <a:rPr lang="en-US" b="0" dirty="0">
                          <a:effectLst/>
                          <a:latin typeface="Poppins" pitchFamily="2" charset="77"/>
                          <a:cs typeface="Poppins" pitchFamily="2" charset="77"/>
                        </a:rPr>
                        <a:t>1</a:t>
                      </a:r>
                    </a:p>
                  </a:txBody>
                  <a:tcPr marL="28575" marR="28575" marT="19050" marB="19050" anchor="b">
                    <a:solidFill>
                      <a:schemeClr val="accent6">
                        <a:lumMod val="40000"/>
                        <a:lumOff val="60000"/>
                      </a:schemeClr>
                    </a:solidFill>
                  </a:tcPr>
                </a:tc>
                <a:tc>
                  <a:txBody>
                    <a:bodyPr/>
                    <a:lstStyle/>
                    <a:p>
                      <a:pPr algn="l" rtl="0" fontAlgn="b"/>
                      <a:r>
                        <a:rPr lang="en-US" b="0" dirty="0">
                          <a:effectLst/>
                          <a:latin typeface="Poppins" pitchFamily="2" charset="77"/>
                          <a:cs typeface="Poppins" pitchFamily="2" charset="77"/>
                        </a:rPr>
                        <a:t>1.15</a:t>
                      </a:r>
                    </a:p>
                  </a:txBody>
                  <a:tcPr marL="28575" marR="28575" marT="19050" marB="19050" anchor="b">
                    <a:solidFill>
                      <a:schemeClr val="accent4">
                        <a:lumMod val="60000"/>
                        <a:lumOff val="40000"/>
                      </a:schemeClr>
                    </a:solidFill>
                  </a:tcPr>
                </a:tc>
                <a:extLst>
                  <a:ext uri="{0D108BD9-81ED-4DB2-BD59-A6C34878D82A}">
                    <a16:rowId xmlns:a16="http://schemas.microsoft.com/office/drawing/2014/main" val="4190026903"/>
                  </a:ext>
                </a:extLst>
              </a:tr>
              <a:tr h="374904">
                <a:tc>
                  <a:txBody>
                    <a:bodyPr/>
                    <a:lstStyle/>
                    <a:p>
                      <a:r>
                        <a:rPr lang="en-US" b="0" dirty="0">
                          <a:latin typeface="Poppins" pitchFamily="2" charset="77"/>
                          <a:cs typeface="Poppins" pitchFamily="2" charset="77"/>
                        </a:rPr>
                        <a:t>DevOps</a:t>
                      </a:r>
                    </a:p>
                  </a:txBody>
                  <a:tcPr/>
                </a:tc>
                <a:tc>
                  <a:txBody>
                    <a:bodyPr/>
                    <a:lstStyle/>
                    <a:p>
                      <a:pPr algn="l" rtl="0" fontAlgn="b"/>
                      <a:r>
                        <a:rPr lang="en-US" b="0" dirty="0">
                          <a:effectLst/>
                          <a:latin typeface="Poppins" pitchFamily="2" charset="77"/>
                          <a:cs typeface="Poppins" pitchFamily="2" charset="77"/>
                        </a:rPr>
                        <a:t>1</a:t>
                      </a:r>
                    </a:p>
                  </a:txBody>
                  <a:tcPr marL="28575" marR="28575" marT="19050" marB="19050" anchor="b">
                    <a:solidFill>
                      <a:schemeClr val="accent6">
                        <a:lumMod val="40000"/>
                        <a:lumOff val="60000"/>
                      </a:schemeClr>
                    </a:solidFill>
                  </a:tcPr>
                </a:tc>
                <a:tc>
                  <a:txBody>
                    <a:bodyPr/>
                    <a:lstStyle/>
                    <a:p>
                      <a:pPr algn="l" rtl="0" fontAlgn="b"/>
                      <a:r>
                        <a:rPr lang="en-US" b="0" dirty="0">
                          <a:effectLst/>
                          <a:latin typeface="Poppins" pitchFamily="2" charset="77"/>
                          <a:cs typeface="Poppins" pitchFamily="2" charset="77"/>
                        </a:rPr>
                        <a:t>1</a:t>
                      </a:r>
                    </a:p>
                  </a:txBody>
                  <a:tcPr marL="28575" marR="28575" marT="19050" marB="19050" anchor="b">
                    <a:solidFill>
                      <a:schemeClr val="accent6">
                        <a:lumMod val="40000"/>
                        <a:lumOff val="60000"/>
                      </a:schemeClr>
                    </a:solidFill>
                  </a:tcPr>
                </a:tc>
                <a:tc>
                  <a:txBody>
                    <a:bodyPr/>
                    <a:lstStyle/>
                    <a:p>
                      <a:pPr algn="l" rtl="0" fontAlgn="b"/>
                      <a:r>
                        <a:rPr lang="en-US" b="0" dirty="0">
                          <a:effectLst/>
                          <a:latin typeface="Poppins" pitchFamily="2" charset="77"/>
                          <a:cs typeface="Poppins" pitchFamily="2" charset="77"/>
                        </a:rPr>
                        <a:t>1.25</a:t>
                      </a:r>
                    </a:p>
                  </a:txBody>
                  <a:tcPr marL="28575" marR="28575" marT="19050" marB="19050" anchor="b">
                    <a:solidFill>
                      <a:schemeClr val="accent2">
                        <a:lumMod val="60000"/>
                        <a:lumOff val="40000"/>
                      </a:schemeClr>
                    </a:solidFill>
                  </a:tcPr>
                </a:tc>
                <a:extLst>
                  <a:ext uri="{0D108BD9-81ED-4DB2-BD59-A6C34878D82A}">
                    <a16:rowId xmlns:a16="http://schemas.microsoft.com/office/drawing/2014/main" val="255950652"/>
                  </a:ext>
                </a:extLst>
              </a:tr>
            </a:tbl>
          </a:graphicData>
        </a:graphic>
      </p:graphicFrame>
      <p:sp>
        <p:nvSpPr>
          <p:cNvPr id="2" name="Title 1">
            <a:extLst>
              <a:ext uri="{FF2B5EF4-FFF2-40B4-BE49-F238E27FC236}">
                <a16:creationId xmlns:a16="http://schemas.microsoft.com/office/drawing/2014/main" id="{81F109FF-B5CC-D126-01E8-FF95F2A20EC3}"/>
              </a:ext>
            </a:extLst>
          </p:cNvPr>
          <p:cNvSpPr>
            <a:spLocks noGrp="1"/>
          </p:cNvSpPr>
          <p:nvPr>
            <p:ph type="title"/>
          </p:nvPr>
        </p:nvSpPr>
        <p:spPr>
          <a:xfrm>
            <a:off x="216633" y="125898"/>
            <a:ext cx="5257800" cy="1325563"/>
          </a:xfrm>
        </p:spPr>
        <p:txBody>
          <a:bodyPr/>
          <a:lstStyle/>
          <a:p>
            <a:r>
              <a:rPr lang="en-US" dirty="0"/>
              <a:t>All scaling factors</a:t>
            </a:r>
          </a:p>
        </p:txBody>
      </p:sp>
    </p:spTree>
    <p:extLst>
      <p:ext uri="{BB962C8B-B14F-4D97-AF65-F5344CB8AC3E}">
        <p14:creationId xmlns:p14="http://schemas.microsoft.com/office/powerpoint/2010/main" val="4050308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6568F0-BA7A-D4ED-D83E-806045860756}"/>
              </a:ext>
            </a:extLst>
          </p:cNvPr>
          <p:cNvSpPr>
            <a:spLocks noGrp="1"/>
          </p:cNvSpPr>
          <p:nvPr>
            <p:ph type="title"/>
          </p:nvPr>
        </p:nvSpPr>
        <p:spPr/>
        <p:txBody>
          <a:bodyPr/>
          <a:lstStyle/>
          <a:p>
            <a:r>
              <a:rPr lang="en-US" dirty="0"/>
              <a:t>Allocation simulator details</a:t>
            </a:r>
          </a:p>
        </p:txBody>
      </p:sp>
      <p:sp>
        <p:nvSpPr>
          <p:cNvPr id="4" name="Slide Number Placeholder 3">
            <a:extLst>
              <a:ext uri="{FF2B5EF4-FFF2-40B4-BE49-F238E27FC236}">
                <a16:creationId xmlns:a16="http://schemas.microsoft.com/office/drawing/2014/main" id="{74CCDCA5-7E0C-F79F-934F-DC19A63C40C6}"/>
              </a:ext>
            </a:extLst>
          </p:cNvPr>
          <p:cNvSpPr>
            <a:spLocks noGrp="1"/>
          </p:cNvSpPr>
          <p:nvPr>
            <p:ph type="sldNum" sz="quarter" idx="12"/>
          </p:nvPr>
        </p:nvSpPr>
        <p:spPr/>
        <p:txBody>
          <a:bodyPr/>
          <a:lstStyle/>
          <a:p>
            <a:fld id="{CA5C1F0B-256B-3243-BFD0-E9259D5AEDE3}" type="slidenum">
              <a:rPr lang="en-US" smtClean="0"/>
              <a:t>58</a:t>
            </a:fld>
            <a:endParaRPr lang="en-US"/>
          </a:p>
        </p:txBody>
      </p:sp>
      <p:grpSp>
        <p:nvGrpSpPr>
          <p:cNvPr id="7" name="Group 6">
            <a:extLst>
              <a:ext uri="{FF2B5EF4-FFF2-40B4-BE49-F238E27FC236}">
                <a16:creationId xmlns:a16="http://schemas.microsoft.com/office/drawing/2014/main" id="{10222093-1DF0-CAD8-0006-60BAD1F9A746}"/>
              </a:ext>
            </a:extLst>
          </p:cNvPr>
          <p:cNvGrpSpPr/>
          <p:nvPr/>
        </p:nvGrpSpPr>
        <p:grpSpPr>
          <a:xfrm>
            <a:off x="4799227" y="1669883"/>
            <a:ext cx="1918138" cy="1819701"/>
            <a:chOff x="8878383" y="2472435"/>
            <a:chExt cx="1918138" cy="1819701"/>
          </a:xfrm>
        </p:grpSpPr>
        <p:sp>
          <p:nvSpPr>
            <p:cNvPr id="8" name="Rounded Rectangle 7">
              <a:extLst>
                <a:ext uri="{FF2B5EF4-FFF2-40B4-BE49-F238E27FC236}">
                  <a16:creationId xmlns:a16="http://schemas.microsoft.com/office/drawing/2014/main" id="{49055FCF-5973-BD72-B894-2A5EDAE097D1}"/>
                </a:ext>
              </a:extLst>
            </p:cNvPr>
            <p:cNvSpPr/>
            <p:nvPr/>
          </p:nvSpPr>
          <p:spPr>
            <a:xfrm>
              <a:off x="8878383" y="2593875"/>
              <a:ext cx="1918138" cy="1698261"/>
            </a:xfrm>
            <a:prstGeom prst="roundRect">
              <a:avLst/>
            </a:prstGeom>
            <a:solidFill>
              <a:schemeClr val="bg1">
                <a:lumMod val="75000"/>
              </a:schemeClr>
            </a:solid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a:p>
              <a:pPr algn="ctr"/>
              <a:endParaRPr lang="en-US" dirty="0">
                <a:latin typeface="Poppins" pitchFamily="2" charset="77"/>
                <a:cs typeface="Poppins" pitchFamily="2" charset="77"/>
              </a:endParaRPr>
            </a:p>
            <a:p>
              <a:pPr algn="ctr"/>
              <a:endParaRPr lang="en-US" dirty="0">
                <a:latin typeface="Poppins" pitchFamily="2" charset="77"/>
                <a:cs typeface="Poppins" pitchFamily="2" charset="77"/>
              </a:endParaRPr>
            </a:p>
            <a:p>
              <a:pPr algn="ctr"/>
              <a:endParaRPr lang="en-US" dirty="0">
                <a:latin typeface="Poppins" pitchFamily="2" charset="77"/>
                <a:cs typeface="Poppins" pitchFamily="2" charset="77"/>
              </a:endParaRPr>
            </a:p>
            <a:p>
              <a:pPr algn="ctr"/>
              <a:endParaRPr lang="en-US" dirty="0">
                <a:latin typeface="Poppins" pitchFamily="2" charset="77"/>
                <a:cs typeface="Poppins" pitchFamily="2" charset="77"/>
              </a:endParaRPr>
            </a:p>
            <a:p>
              <a:pPr algn="ctr"/>
              <a:r>
                <a:rPr lang="en-US" dirty="0">
                  <a:solidFill>
                    <a:schemeClr val="tx1"/>
                  </a:solidFill>
                  <a:latin typeface="Poppins" pitchFamily="2" charset="77"/>
                  <a:cs typeface="Poppins" pitchFamily="2" charset="77"/>
                </a:rPr>
                <a:t>VM Allocation</a:t>
              </a:r>
            </a:p>
            <a:p>
              <a:pPr algn="ctr"/>
              <a:r>
                <a:rPr lang="en-US" dirty="0">
                  <a:solidFill>
                    <a:schemeClr val="tx1"/>
                  </a:solidFill>
                  <a:latin typeface="Poppins" pitchFamily="2" charset="77"/>
                  <a:cs typeface="Poppins" pitchFamily="2" charset="77"/>
                </a:rPr>
                <a:t>Simulator</a:t>
              </a:r>
            </a:p>
            <a:p>
              <a:pPr algn="ctr"/>
              <a:endParaRPr lang="en-US" dirty="0"/>
            </a:p>
          </p:txBody>
        </p:sp>
        <p:pic>
          <p:nvPicPr>
            <p:cNvPr id="9" name="Graphic 8" descr="Brain with solid fill">
              <a:extLst>
                <a:ext uri="{FF2B5EF4-FFF2-40B4-BE49-F238E27FC236}">
                  <a16:creationId xmlns:a16="http://schemas.microsoft.com/office/drawing/2014/main" id="{3E8C2863-57FD-5798-DD68-12314510CF3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47266" y="2472435"/>
              <a:ext cx="1380372" cy="1380372"/>
            </a:xfrm>
            <a:prstGeom prst="rect">
              <a:avLst/>
            </a:prstGeom>
          </p:spPr>
        </p:pic>
      </p:grpSp>
      <p:sp>
        <p:nvSpPr>
          <p:cNvPr id="10" name="TextBox 9">
            <a:extLst>
              <a:ext uri="{FF2B5EF4-FFF2-40B4-BE49-F238E27FC236}">
                <a16:creationId xmlns:a16="http://schemas.microsoft.com/office/drawing/2014/main" id="{6665523A-B1F4-87FF-A99B-02682F5C0503}"/>
              </a:ext>
            </a:extLst>
          </p:cNvPr>
          <p:cNvSpPr txBox="1"/>
          <p:nvPr/>
        </p:nvSpPr>
        <p:spPr>
          <a:xfrm>
            <a:off x="6986248" y="1901789"/>
            <a:ext cx="5158853" cy="1477328"/>
          </a:xfrm>
          <a:prstGeom prst="rect">
            <a:avLst/>
          </a:prstGeom>
          <a:noFill/>
        </p:spPr>
        <p:txBody>
          <a:bodyPr wrap="square" rtlCol="0">
            <a:spAutoFit/>
          </a:bodyPr>
          <a:lstStyle/>
          <a:p>
            <a:r>
              <a:rPr lang="en-US" dirty="0">
                <a:latin typeface="Poppins" pitchFamily="2" charset="77"/>
                <a:cs typeface="Poppins" pitchFamily="2" charset="77"/>
              </a:rPr>
              <a:t>Places VMs with the following preferences:</a:t>
            </a:r>
          </a:p>
          <a:p>
            <a:pPr marL="342900" indent="-342900">
              <a:buFont typeface="+mj-lt"/>
              <a:buAutoNum type="arabicPeriod"/>
            </a:pPr>
            <a:r>
              <a:rPr lang="en-US" dirty="0">
                <a:latin typeface="Poppins" pitchFamily="2" charset="77"/>
                <a:cs typeface="Poppins" pitchFamily="2" charset="77"/>
              </a:rPr>
              <a:t>If a VM is a ”Yes” to </a:t>
            </a:r>
            <a:r>
              <a:rPr lang="en-US" b="1" dirty="0">
                <a:solidFill>
                  <a:schemeClr val="accent6"/>
                </a:solidFill>
                <a:latin typeface="Poppins" pitchFamily="2" charset="77"/>
                <a:cs typeface="Poppins" pitchFamily="2" charset="77"/>
              </a:rPr>
              <a:t>GreenSKU</a:t>
            </a:r>
            <a:r>
              <a:rPr lang="en-US" dirty="0">
                <a:latin typeface="Poppins" pitchFamily="2" charset="77"/>
                <a:cs typeface="Poppins" pitchFamily="2" charset="77"/>
              </a:rPr>
              <a:t> adoption, prefer to place on a </a:t>
            </a:r>
            <a:r>
              <a:rPr lang="en-US" b="1" dirty="0">
                <a:solidFill>
                  <a:schemeClr val="accent6"/>
                </a:solidFill>
                <a:latin typeface="Poppins" pitchFamily="2" charset="77"/>
                <a:cs typeface="Poppins" pitchFamily="2" charset="77"/>
              </a:rPr>
              <a:t>GreenSKU</a:t>
            </a:r>
            <a:r>
              <a:rPr lang="en-US" dirty="0">
                <a:latin typeface="Poppins" pitchFamily="2" charset="77"/>
                <a:cs typeface="Poppins" pitchFamily="2" charset="77"/>
              </a:rPr>
              <a:t> server</a:t>
            </a:r>
          </a:p>
          <a:p>
            <a:pPr marL="342900" indent="-342900">
              <a:buFont typeface="+mj-lt"/>
              <a:buAutoNum type="arabicPeriod"/>
            </a:pPr>
            <a:r>
              <a:rPr lang="en-US" dirty="0">
                <a:latin typeface="Poppins" pitchFamily="2" charset="77"/>
                <a:cs typeface="Poppins" pitchFamily="2" charset="77"/>
              </a:rPr>
              <a:t>Prefer to place on non-empty servers</a:t>
            </a:r>
          </a:p>
          <a:p>
            <a:pPr marL="342900" indent="-342900">
              <a:buFont typeface="+mj-lt"/>
              <a:buAutoNum type="arabicPeriod"/>
            </a:pPr>
            <a:r>
              <a:rPr lang="en-US" dirty="0">
                <a:latin typeface="Poppins" pitchFamily="2" charset="77"/>
                <a:cs typeface="Poppins" pitchFamily="2" charset="77"/>
              </a:rPr>
              <a:t>Prefer best fit (cores + memory)</a:t>
            </a:r>
          </a:p>
        </p:txBody>
      </p:sp>
      <p:sp>
        <p:nvSpPr>
          <p:cNvPr id="12" name="TextBox 11">
            <a:extLst>
              <a:ext uri="{FF2B5EF4-FFF2-40B4-BE49-F238E27FC236}">
                <a16:creationId xmlns:a16="http://schemas.microsoft.com/office/drawing/2014/main" id="{C355E8B7-27B0-6DE8-7DD9-252D22FBE265}"/>
              </a:ext>
            </a:extLst>
          </p:cNvPr>
          <p:cNvSpPr txBox="1"/>
          <p:nvPr/>
        </p:nvSpPr>
        <p:spPr>
          <a:xfrm>
            <a:off x="162792" y="2178789"/>
            <a:ext cx="3617638" cy="923330"/>
          </a:xfrm>
          <a:prstGeom prst="rect">
            <a:avLst/>
          </a:prstGeom>
          <a:noFill/>
        </p:spPr>
        <p:txBody>
          <a:bodyPr wrap="square" rtlCol="0">
            <a:spAutoFit/>
          </a:bodyPr>
          <a:lstStyle/>
          <a:p>
            <a:r>
              <a:rPr lang="en-US" dirty="0">
                <a:latin typeface="Poppins" pitchFamily="2" charset="77"/>
                <a:cs typeface="Poppins" pitchFamily="2" charset="77"/>
              </a:rPr>
              <a:t>VM Trace</a:t>
            </a:r>
          </a:p>
          <a:p>
            <a:r>
              <a:rPr lang="en-US" dirty="0">
                <a:latin typeface="Poppins" pitchFamily="2" charset="77"/>
                <a:cs typeface="Poppins" pitchFamily="2" charset="77"/>
              </a:rPr>
              <a:t>(list of VMs with arrival times)</a:t>
            </a:r>
          </a:p>
          <a:p>
            <a:pPr marL="285750" indent="-285750">
              <a:buFont typeface="Arial" panose="020B0604020202020204" pitchFamily="34" charset="0"/>
              <a:buChar char="•"/>
            </a:pPr>
            <a:r>
              <a:rPr lang="en-US" dirty="0">
                <a:latin typeface="Poppins" pitchFamily="2" charset="77"/>
                <a:cs typeface="Poppins" pitchFamily="2" charset="77"/>
              </a:rPr>
              <a:t>35 3-day production traces</a:t>
            </a:r>
          </a:p>
        </p:txBody>
      </p:sp>
      <p:cxnSp>
        <p:nvCxnSpPr>
          <p:cNvPr id="14" name="Straight Arrow Connector 13">
            <a:extLst>
              <a:ext uri="{FF2B5EF4-FFF2-40B4-BE49-F238E27FC236}">
                <a16:creationId xmlns:a16="http://schemas.microsoft.com/office/drawing/2014/main" id="{B9E7B90C-8451-AE79-B89A-7CD85F71D99D}"/>
              </a:ext>
            </a:extLst>
          </p:cNvPr>
          <p:cNvCxnSpPr>
            <a:cxnSpLocks/>
            <a:stCxn id="12" idx="3"/>
            <a:endCxn id="8" idx="1"/>
          </p:cNvCxnSpPr>
          <p:nvPr/>
        </p:nvCxnSpPr>
        <p:spPr>
          <a:xfrm>
            <a:off x="3780430" y="2640454"/>
            <a:ext cx="1018797" cy="0"/>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cxnSp>
        <p:nvCxnSpPr>
          <p:cNvPr id="15" name="Straight Arrow Connector 14">
            <a:extLst>
              <a:ext uri="{FF2B5EF4-FFF2-40B4-BE49-F238E27FC236}">
                <a16:creationId xmlns:a16="http://schemas.microsoft.com/office/drawing/2014/main" id="{79A2B784-4B1D-13BF-8D62-BC0045FABAC5}"/>
              </a:ext>
            </a:extLst>
          </p:cNvPr>
          <p:cNvCxnSpPr>
            <a:cxnSpLocks/>
            <a:stCxn id="8" idx="2"/>
            <a:endCxn id="18" idx="0"/>
          </p:cNvCxnSpPr>
          <p:nvPr/>
        </p:nvCxnSpPr>
        <p:spPr>
          <a:xfrm>
            <a:off x="5758296" y="3489584"/>
            <a:ext cx="0" cy="1246190"/>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sp>
        <p:nvSpPr>
          <p:cNvPr id="18" name="TextBox 17">
            <a:extLst>
              <a:ext uri="{FF2B5EF4-FFF2-40B4-BE49-F238E27FC236}">
                <a16:creationId xmlns:a16="http://schemas.microsoft.com/office/drawing/2014/main" id="{44C6DB71-DE48-FE3A-96C5-B12FD9EBD767}"/>
              </a:ext>
            </a:extLst>
          </p:cNvPr>
          <p:cNvSpPr txBox="1"/>
          <p:nvPr/>
        </p:nvSpPr>
        <p:spPr>
          <a:xfrm>
            <a:off x="4065139" y="4735774"/>
            <a:ext cx="3386314" cy="1200329"/>
          </a:xfrm>
          <a:prstGeom prst="rect">
            <a:avLst/>
          </a:prstGeom>
          <a:noFill/>
        </p:spPr>
        <p:txBody>
          <a:bodyPr wrap="square" rtlCol="0">
            <a:spAutoFit/>
          </a:bodyPr>
          <a:lstStyle/>
          <a:p>
            <a:r>
              <a:rPr lang="en-US" dirty="0">
                <a:latin typeface="Poppins" pitchFamily="2" charset="77"/>
                <a:cs typeface="Poppins" pitchFamily="2" charset="77"/>
              </a:rPr>
              <a:t>Simulator log</a:t>
            </a:r>
          </a:p>
          <a:p>
            <a:r>
              <a:rPr lang="en-US" dirty="0">
                <a:latin typeface="Poppins" pitchFamily="2" charset="77"/>
                <a:cs typeface="Poppins" pitchFamily="2" charset="77"/>
              </a:rPr>
              <a:t>(can be used to replay a cluster allocation and plot packing density data)</a:t>
            </a:r>
          </a:p>
        </p:txBody>
      </p:sp>
    </p:spTree>
    <p:extLst>
      <p:ext uri="{BB962C8B-B14F-4D97-AF65-F5344CB8AC3E}">
        <p14:creationId xmlns:p14="http://schemas.microsoft.com/office/powerpoint/2010/main" val="8516113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5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
                                            <p:txEl>
                                              <p:pRg st="1" end="1"/>
                                            </p:txEl>
                                          </p:spTgt>
                                        </p:tgtEl>
                                        <p:attrNameLst>
                                          <p:attrName>style.visibility</p:attrName>
                                        </p:attrNameLst>
                                      </p:cBhvr>
                                      <p:to>
                                        <p:strVal val="visible"/>
                                      </p:to>
                                    </p:set>
                                    <p:animEffect transition="in" filter="fade">
                                      <p:cBhvr>
                                        <p:cTn id="12" dur="500"/>
                                        <p:tgtEl>
                                          <p:spTgt spid="1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
                                            <p:txEl>
                                              <p:pRg st="2" end="2"/>
                                            </p:txEl>
                                          </p:spTgt>
                                        </p:tgtEl>
                                        <p:attrNameLst>
                                          <p:attrName>style.visibility</p:attrName>
                                        </p:attrNameLst>
                                      </p:cBhvr>
                                      <p:to>
                                        <p:strVal val="visible"/>
                                      </p:to>
                                    </p:set>
                                    <p:animEffect transition="in" filter="fade">
                                      <p:cBhvr>
                                        <p:cTn id="17" dur="500"/>
                                        <p:tgtEl>
                                          <p:spTgt spid="10">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0">
                                            <p:txEl>
                                              <p:pRg st="3" end="3"/>
                                            </p:txEl>
                                          </p:spTgt>
                                        </p:tgtEl>
                                        <p:attrNameLst>
                                          <p:attrName>style.visibility</p:attrName>
                                        </p:attrNameLst>
                                      </p:cBhvr>
                                      <p:to>
                                        <p:strVal val="visible"/>
                                      </p:to>
                                    </p:set>
                                    <p:animEffect transition="in" filter="fade">
                                      <p:cBhvr>
                                        <p:cTn id="22" dur="500"/>
                                        <p:tgtEl>
                                          <p:spTgt spid="10">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500"/>
                                        <p:tgtEl>
                                          <p:spTgt spid="15"/>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8"/>
                                        </p:tgtEl>
                                        <p:attrNameLst>
                                          <p:attrName>style.visibility</p:attrName>
                                        </p:attrNameLst>
                                      </p:cBhvr>
                                      <p:to>
                                        <p:strVal val="visible"/>
                                      </p:to>
                                    </p:set>
                                    <p:animEffect transition="in" filter="fade">
                                      <p:cBhvr>
                                        <p:cTn id="30"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5938C27-C68B-82C4-066D-CEA55200EB27}"/>
              </a:ext>
            </a:extLst>
          </p:cNvPr>
          <p:cNvSpPr/>
          <p:nvPr/>
        </p:nvSpPr>
        <p:spPr>
          <a:xfrm>
            <a:off x="10205528" y="938785"/>
            <a:ext cx="1986471" cy="100739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6A6D8302-4E05-DDAD-A534-DF5F98C23CA6}"/>
              </a:ext>
            </a:extLst>
          </p:cNvPr>
          <p:cNvSpPr>
            <a:spLocks noGrp="1"/>
          </p:cNvSpPr>
          <p:nvPr>
            <p:ph type="sldNum" sz="quarter" idx="12"/>
          </p:nvPr>
        </p:nvSpPr>
        <p:spPr>
          <a:xfrm>
            <a:off x="9432033" y="6537197"/>
            <a:ext cx="2743200" cy="365125"/>
          </a:xfrm>
        </p:spPr>
        <p:txBody>
          <a:bodyPr/>
          <a:lstStyle/>
          <a:p>
            <a:fld id="{CA5C1F0B-256B-3243-BFD0-E9259D5AEDE3}" type="slidenum">
              <a:rPr lang="en-US" smtClean="0"/>
              <a:t>59</a:t>
            </a:fld>
            <a:endParaRPr lang="en-US" dirty="0"/>
          </a:p>
        </p:txBody>
      </p:sp>
      <p:sp>
        <p:nvSpPr>
          <p:cNvPr id="37" name="Rectangle: Rounded Corners 7">
            <a:extLst>
              <a:ext uri="{FF2B5EF4-FFF2-40B4-BE49-F238E27FC236}">
                <a16:creationId xmlns:a16="http://schemas.microsoft.com/office/drawing/2014/main" id="{AD9BC03F-CB10-6D38-93CD-A0B41CBB972B}"/>
              </a:ext>
            </a:extLst>
          </p:cNvPr>
          <p:cNvSpPr/>
          <p:nvPr/>
        </p:nvSpPr>
        <p:spPr>
          <a:xfrm>
            <a:off x="10945725" y="1054108"/>
            <a:ext cx="1144167" cy="618725"/>
          </a:xfrm>
          <a:prstGeom prst="roundRect">
            <a:avLst/>
          </a:prstGeom>
          <a:solidFill>
            <a:schemeClr val="accent6">
              <a:lumMod val="60000"/>
              <a:lumOff val="40000"/>
            </a:schemeClr>
          </a:solidFill>
          <a:ln w="19050">
            <a:solidFill>
              <a:schemeClr val="accent1">
                <a:lumMod val="50000"/>
              </a:schemeClr>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sz="1040" dirty="0">
                <a:solidFill>
                  <a:schemeClr val="tx1"/>
                </a:solidFill>
                <a:latin typeface="Poppins" pitchFamily="2" charset="77"/>
                <a:cs typeface="Poppins" pitchFamily="2" charset="77"/>
              </a:rPr>
              <a:t>VM Allocation</a:t>
            </a:r>
          </a:p>
          <a:p>
            <a:pPr algn="r"/>
            <a:endParaRPr lang="en-US" sz="1040" dirty="0">
              <a:solidFill>
                <a:schemeClr val="tx1"/>
              </a:solidFill>
              <a:latin typeface="Poppins" pitchFamily="2" charset="77"/>
              <a:cs typeface="Poppins" pitchFamily="2" charset="77"/>
            </a:endParaRPr>
          </a:p>
        </p:txBody>
      </p:sp>
      <p:pic>
        <p:nvPicPr>
          <p:cNvPr id="39" name="Graphic 38" descr="Packing Box Open with solid fill">
            <a:extLst>
              <a:ext uri="{FF2B5EF4-FFF2-40B4-BE49-F238E27FC236}">
                <a16:creationId xmlns:a16="http://schemas.microsoft.com/office/drawing/2014/main" id="{C1CA637E-B51A-E94F-9808-5BB521342DC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353800" y="1301899"/>
            <a:ext cx="310365" cy="310365"/>
          </a:xfrm>
          <a:prstGeom prst="rect">
            <a:avLst/>
          </a:prstGeom>
        </p:spPr>
      </p:pic>
      <p:pic>
        <p:nvPicPr>
          <p:cNvPr id="45" name="Picture 44" descr="A black and white outline of a computer server&#10;&#10;Description automatically generated">
            <a:extLst>
              <a:ext uri="{FF2B5EF4-FFF2-40B4-BE49-F238E27FC236}">
                <a16:creationId xmlns:a16="http://schemas.microsoft.com/office/drawing/2014/main" id="{9E91ABF2-C9FE-95C2-6C57-E7D0942E0691}"/>
              </a:ext>
            </a:extLst>
          </p:cNvPr>
          <p:cNvPicPr>
            <a:picLocks noChangeAspect="1"/>
          </p:cNvPicPr>
          <p:nvPr/>
        </p:nvPicPr>
        <p:blipFill>
          <a:blip r:embed="rId5"/>
          <a:stretch>
            <a:fillRect/>
          </a:stretch>
        </p:blipFill>
        <p:spPr>
          <a:xfrm>
            <a:off x="10265676" y="1137612"/>
            <a:ext cx="619901" cy="503746"/>
          </a:xfrm>
          <a:prstGeom prst="rect">
            <a:avLst/>
          </a:prstGeom>
        </p:spPr>
      </p:pic>
      <p:sp>
        <p:nvSpPr>
          <p:cNvPr id="56" name="TextBox 55">
            <a:extLst>
              <a:ext uri="{FF2B5EF4-FFF2-40B4-BE49-F238E27FC236}">
                <a16:creationId xmlns:a16="http://schemas.microsoft.com/office/drawing/2014/main" id="{D743C349-9577-6B20-9969-55E5EB04B3C7}"/>
              </a:ext>
            </a:extLst>
          </p:cNvPr>
          <p:cNvSpPr txBox="1"/>
          <p:nvPr/>
        </p:nvSpPr>
        <p:spPr>
          <a:xfrm>
            <a:off x="10276009" y="1668296"/>
            <a:ext cx="1042060" cy="253916"/>
          </a:xfrm>
          <a:prstGeom prst="rect">
            <a:avLst/>
          </a:prstGeom>
          <a:noFill/>
        </p:spPr>
        <p:txBody>
          <a:bodyPr wrap="square" rtlCol="0">
            <a:spAutoFit/>
          </a:bodyPr>
          <a:lstStyle/>
          <a:p>
            <a:r>
              <a:rPr lang="en-US" sz="1050" dirty="0">
                <a:latin typeface="Poppins" pitchFamily="2" charset="77"/>
                <a:cs typeface="Poppins" pitchFamily="2" charset="77"/>
              </a:rPr>
              <a:t>Cluster-level</a:t>
            </a:r>
          </a:p>
        </p:txBody>
      </p:sp>
      <p:sp>
        <p:nvSpPr>
          <p:cNvPr id="6" name="Title 1">
            <a:extLst>
              <a:ext uri="{FF2B5EF4-FFF2-40B4-BE49-F238E27FC236}">
                <a16:creationId xmlns:a16="http://schemas.microsoft.com/office/drawing/2014/main" id="{4E132ADA-18A2-81E1-413E-66A1CD9887A4}"/>
              </a:ext>
            </a:extLst>
          </p:cNvPr>
          <p:cNvSpPr txBox="1">
            <a:spLocks/>
          </p:cNvSpPr>
          <p:nvPr/>
        </p:nvSpPr>
        <p:spPr>
          <a:xfrm>
            <a:off x="838200" y="-32427"/>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Poppins" pitchFamily="2" charset="77"/>
                <a:ea typeface="+mj-ea"/>
                <a:cs typeface="Poppins" pitchFamily="2" charset="77"/>
              </a:defRPr>
            </a:lvl1pPr>
          </a:lstStyle>
          <a:p>
            <a:r>
              <a:rPr lang="en-US" sz="2800" dirty="0"/>
              <a:t>How do we implement the </a:t>
            </a:r>
            <a:r>
              <a:rPr lang="en-US" sz="2800" b="1" dirty="0"/>
              <a:t>VM allocation</a:t>
            </a:r>
            <a:r>
              <a:rPr lang="en-US" sz="2800" dirty="0"/>
              <a:t> component?</a:t>
            </a:r>
          </a:p>
        </p:txBody>
      </p:sp>
      <p:pic>
        <p:nvPicPr>
          <p:cNvPr id="2" name="Graphic 1" descr="Programmer female with solid fill">
            <a:extLst>
              <a:ext uri="{FF2B5EF4-FFF2-40B4-BE49-F238E27FC236}">
                <a16:creationId xmlns:a16="http://schemas.microsoft.com/office/drawing/2014/main" id="{528D4ECB-A113-3330-AE82-235F581A83E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92417" y="1365671"/>
            <a:ext cx="1894330" cy="1894330"/>
          </a:xfrm>
          <a:prstGeom prst="rect">
            <a:avLst/>
          </a:prstGeom>
        </p:spPr>
      </p:pic>
      <p:sp>
        <p:nvSpPr>
          <p:cNvPr id="13" name="TextBox 12">
            <a:extLst>
              <a:ext uri="{FF2B5EF4-FFF2-40B4-BE49-F238E27FC236}">
                <a16:creationId xmlns:a16="http://schemas.microsoft.com/office/drawing/2014/main" id="{B93264E8-888F-2401-9B30-D20972C556C1}"/>
              </a:ext>
            </a:extLst>
          </p:cNvPr>
          <p:cNvSpPr txBox="1"/>
          <p:nvPr/>
        </p:nvSpPr>
        <p:spPr>
          <a:xfrm>
            <a:off x="5917169" y="3614707"/>
            <a:ext cx="0" cy="0"/>
          </a:xfrm>
          <a:prstGeom prst="rect">
            <a:avLst/>
          </a:prstGeom>
        </p:spPr>
        <p:txBody>
          <a:bodyPr vert="horz" wrap="none" lIns="91440" tIns="45720" rIns="91440" bIns="45720" rtlCol="0">
            <a:normAutofit fontScale="25000" lnSpcReduction="20000"/>
          </a:bodyPr>
          <a:lstStyle/>
          <a:p>
            <a:pPr marL="0" indent="0" algn="l">
              <a:buFont typeface="Arial" panose="020B0604020202020204" pitchFamily="34" charset="0"/>
              <a:buNone/>
            </a:pPr>
            <a:endParaRPr lang="en-US" dirty="0">
              <a:latin typeface="Poppins" pitchFamily="2" charset="77"/>
              <a:cs typeface="Poppins" pitchFamily="2" charset="77"/>
            </a:endParaRPr>
          </a:p>
        </p:txBody>
      </p:sp>
      <p:sp>
        <p:nvSpPr>
          <p:cNvPr id="19" name="TextBox 18">
            <a:extLst>
              <a:ext uri="{FF2B5EF4-FFF2-40B4-BE49-F238E27FC236}">
                <a16:creationId xmlns:a16="http://schemas.microsoft.com/office/drawing/2014/main" id="{EF96F66B-8626-E100-81E8-5C2F4789381D}"/>
              </a:ext>
            </a:extLst>
          </p:cNvPr>
          <p:cNvSpPr txBox="1"/>
          <p:nvPr/>
        </p:nvSpPr>
        <p:spPr>
          <a:xfrm>
            <a:off x="2577984" y="2516083"/>
            <a:ext cx="4480714" cy="1477328"/>
          </a:xfrm>
          <a:prstGeom prst="rect">
            <a:avLst/>
          </a:prstGeom>
        </p:spPr>
        <p:txBody>
          <a:bodyPr vert="horz" wrap="none" lIns="91440" tIns="45720" rIns="91440" bIns="45720" rtlCol="0">
            <a:spAutoFit/>
          </a:bodyPr>
          <a:lstStyle/>
          <a:p>
            <a:pPr marL="0" indent="0" algn="l">
              <a:buFont typeface="Arial" panose="020B0604020202020204" pitchFamily="34" charset="0"/>
              <a:buNone/>
            </a:pPr>
            <a:r>
              <a:rPr lang="en-US" i="1" dirty="0">
                <a:latin typeface="Poppins" pitchFamily="2" charset="77"/>
                <a:cs typeface="Poppins" pitchFamily="2" charset="77"/>
              </a:rPr>
              <a:t>I want to run:</a:t>
            </a:r>
          </a:p>
          <a:p>
            <a:pPr marL="285750" indent="-285750" algn="l">
              <a:buFont typeface="Arial" panose="020B0604020202020204" pitchFamily="34" charset="0"/>
              <a:buChar char="•"/>
            </a:pPr>
            <a:r>
              <a:rPr lang="en-US" i="1" dirty="0">
                <a:latin typeface="Poppins" pitchFamily="2" charset="77"/>
                <a:cs typeface="Poppins" pitchFamily="2" charset="77"/>
              </a:rPr>
              <a:t>with 4 cores, 8GB memory</a:t>
            </a:r>
          </a:p>
          <a:p>
            <a:pPr marL="285750" indent="-285750" algn="l">
              <a:buFont typeface="Arial" panose="020B0604020202020204" pitchFamily="34" charset="0"/>
              <a:buChar char="•"/>
            </a:pPr>
            <a:r>
              <a:rPr lang="en-US" i="1" dirty="0">
                <a:latin typeface="Poppins" pitchFamily="2" charset="77"/>
                <a:cs typeface="Poppins" pitchFamily="2" charset="77"/>
              </a:rPr>
              <a:t>on a Gen2 VM</a:t>
            </a:r>
          </a:p>
          <a:p>
            <a:pPr marL="285750" indent="-285750" algn="l">
              <a:buFont typeface="Arial" panose="020B0604020202020204" pitchFamily="34" charset="0"/>
              <a:buChar char="•"/>
            </a:pPr>
            <a:r>
              <a:rPr lang="en-US" i="1" dirty="0">
                <a:solidFill>
                  <a:schemeClr val="accent1"/>
                </a:solidFill>
                <a:latin typeface="Poppins" pitchFamily="2" charset="77"/>
                <a:cs typeface="Poppins" pitchFamily="2" charset="77"/>
              </a:rPr>
              <a:t>my application,</a:t>
            </a:r>
          </a:p>
          <a:p>
            <a:pPr marL="285750" indent="-285750" algn="l">
              <a:buFont typeface="Arial" panose="020B0604020202020204" pitchFamily="34" charset="0"/>
              <a:buChar char="•"/>
            </a:pPr>
            <a:r>
              <a:rPr lang="en-US" i="1" dirty="0">
                <a:solidFill>
                  <a:schemeClr val="accent1"/>
                </a:solidFill>
                <a:latin typeface="Poppins" pitchFamily="2" charset="77"/>
                <a:cs typeface="Poppins" pitchFamily="2" charset="77"/>
              </a:rPr>
              <a:t>on a </a:t>
            </a:r>
            <a:r>
              <a:rPr lang="en-US" b="1" i="1" dirty="0">
                <a:solidFill>
                  <a:schemeClr val="accent6"/>
                </a:solidFill>
                <a:latin typeface="Poppins" pitchFamily="2" charset="77"/>
                <a:cs typeface="Poppins" pitchFamily="2" charset="77"/>
              </a:rPr>
              <a:t>GreenSKU</a:t>
            </a:r>
            <a:r>
              <a:rPr lang="en-US" i="1" dirty="0">
                <a:solidFill>
                  <a:schemeClr val="accent1"/>
                </a:solidFill>
                <a:latin typeface="Poppins" pitchFamily="2" charset="77"/>
                <a:cs typeface="Poppins" pitchFamily="2" charset="77"/>
              </a:rPr>
              <a:t> w</a:t>
            </a:r>
            <a:r>
              <a:rPr lang="en-US" sz="1400" i="1" dirty="0">
                <a:solidFill>
                  <a:schemeClr val="accent1"/>
                </a:solidFill>
                <a:latin typeface="Poppins" pitchFamily="2" charset="77"/>
                <a:cs typeface="Poppins" pitchFamily="2" charset="77"/>
              </a:rPr>
              <a:t>/</a:t>
            </a:r>
            <a:r>
              <a:rPr lang="en-US" i="1" dirty="0">
                <a:solidFill>
                  <a:schemeClr val="accent1"/>
                </a:solidFill>
                <a:latin typeface="Poppins" pitchFamily="2" charset="77"/>
                <a:cs typeface="Poppins" pitchFamily="2" charset="77"/>
              </a:rPr>
              <a:t> scaling factor =</a:t>
            </a:r>
            <a:endParaRPr lang="en-US" b="1" dirty="0">
              <a:solidFill>
                <a:schemeClr val="accent1"/>
              </a:solidFill>
              <a:latin typeface="Poppins" pitchFamily="2" charset="77"/>
              <a:cs typeface="Poppins" pitchFamily="2" charset="77"/>
            </a:endParaRPr>
          </a:p>
        </p:txBody>
      </p:sp>
      <p:sp>
        <p:nvSpPr>
          <p:cNvPr id="20" name="TextBox 19">
            <a:extLst>
              <a:ext uri="{FF2B5EF4-FFF2-40B4-BE49-F238E27FC236}">
                <a16:creationId xmlns:a16="http://schemas.microsoft.com/office/drawing/2014/main" id="{D72D83C6-BB23-28B5-0241-808FD0111D1D}"/>
              </a:ext>
            </a:extLst>
          </p:cNvPr>
          <p:cNvSpPr txBox="1"/>
          <p:nvPr/>
        </p:nvSpPr>
        <p:spPr>
          <a:xfrm>
            <a:off x="3271875" y="1694128"/>
            <a:ext cx="0" cy="0"/>
          </a:xfrm>
          <a:prstGeom prst="rect">
            <a:avLst/>
          </a:prstGeom>
        </p:spPr>
        <p:txBody>
          <a:bodyPr vert="horz" wrap="none" lIns="91440" tIns="45720" rIns="91440" bIns="45720" rtlCol="0">
            <a:normAutofit fontScale="25000" lnSpcReduction="20000"/>
          </a:bodyPr>
          <a:lstStyle/>
          <a:p>
            <a:pPr marL="0" indent="0" algn="l">
              <a:buFont typeface="Arial" panose="020B0604020202020204" pitchFamily="34" charset="0"/>
              <a:buNone/>
            </a:pPr>
            <a:endParaRPr lang="en-US" dirty="0">
              <a:latin typeface="Poppins" pitchFamily="2" charset="77"/>
              <a:cs typeface="Poppins" pitchFamily="2" charset="77"/>
            </a:endParaRPr>
          </a:p>
        </p:txBody>
      </p:sp>
      <p:sp>
        <p:nvSpPr>
          <p:cNvPr id="21" name="TextBox 20">
            <a:extLst>
              <a:ext uri="{FF2B5EF4-FFF2-40B4-BE49-F238E27FC236}">
                <a16:creationId xmlns:a16="http://schemas.microsoft.com/office/drawing/2014/main" id="{284A23C3-122E-9158-47A5-4D3226EE415A}"/>
              </a:ext>
            </a:extLst>
          </p:cNvPr>
          <p:cNvSpPr txBox="1"/>
          <p:nvPr/>
        </p:nvSpPr>
        <p:spPr>
          <a:xfrm>
            <a:off x="332689" y="3330646"/>
            <a:ext cx="2010993" cy="282287"/>
          </a:xfrm>
          <a:prstGeom prst="rect">
            <a:avLst/>
          </a:prstGeom>
        </p:spPr>
        <p:txBody>
          <a:bodyPr vert="horz" wrap="none" lIns="91440" tIns="45720" rIns="91440" bIns="45720" rtlCol="0">
            <a:noAutofit/>
          </a:bodyPr>
          <a:lstStyle/>
          <a:p>
            <a:pPr marL="0" indent="0" algn="l">
              <a:buFont typeface="Arial" panose="020B0604020202020204" pitchFamily="34" charset="0"/>
              <a:buNone/>
            </a:pPr>
            <a:r>
              <a:rPr lang="en-US" sz="1600" dirty="0">
                <a:latin typeface="Poppins" pitchFamily="2" charset="77"/>
                <a:cs typeface="Poppins" pitchFamily="2" charset="77"/>
              </a:rPr>
              <a:t>Azure cloud users</a:t>
            </a:r>
          </a:p>
        </p:txBody>
      </p:sp>
      <p:pic>
        <p:nvPicPr>
          <p:cNvPr id="27" name="Graphic 26" descr="Document with solid fill">
            <a:extLst>
              <a:ext uri="{FF2B5EF4-FFF2-40B4-BE49-F238E27FC236}">
                <a16:creationId xmlns:a16="http://schemas.microsoft.com/office/drawing/2014/main" id="{A8376772-C185-2319-66D2-F4BF70841E0D}"/>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482007" y="2507373"/>
            <a:ext cx="1247774" cy="1247774"/>
          </a:xfrm>
          <a:prstGeom prst="rect">
            <a:avLst/>
          </a:prstGeom>
        </p:spPr>
      </p:pic>
      <p:sp>
        <p:nvSpPr>
          <p:cNvPr id="28" name="TextBox 27">
            <a:extLst>
              <a:ext uri="{FF2B5EF4-FFF2-40B4-BE49-F238E27FC236}">
                <a16:creationId xmlns:a16="http://schemas.microsoft.com/office/drawing/2014/main" id="{69035449-2556-C8EE-28FF-5CB5B96F1372}"/>
              </a:ext>
            </a:extLst>
          </p:cNvPr>
          <p:cNvSpPr txBox="1"/>
          <p:nvPr/>
        </p:nvSpPr>
        <p:spPr>
          <a:xfrm>
            <a:off x="7567010" y="3746102"/>
            <a:ext cx="963464" cy="282287"/>
          </a:xfrm>
          <a:prstGeom prst="rect">
            <a:avLst/>
          </a:prstGeom>
        </p:spPr>
        <p:txBody>
          <a:bodyPr vert="horz" wrap="none" lIns="91440" tIns="45720" rIns="91440" bIns="45720" rtlCol="0">
            <a:noAutofit/>
          </a:bodyPr>
          <a:lstStyle/>
          <a:p>
            <a:pPr marL="0" indent="0" algn="l">
              <a:buFont typeface="Arial" panose="020B0604020202020204" pitchFamily="34" charset="0"/>
              <a:buNone/>
            </a:pPr>
            <a:r>
              <a:rPr lang="en-US" sz="1600" dirty="0">
                <a:solidFill>
                  <a:srgbClr val="7030A0"/>
                </a:solidFill>
                <a:latin typeface="Poppins" pitchFamily="2" charset="77"/>
                <a:cs typeface="Poppins" pitchFamily="2" charset="77"/>
              </a:rPr>
              <a:t>VM Trace</a:t>
            </a:r>
          </a:p>
        </p:txBody>
      </p:sp>
      <p:sp>
        <p:nvSpPr>
          <p:cNvPr id="30" name="Rounded Rectangle 29">
            <a:extLst>
              <a:ext uri="{FF2B5EF4-FFF2-40B4-BE49-F238E27FC236}">
                <a16:creationId xmlns:a16="http://schemas.microsoft.com/office/drawing/2014/main" id="{DD4D82BF-F5D3-895D-B157-F99D53D372F1}"/>
              </a:ext>
            </a:extLst>
          </p:cNvPr>
          <p:cNvSpPr/>
          <p:nvPr/>
        </p:nvSpPr>
        <p:spPr>
          <a:xfrm>
            <a:off x="9727898" y="2282130"/>
            <a:ext cx="1918138" cy="1698261"/>
          </a:xfrm>
          <a:prstGeom prst="roundRect">
            <a:avLst/>
          </a:prstGeom>
          <a:solidFill>
            <a:schemeClr val="bg1">
              <a:lumMod val="75000"/>
            </a:schemeClr>
          </a:solid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a:p>
            <a:pPr algn="ctr"/>
            <a:endParaRPr lang="en-US" dirty="0">
              <a:latin typeface="Poppins" pitchFamily="2" charset="77"/>
              <a:cs typeface="Poppins" pitchFamily="2" charset="77"/>
            </a:endParaRPr>
          </a:p>
          <a:p>
            <a:pPr algn="ctr"/>
            <a:endParaRPr lang="en-US" dirty="0">
              <a:latin typeface="Poppins" pitchFamily="2" charset="77"/>
              <a:cs typeface="Poppins" pitchFamily="2" charset="77"/>
            </a:endParaRPr>
          </a:p>
          <a:p>
            <a:pPr algn="ctr"/>
            <a:endParaRPr lang="en-US" dirty="0">
              <a:latin typeface="Poppins" pitchFamily="2" charset="77"/>
              <a:cs typeface="Poppins" pitchFamily="2" charset="77"/>
            </a:endParaRPr>
          </a:p>
          <a:p>
            <a:pPr algn="ctr"/>
            <a:endParaRPr lang="en-US" dirty="0">
              <a:latin typeface="Poppins" pitchFamily="2" charset="77"/>
              <a:cs typeface="Poppins" pitchFamily="2" charset="77"/>
            </a:endParaRPr>
          </a:p>
          <a:p>
            <a:pPr algn="ctr"/>
            <a:r>
              <a:rPr lang="en-US" dirty="0">
                <a:solidFill>
                  <a:schemeClr val="tx1"/>
                </a:solidFill>
                <a:latin typeface="Poppins" pitchFamily="2" charset="77"/>
                <a:cs typeface="Poppins" pitchFamily="2" charset="77"/>
              </a:rPr>
              <a:t>VM Allocator</a:t>
            </a:r>
          </a:p>
          <a:p>
            <a:pPr algn="ctr"/>
            <a:r>
              <a:rPr lang="en-US" b="1" dirty="0">
                <a:solidFill>
                  <a:srgbClr val="7030A0"/>
                </a:solidFill>
                <a:latin typeface="Poppins" pitchFamily="2" charset="77"/>
                <a:cs typeface="Poppins" pitchFamily="2" charset="77"/>
              </a:rPr>
              <a:t>Simulator</a:t>
            </a:r>
          </a:p>
          <a:p>
            <a:pPr algn="ctr"/>
            <a:endParaRPr lang="en-US" dirty="0"/>
          </a:p>
        </p:txBody>
      </p:sp>
      <p:pic>
        <p:nvPicPr>
          <p:cNvPr id="31" name="Graphic 30" descr="Brain with solid fill">
            <a:extLst>
              <a:ext uri="{FF2B5EF4-FFF2-40B4-BE49-F238E27FC236}">
                <a16:creationId xmlns:a16="http://schemas.microsoft.com/office/drawing/2014/main" id="{DB27FCD2-E2D2-8919-C521-0AECE991D067}"/>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9996781" y="2160690"/>
            <a:ext cx="1380372" cy="1380372"/>
          </a:xfrm>
          <a:prstGeom prst="rect">
            <a:avLst/>
          </a:prstGeom>
        </p:spPr>
      </p:pic>
      <p:grpSp>
        <p:nvGrpSpPr>
          <p:cNvPr id="35" name="Group 34">
            <a:extLst>
              <a:ext uri="{FF2B5EF4-FFF2-40B4-BE49-F238E27FC236}">
                <a16:creationId xmlns:a16="http://schemas.microsoft.com/office/drawing/2014/main" id="{18EDDB9D-0602-72AA-48E6-6AA59F8E1B17}"/>
              </a:ext>
            </a:extLst>
          </p:cNvPr>
          <p:cNvGrpSpPr/>
          <p:nvPr/>
        </p:nvGrpSpPr>
        <p:grpSpPr>
          <a:xfrm>
            <a:off x="7354130" y="1405673"/>
            <a:ext cx="1363589" cy="1363589"/>
            <a:chOff x="5855743" y="2283397"/>
            <a:chExt cx="1363589" cy="1363589"/>
          </a:xfrm>
        </p:grpSpPr>
        <p:pic>
          <p:nvPicPr>
            <p:cNvPr id="7" name="Graphic 6" descr="Cloud with solid fill">
              <a:extLst>
                <a:ext uri="{FF2B5EF4-FFF2-40B4-BE49-F238E27FC236}">
                  <a16:creationId xmlns:a16="http://schemas.microsoft.com/office/drawing/2014/main" id="{4FF911F6-B88F-EA1F-D73B-01EE2CEDF633}"/>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5855743" y="2283397"/>
              <a:ext cx="1363589" cy="1363589"/>
            </a:xfrm>
            <a:prstGeom prst="rect">
              <a:avLst/>
            </a:prstGeom>
          </p:spPr>
        </p:pic>
        <p:sp>
          <p:nvSpPr>
            <p:cNvPr id="34" name="TextBox 33">
              <a:extLst>
                <a:ext uri="{FF2B5EF4-FFF2-40B4-BE49-F238E27FC236}">
                  <a16:creationId xmlns:a16="http://schemas.microsoft.com/office/drawing/2014/main" id="{D00826F5-C5B2-6F85-7514-EFDE671B6046}"/>
                </a:ext>
              </a:extLst>
            </p:cNvPr>
            <p:cNvSpPr txBox="1"/>
            <p:nvPr/>
          </p:nvSpPr>
          <p:spPr>
            <a:xfrm>
              <a:off x="6099638" y="2900055"/>
              <a:ext cx="950193" cy="282287"/>
            </a:xfrm>
            <a:prstGeom prst="rect">
              <a:avLst/>
            </a:prstGeom>
          </p:spPr>
          <p:txBody>
            <a:bodyPr vert="horz" wrap="none" lIns="91440" tIns="45720" rIns="91440" bIns="45720" rtlCol="0">
              <a:noAutofit/>
            </a:bodyPr>
            <a:lstStyle/>
            <a:p>
              <a:pPr marL="0" indent="0" algn="l">
                <a:buFont typeface="Arial" panose="020B0604020202020204" pitchFamily="34" charset="0"/>
                <a:buNone/>
              </a:pPr>
              <a:r>
                <a:rPr lang="en-US" b="1" dirty="0">
                  <a:solidFill>
                    <a:schemeClr val="bg1"/>
                  </a:solidFill>
                  <a:latin typeface="Poppins" pitchFamily="2" charset="77"/>
                  <a:cs typeface="Poppins" pitchFamily="2" charset="77"/>
                </a:rPr>
                <a:t>Azure</a:t>
              </a:r>
            </a:p>
          </p:txBody>
        </p:sp>
      </p:grpSp>
      <p:graphicFrame>
        <p:nvGraphicFramePr>
          <p:cNvPr id="40" name="Chart 39">
            <a:extLst>
              <a:ext uri="{FF2B5EF4-FFF2-40B4-BE49-F238E27FC236}">
                <a16:creationId xmlns:a16="http://schemas.microsoft.com/office/drawing/2014/main" id="{6EB36BFA-0492-8268-F0F2-FF1625F48BD0}"/>
              </a:ext>
            </a:extLst>
          </p:cNvPr>
          <p:cNvGraphicFramePr>
            <a:graphicFrameLocks/>
          </p:cNvGraphicFramePr>
          <p:nvPr/>
        </p:nvGraphicFramePr>
        <p:xfrm>
          <a:off x="3277469" y="3956801"/>
          <a:ext cx="3269160" cy="2884665"/>
        </p:xfrm>
        <a:graphic>
          <a:graphicData uri="http://schemas.openxmlformats.org/drawingml/2006/chart">
            <c:chart xmlns:c="http://schemas.openxmlformats.org/drawingml/2006/chart" xmlns:r="http://schemas.openxmlformats.org/officeDocument/2006/relationships" r:id="rId14"/>
          </a:graphicData>
        </a:graphic>
      </p:graphicFrame>
      <p:sp>
        <p:nvSpPr>
          <p:cNvPr id="104" name="Oval 103">
            <a:extLst>
              <a:ext uri="{FF2B5EF4-FFF2-40B4-BE49-F238E27FC236}">
                <a16:creationId xmlns:a16="http://schemas.microsoft.com/office/drawing/2014/main" id="{4AF5FD39-803E-8ECE-E0AE-3351F86F59DC}"/>
              </a:ext>
            </a:extLst>
          </p:cNvPr>
          <p:cNvSpPr/>
          <p:nvPr/>
        </p:nvSpPr>
        <p:spPr>
          <a:xfrm>
            <a:off x="4867717" y="5335604"/>
            <a:ext cx="106853" cy="106853"/>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105" name="TextBox 104">
            <a:extLst>
              <a:ext uri="{FF2B5EF4-FFF2-40B4-BE49-F238E27FC236}">
                <a16:creationId xmlns:a16="http://schemas.microsoft.com/office/drawing/2014/main" id="{F0D34A70-DD8A-38A7-51FF-1406617A0DA8}"/>
              </a:ext>
            </a:extLst>
          </p:cNvPr>
          <p:cNvSpPr txBox="1"/>
          <p:nvPr/>
        </p:nvSpPr>
        <p:spPr>
          <a:xfrm>
            <a:off x="3655238" y="5347034"/>
            <a:ext cx="960173" cy="282287"/>
          </a:xfrm>
          <a:prstGeom prst="rect">
            <a:avLst/>
          </a:prstGeom>
        </p:spPr>
        <p:txBody>
          <a:bodyPr vert="horz" wrap="none" lIns="91440" tIns="45720" rIns="91440" bIns="45720" rtlCol="0">
            <a:noAutofit/>
          </a:bodyPr>
          <a:lstStyle/>
          <a:p>
            <a:pPr marL="0" indent="0" algn="l">
              <a:buFont typeface="Arial" panose="020B0604020202020204" pitchFamily="34" charset="0"/>
              <a:buNone/>
            </a:pPr>
            <a:r>
              <a:rPr lang="en-US" sz="1600" b="1" dirty="0">
                <a:latin typeface="Poppins" pitchFamily="2" charset="77"/>
                <a:cs typeface="Poppins" pitchFamily="2" charset="77"/>
              </a:rPr>
              <a:t>Big </a:t>
            </a:r>
            <a:r>
              <a:rPr lang="en-US" b="1" dirty="0">
                <a:latin typeface="Poppins" pitchFamily="2" charset="77"/>
                <a:cs typeface="Poppins" pitchFamily="2" charset="77"/>
              </a:rPr>
              <a:t>Data</a:t>
            </a:r>
          </a:p>
        </p:txBody>
      </p:sp>
      <p:sp>
        <p:nvSpPr>
          <p:cNvPr id="111" name="TextBox 110">
            <a:extLst>
              <a:ext uri="{FF2B5EF4-FFF2-40B4-BE49-F238E27FC236}">
                <a16:creationId xmlns:a16="http://schemas.microsoft.com/office/drawing/2014/main" id="{A93A64AF-7EC5-80D5-D567-E3F71524C1F7}"/>
              </a:ext>
            </a:extLst>
          </p:cNvPr>
          <p:cNvSpPr txBox="1"/>
          <p:nvPr/>
        </p:nvSpPr>
        <p:spPr>
          <a:xfrm>
            <a:off x="4712011" y="3342269"/>
            <a:ext cx="1170522" cy="369332"/>
          </a:xfrm>
          <a:prstGeom prst="rect">
            <a:avLst/>
          </a:prstGeom>
          <a:noFill/>
        </p:spPr>
        <p:txBody>
          <a:bodyPr wrap="square">
            <a:spAutoFit/>
          </a:bodyPr>
          <a:lstStyle/>
          <a:p>
            <a:r>
              <a:rPr lang="en-US" b="1" i="1" u="sng" dirty="0">
                <a:solidFill>
                  <a:schemeClr val="accent1"/>
                </a:solidFill>
                <a:latin typeface="Poppins" pitchFamily="2" charset="77"/>
                <a:cs typeface="Poppins" pitchFamily="2" charset="77"/>
              </a:rPr>
              <a:t>     ?    </a:t>
            </a:r>
            <a:r>
              <a:rPr lang="en-US" b="1" i="1" dirty="0">
                <a:solidFill>
                  <a:schemeClr val="bg1"/>
                </a:solidFill>
                <a:latin typeface="Poppins" pitchFamily="2" charset="77"/>
                <a:cs typeface="Poppins" pitchFamily="2" charset="77"/>
              </a:rPr>
              <a:t> </a:t>
            </a:r>
            <a:r>
              <a:rPr lang="en-US" b="1" i="1" u="sng" dirty="0">
                <a:solidFill>
                  <a:schemeClr val="bg1"/>
                </a:solidFill>
                <a:latin typeface="Poppins" pitchFamily="2" charset="77"/>
                <a:cs typeface="Poppins" pitchFamily="2" charset="77"/>
              </a:rPr>
              <a:t>f</a:t>
            </a:r>
            <a:endParaRPr lang="en-US" b="1" i="1" u="sng" dirty="0">
              <a:solidFill>
                <a:schemeClr val="bg1"/>
              </a:solidFill>
            </a:endParaRPr>
          </a:p>
        </p:txBody>
      </p:sp>
      <p:sp>
        <p:nvSpPr>
          <p:cNvPr id="112" name="Right Arrow 111">
            <a:extLst>
              <a:ext uri="{FF2B5EF4-FFF2-40B4-BE49-F238E27FC236}">
                <a16:creationId xmlns:a16="http://schemas.microsoft.com/office/drawing/2014/main" id="{DF9DE460-EE32-256D-5BC7-1A7C2A2FB3D1}"/>
              </a:ext>
            </a:extLst>
          </p:cNvPr>
          <p:cNvSpPr/>
          <p:nvPr/>
        </p:nvSpPr>
        <p:spPr>
          <a:xfrm>
            <a:off x="2608204" y="1738325"/>
            <a:ext cx="4653469" cy="859492"/>
          </a:xfrm>
          <a:prstGeom prst="rightArrow">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dirty="0">
                <a:latin typeface="Poppins" pitchFamily="2" charset="77"/>
                <a:cs typeface="Poppins" pitchFamily="2" charset="77"/>
              </a:rPr>
              <a:t>VM Request</a:t>
            </a:r>
          </a:p>
        </p:txBody>
      </p:sp>
      <p:sp>
        <p:nvSpPr>
          <p:cNvPr id="122" name="TextBox 121">
            <a:extLst>
              <a:ext uri="{FF2B5EF4-FFF2-40B4-BE49-F238E27FC236}">
                <a16:creationId xmlns:a16="http://schemas.microsoft.com/office/drawing/2014/main" id="{82D0F940-33C6-5F9A-7FE7-B42FB7B7CDCD}"/>
              </a:ext>
            </a:extLst>
          </p:cNvPr>
          <p:cNvSpPr txBox="1"/>
          <p:nvPr/>
        </p:nvSpPr>
        <p:spPr>
          <a:xfrm>
            <a:off x="4369689" y="4260775"/>
            <a:ext cx="960173" cy="282287"/>
          </a:xfrm>
          <a:prstGeom prst="rect">
            <a:avLst/>
          </a:prstGeom>
        </p:spPr>
        <p:txBody>
          <a:bodyPr vert="horz" wrap="none" lIns="91440" tIns="45720" rIns="91440" bIns="45720" rtlCol="0">
            <a:noAutofit/>
          </a:bodyPr>
          <a:lstStyle/>
          <a:p>
            <a:pPr marL="0" indent="0" algn="l">
              <a:buFont typeface="Arial" panose="020B0604020202020204" pitchFamily="34" charset="0"/>
              <a:buNone/>
            </a:pPr>
            <a:r>
              <a:rPr lang="en-US" sz="1600" b="1" dirty="0">
                <a:latin typeface="Poppins" pitchFamily="2" charset="77"/>
                <a:cs typeface="Poppins" pitchFamily="2" charset="77"/>
              </a:rPr>
              <a:t>Web App.</a:t>
            </a:r>
            <a:endParaRPr lang="en-US" b="1" dirty="0">
              <a:latin typeface="Poppins" pitchFamily="2" charset="77"/>
              <a:cs typeface="Poppins" pitchFamily="2" charset="77"/>
            </a:endParaRPr>
          </a:p>
        </p:txBody>
      </p:sp>
      <p:sp>
        <p:nvSpPr>
          <p:cNvPr id="124" name="TextBox 123">
            <a:extLst>
              <a:ext uri="{FF2B5EF4-FFF2-40B4-BE49-F238E27FC236}">
                <a16:creationId xmlns:a16="http://schemas.microsoft.com/office/drawing/2014/main" id="{06173A52-F861-1790-A6F8-BCA944184C69}"/>
              </a:ext>
            </a:extLst>
          </p:cNvPr>
          <p:cNvSpPr txBox="1"/>
          <p:nvPr/>
        </p:nvSpPr>
        <p:spPr>
          <a:xfrm>
            <a:off x="5430892" y="5254877"/>
            <a:ext cx="549612" cy="282287"/>
          </a:xfrm>
          <a:prstGeom prst="rect">
            <a:avLst/>
          </a:prstGeom>
        </p:spPr>
        <p:txBody>
          <a:bodyPr vert="horz" wrap="none" lIns="91440" tIns="45720" rIns="91440" bIns="45720" rtlCol="0">
            <a:noAutofit/>
          </a:bodyPr>
          <a:lstStyle/>
          <a:p>
            <a:pPr marL="0" indent="0" algn="l">
              <a:buFont typeface="Arial" panose="020B0604020202020204" pitchFamily="34" charset="0"/>
              <a:buNone/>
            </a:pPr>
            <a:r>
              <a:rPr lang="en-US" sz="1600" b="1" dirty="0">
                <a:latin typeface="Poppins" pitchFamily="2" charset="77"/>
                <a:cs typeface="Poppins" pitchFamily="2" charset="77"/>
              </a:rPr>
              <a:t>RTC</a:t>
            </a:r>
            <a:endParaRPr lang="en-US" b="1" dirty="0">
              <a:latin typeface="Poppins" pitchFamily="2" charset="77"/>
              <a:cs typeface="Poppins" pitchFamily="2" charset="77"/>
            </a:endParaRPr>
          </a:p>
        </p:txBody>
      </p:sp>
      <p:sp>
        <p:nvSpPr>
          <p:cNvPr id="125" name="TextBox 124">
            <a:extLst>
              <a:ext uri="{FF2B5EF4-FFF2-40B4-BE49-F238E27FC236}">
                <a16:creationId xmlns:a16="http://schemas.microsoft.com/office/drawing/2014/main" id="{627E09A1-6BCA-9866-392A-3B80B30E7010}"/>
              </a:ext>
            </a:extLst>
          </p:cNvPr>
          <p:cNvSpPr txBox="1"/>
          <p:nvPr/>
        </p:nvSpPr>
        <p:spPr>
          <a:xfrm>
            <a:off x="5020494" y="5977600"/>
            <a:ext cx="498718" cy="282287"/>
          </a:xfrm>
          <a:prstGeom prst="rect">
            <a:avLst/>
          </a:prstGeom>
        </p:spPr>
        <p:txBody>
          <a:bodyPr vert="horz" wrap="none" lIns="91440" tIns="45720" rIns="91440" bIns="45720" rtlCol="0">
            <a:noAutofit/>
          </a:bodyPr>
          <a:lstStyle/>
          <a:p>
            <a:pPr marL="0" indent="0" algn="l">
              <a:buFont typeface="Arial" panose="020B0604020202020204" pitchFamily="34" charset="0"/>
              <a:buNone/>
            </a:pPr>
            <a:r>
              <a:rPr lang="en-US" sz="1600" b="1" dirty="0">
                <a:latin typeface="Poppins" pitchFamily="2" charset="77"/>
                <a:cs typeface="Poppins" pitchFamily="2" charset="77"/>
              </a:rPr>
              <a:t>ML</a:t>
            </a:r>
            <a:endParaRPr lang="en-US" b="1" dirty="0">
              <a:latin typeface="Poppins" pitchFamily="2" charset="77"/>
              <a:cs typeface="Poppins" pitchFamily="2" charset="77"/>
            </a:endParaRPr>
          </a:p>
        </p:txBody>
      </p:sp>
      <p:grpSp>
        <p:nvGrpSpPr>
          <p:cNvPr id="70" name="Group 69">
            <a:extLst>
              <a:ext uri="{FF2B5EF4-FFF2-40B4-BE49-F238E27FC236}">
                <a16:creationId xmlns:a16="http://schemas.microsoft.com/office/drawing/2014/main" id="{A1845D93-B24A-E4C8-0F44-B7087CE662D6}"/>
              </a:ext>
            </a:extLst>
          </p:cNvPr>
          <p:cNvGrpSpPr/>
          <p:nvPr/>
        </p:nvGrpSpPr>
        <p:grpSpPr>
          <a:xfrm>
            <a:off x="4079490" y="4474193"/>
            <a:ext cx="1683305" cy="1854083"/>
            <a:chOff x="5338216" y="2753892"/>
            <a:chExt cx="2323939" cy="2559712"/>
          </a:xfrm>
        </p:grpSpPr>
        <p:cxnSp>
          <p:nvCxnSpPr>
            <p:cNvPr id="71" name="Straight Connector 70">
              <a:extLst>
                <a:ext uri="{FF2B5EF4-FFF2-40B4-BE49-F238E27FC236}">
                  <a16:creationId xmlns:a16="http://schemas.microsoft.com/office/drawing/2014/main" id="{4CC95934-057B-B626-3A15-13AB29DDA728}"/>
                </a:ext>
              </a:extLst>
            </p:cNvPr>
            <p:cNvCxnSpPr>
              <a:cxnSpLocks/>
            </p:cNvCxnSpPr>
            <p:nvPr/>
          </p:nvCxnSpPr>
          <p:spPr>
            <a:xfrm>
              <a:off x="6500185" y="3943140"/>
              <a:ext cx="0" cy="1370464"/>
            </a:xfrm>
            <a:prstGeom prst="line">
              <a:avLst/>
            </a:prstGeom>
            <a:ln w="38100">
              <a:solidFill>
                <a:schemeClr val="bg1">
                  <a:lumMod val="95000"/>
                  <a:alpha val="1000"/>
                </a:schemeClr>
              </a:solidFill>
              <a:tailEnd type="stealth"/>
            </a:ln>
          </p:spPr>
          <p:style>
            <a:lnRef idx="1">
              <a:schemeClr val="dk1"/>
            </a:lnRef>
            <a:fillRef idx="0">
              <a:schemeClr val="dk1"/>
            </a:fillRef>
            <a:effectRef idx="0">
              <a:schemeClr val="dk1"/>
            </a:effectRef>
            <a:fontRef idx="minor">
              <a:schemeClr val="tx1"/>
            </a:fontRef>
          </p:style>
        </p:cxnSp>
        <p:cxnSp>
          <p:nvCxnSpPr>
            <p:cNvPr id="72" name="Straight Connector 71">
              <a:extLst>
                <a:ext uri="{FF2B5EF4-FFF2-40B4-BE49-F238E27FC236}">
                  <a16:creationId xmlns:a16="http://schemas.microsoft.com/office/drawing/2014/main" id="{892B2A96-7D7C-2184-DBDF-54A0A6E367C1}"/>
                </a:ext>
              </a:extLst>
            </p:cNvPr>
            <p:cNvCxnSpPr>
              <a:cxnSpLocks/>
            </p:cNvCxnSpPr>
            <p:nvPr/>
          </p:nvCxnSpPr>
          <p:spPr>
            <a:xfrm rot="16200000" flipV="1">
              <a:off x="5919201" y="3190541"/>
              <a:ext cx="0" cy="1161969"/>
            </a:xfrm>
            <a:prstGeom prst="line">
              <a:avLst/>
            </a:prstGeom>
            <a:ln w="38100">
              <a:noFill/>
              <a:tailEnd type="stealth"/>
            </a:ln>
          </p:spPr>
          <p:style>
            <a:lnRef idx="1">
              <a:schemeClr val="dk1"/>
            </a:lnRef>
            <a:fillRef idx="0">
              <a:schemeClr val="dk1"/>
            </a:fillRef>
            <a:effectRef idx="0">
              <a:schemeClr val="dk1"/>
            </a:effectRef>
            <a:fontRef idx="minor">
              <a:schemeClr val="tx1"/>
            </a:fontRef>
          </p:style>
        </p:cxnSp>
        <p:cxnSp>
          <p:nvCxnSpPr>
            <p:cNvPr id="73" name="Straight Connector 72">
              <a:extLst>
                <a:ext uri="{FF2B5EF4-FFF2-40B4-BE49-F238E27FC236}">
                  <a16:creationId xmlns:a16="http://schemas.microsoft.com/office/drawing/2014/main" id="{F22BF53C-1E6A-99F5-2101-0D7771732B0B}"/>
                </a:ext>
              </a:extLst>
            </p:cNvPr>
            <p:cNvCxnSpPr>
              <a:cxnSpLocks/>
            </p:cNvCxnSpPr>
            <p:nvPr/>
          </p:nvCxnSpPr>
          <p:spPr>
            <a:xfrm rot="16200000">
              <a:off x="7081171" y="3190540"/>
              <a:ext cx="0" cy="1161969"/>
            </a:xfrm>
            <a:prstGeom prst="line">
              <a:avLst/>
            </a:prstGeom>
            <a:ln w="38100">
              <a:noFill/>
              <a:tailEnd type="stealth"/>
            </a:ln>
          </p:spPr>
          <p:style>
            <a:lnRef idx="1">
              <a:schemeClr val="dk1"/>
            </a:lnRef>
            <a:fillRef idx="0">
              <a:schemeClr val="dk1"/>
            </a:fillRef>
            <a:effectRef idx="0">
              <a:schemeClr val="dk1"/>
            </a:effectRef>
            <a:fontRef idx="minor">
              <a:schemeClr val="tx1"/>
            </a:fontRef>
          </p:style>
        </p:cxnSp>
        <p:cxnSp>
          <p:nvCxnSpPr>
            <p:cNvPr id="75" name="Straight Connector 74">
              <a:extLst>
                <a:ext uri="{FF2B5EF4-FFF2-40B4-BE49-F238E27FC236}">
                  <a16:creationId xmlns:a16="http://schemas.microsoft.com/office/drawing/2014/main" id="{443A67DD-962E-339F-FCF1-F398FF28B4FE}"/>
                </a:ext>
              </a:extLst>
            </p:cNvPr>
            <p:cNvCxnSpPr>
              <a:cxnSpLocks/>
            </p:cNvCxnSpPr>
            <p:nvPr/>
          </p:nvCxnSpPr>
          <p:spPr>
            <a:xfrm flipV="1">
              <a:off x="6500186" y="2753892"/>
              <a:ext cx="0" cy="1246627"/>
            </a:xfrm>
            <a:prstGeom prst="line">
              <a:avLst/>
            </a:prstGeom>
            <a:ln w="57150">
              <a:tailEnd type="stealth"/>
            </a:ln>
          </p:spPr>
          <p:style>
            <a:lnRef idx="1">
              <a:schemeClr val="dk1"/>
            </a:lnRef>
            <a:fillRef idx="0">
              <a:schemeClr val="dk1"/>
            </a:fillRef>
            <a:effectRef idx="0">
              <a:schemeClr val="dk1"/>
            </a:effectRef>
            <a:fontRef idx="minor">
              <a:schemeClr val="tx1"/>
            </a:fontRef>
          </p:style>
        </p:cxnSp>
      </p:grpSp>
      <p:pic>
        <p:nvPicPr>
          <p:cNvPr id="23" name="Graphic 22" descr="Pen with solid fill">
            <a:extLst>
              <a:ext uri="{FF2B5EF4-FFF2-40B4-BE49-F238E27FC236}">
                <a16:creationId xmlns:a16="http://schemas.microsoft.com/office/drawing/2014/main" id="{1CDD3FAC-C398-4EDC-7BC1-F861BEF2A838}"/>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7836022" y="2563345"/>
            <a:ext cx="914400" cy="914400"/>
          </a:xfrm>
          <a:prstGeom prst="rect">
            <a:avLst/>
          </a:prstGeom>
        </p:spPr>
      </p:pic>
      <p:grpSp>
        <p:nvGrpSpPr>
          <p:cNvPr id="173" name="Group 172">
            <a:extLst>
              <a:ext uri="{FF2B5EF4-FFF2-40B4-BE49-F238E27FC236}">
                <a16:creationId xmlns:a16="http://schemas.microsoft.com/office/drawing/2014/main" id="{28F7CE5A-EB68-C66D-3302-34090584665A}"/>
              </a:ext>
            </a:extLst>
          </p:cNvPr>
          <p:cNvGrpSpPr/>
          <p:nvPr/>
        </p:nvGrpSpPr>
        <p:grpSpPr>
          <a:xfrm>
            <a:off x="6121811" y="4605373"/>
            <a:ext cx="1982156" cy="1071880"/>
            <a:chOff x="1195962" y="4718937"/>
            <a:chExt cx="1982156" cy="1071880"/>
          </a:xfrm>
        </p:grpSpPr>
        <p:sp>
          <p:nvSpPr>
            <p:cNvPr id="130" name="Rectangle: Rounded Corners 6">
              <a:extLst>
                <a:ext uri="{FF2B5EF4-FFF2-40B4-BE49-F238E27FC236}">
                  <a16:creationId xmlns:a16="http://schemas.microsoft.com/office/drawing/2014/main" id="{E5F7C4F0-6E83-1900-D9AC-BDE39B8241B5}"/>
                </a:ext>
              </a:extLst>
            </p:cNvPr>
            <p:cNvSpPr/>
            <p:nvPr/>
          </p:nvSpPr>
          <p:spPr>
            <a:xfrm>
              <a:off x="1195962" y="4718937"/>
              <a:ext cx="1982156" cy="1071880"/>
            </a:xfrm>
            <a:prstGeom prst="roundRect">
              <a:avLst/>
            </a:prstGeom>
            <a:solidFill>
              <a:schemeClr val="accent1">
                <a:lumMod val="60000"/>
                <a:lumOff val="40000"/>
              </a:schemeClr>
            </a:solidFill>
            <a:ln w="38100">
              <a:solidFill>
                <a:schemeClr val="accent1">
                  <a:lumMod val="50000"/>
                </a:schemeClr>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sz="1900" dirty="0">
                  <a:solidFill>
                    <a:schemeClr val="tx1"/>
                  </a:solidFill>
                  <a:latin typeface="Poppins" pitchFamily="2" charset="77"/>
                  <a:cs typeface="Poppins" pitchFamily="2" charset="77"/>
                </a:rPr>
                <a:t>Adoption</a:t>
              </a:r>
            </a:p>
            <a:p>
              <a:pPr algn="r"/>
              <a:endParaRPr lang="en-US" sz="1900" dirty="0">
                <a:solidFill>
                  <a:schemeClr val="tx1"/>
                </a:solidFill>
                <a:latin typeface="Poppins" pitchFamily="2" charset="77"/>
                <a:cs typeface="Poppins" pitchFamily="2" charset="77"/>
              </a:endParaRPr>
            </a:p>
          </p:txBody>
        </p:sp>
        <p:grpSp>
          <p:nvGrpSpPr>
            <p:cNvPr id="131" name="Group 130">
              <a:extLst>
                <a:ext uri="{FF2B5EF4-FFF2-40B4-BE49-F238E27FC236}">
                  <a16:creationId xmlns:a16="http://schemas.microsoft.com/office/drawing/2014/main" id="{21B9481D-8E46-22C9-30C3-84AF59CE1D09}"/>
                </a:ext>
              </a:extLst>
            </p:cNvPr>
            <p:cNvGrpSpPr/>
            <p:nvPr/>
          </p:nvGrpSpPr>
          <p:grpSpPr>
            <a:xfrm>
              <a:off x="1774317" y="5101880"/>
              <a:ext cx="825446" cy="632471"/>
              <a:chOff x="2107707" y="3401478"/>
              <a:chExt cx="825446" cy="632471"/>
            </a:xfrm>
          </p:grpSpPr>
          <p:pic>
            <p:nvPicPr>
              <p:cNvPr id="132" name="Graphic 131" descr="Programmer female with solid fill">
                <a:extLst>
                  <a:ext uri="{FF2B5EF4-FFF2-40B4-BE49-F238E27FC236}">
                    <a16:creationId xmlns:a16="http://schemas.microsoft.com/office/drawing/2014/main" id="{B6483058-803D-1520-F029-DFFB07BDAE53}"/>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2300682" y="3401478"/>
                <a:ext cx="632471" cy="632471"/>
              </a:xfrm>
              <a:prstGeom prst="rect">
                <a:avLst/>
              </a:prstGeom>
            </p:spPr>
          </p:pic>
          <p:pic>
            <p:nvPicPr>
              <p:cNvPr id="133" name="Graphic 132" descr="Thumbs up sign with solid fill">
                <a:extLst>
                  <a:ext uri="{FF2B5EF4-FFF2-40B4-BE49-F238E27FC236}">
                    <a16:creationId xmlns:a16="http://schemas.microsoft.com/office/drawing/2014/main" id="{63EB1FF0-D235-440D-446F-E6C89FEA8794}"/>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2107707" y="3433888"/>
                <a:ext cx="254118" cy="254118"/>
              </a:xfrm>
              <a:prstGeom prst="rect">
                <a:avLst/>
              </a:prstGeom>
            </p:spPr>
          </p:pic>
          <p:pic>
            <p:nvPicPr>
              <p:cNvPr id="134" name="Graphic 133" descr="Thumbs Down with solid fill">
                <a:extLst>
                  <a:ext uri="{FF2B5EF4-FFF2-40B4-BE49-F238E27FC236}">
                    <a16:creationId xmlns:a16="http://schemas.microsoft.com/office/drawing/2014/main" id="{3424ECAF-C43C-131A-598C-1AFCCA3F9040}"/>
                  </a:ext>
                </a:extLst>
              </p:cNvPr>
              <p:cNvPicPr>
                <a:picLocks noChangeAspect="1"/>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r:embed="rId22"/>
                  </a:ext>
                </a:extLst>
              </a:blip>
              <a:stretch>
                <a:fillRect/>
              </a:stretch>
            </p:blipFill>
            <p:spPr>
              <a:xfrm>
                <a:off x="2108034" y="3717541"/>
                <a:ext cx="254118" cy="254118"/>
              </a:xfrm>
              <a:prstGeom prst="rect">
                <a:avLst/>
              </a:prstGeom>
            </p:spPr>
          </p:pic>
        </p:grpSp>
      </p:grpSp>
      <p:grpSp>
        <p:nvGrpSpPr>
          <p:cNvPr id="135" name="Group 134">
            <a:extLst>
              <a:ext uri="{FF2B5EF4-FFF2-40B4-BE49-F238E27FC236}">
                <a16:creationId xmlns:a16="http://schemas.microsoft.com/office/drawing/2014/main" id="{3BAD11D9-1CF5-1408-85D4-ED0C0E91DC8A}"/>
              </a:ext>
            </a:extLst>
          </p:cNvPr>
          <p:cNvGrpSpPr/>
          <p:nvPr/>
        </p:nvGrpSpPr>
        <p:grpSpPr>
          <a:xfrm>
            <a:off x="9196730" y="4635830"/>
            <a:ext cx="2976228" cy="1225864"/>
            <a:chOff x="8377572" y="4635830"/>
            <a:chExt cx="2976228" cy="1225864"/>
          </a:xfrm>
        </p:grpSpPr>
        <p:pic>
          <p:nvPicPr>
            <p:cNvPr id="136" name="Graphic 135" descr="Server with solid fill">
              <a:extLst>
                <a:ext uri="{FF2B5EF4-FFF2-40B4-BE49-F238E27FC236}">
                  <a16:creationId xmlns:a16="http://schemas.microsoft.com/office/drawing/2014/main" id="{9721E148-83F6-1904-BF36-2D70BB736721}"/>
                </a:ext>
              </a:extLst>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8377572" y="4635830"/>
              <a:ext cx="589126" cy="589126"/>
            </a:xfrm>
            <a:prstGeom prst="rect">
              <a:avLst/>
            </a:prstGeom>
          </p:spPr>
        </p:pic>
        <p:pic>
          <p:nvPicPr>
            <p:cNvPr id="137" name="Graphic 136" descr="Server with solid fill">
              <a:extLst>
                <a:ext uri="{FF2B5EF4-FFF2-40B4-BE49-F238E27FC236}">
                  <a16:creationId xmlns:a16="http://schemas.microsoft.com/office/drawing/2014/main" id="{CB9E3AE3-1398-0EC1-E9F6-681A1771D064}"/>
                </a:ext>
              </a:extLst>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8377572" y="5261733"/>
              <a:ext cx="589126" cy="589126"/>
            </a:xfrm>
            <a:prstGeom prst="rect">
              <a:avLst/>
            </a:prstGeom>
          </p:spPr>
        </p:pic>
        <p:pic>
          <p:nvPicPr>
            <p:cNvPr id="138" name="Graphic 137" descr="Server with solid fill">
              <a:extLst>
                <a:ext uri="{FF2B5EF4-FFF2-40B4-BE49-F238E27FC236}">
                  <a16:creationId xmlns:a16="http://schemas.microsoft.com/office/drawing/2014/main" id="{52A05274-B52B-9ECA-7B70-485F1081A731}"/>
                </a:ext>
              </a:extLst>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8977862" y="4650793"/>
              <a:ext cx="589126" cy="589126"/>
            </a:xfrm>
            <a:prstGeom prst="rect">
              <a:avLst/>
            </a:prstGeom>
          </p:spPr>
        </p:pic>
        <p:pic>
          <p:nvPicPr>
            <p:cNvPr id="139" name="Graphic 138" descr="Server with solid fill">
              <a:extLst>
                <a:ext uri="{FF2B5EF4-FFF2-40B4-BE49-F238E27FC236}">
                  <a16:creationId xmlns:a16="http://schemas.microsoft.com/office/drawing/2014/main" id="{1DA62353-A8E3-8872-5D37-AD8E5465FB88}"/>
                </a:ext>
              </a:extLst>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8977862" y="5259847"/>
              <a:ext cx="589126" cy="589126"/>
            </a:xfrm>
            <a:prstGeom prst="rect">
              <a:avLst/>
            </a:prstGeom>
          </p:spPr>
        </p:pic>
        <p:pic>
          <p:nvPicPr>
            <p:cNvPr id="140" name="Graphic 139" descr="Server with solid fill">
              <a:extLst>
                <a:ext uri="{FF2B5EF4-FFF2-40B4-BE49-F238E27FC236}">
                  <a16:creationId xmlns:a16="http://schemas.microsoft.com/office/drawing/2014/main" id="{30524334-2A4A-0FD7-D2D4-03E78FCB2AE5}"/>
                </a:ext>
              </a:extLst>
            </p:cNvPr>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a:off x="10164384" y="4646665"/>
              <a:ext cx="589126" cy="589126"/>
            </a:xfrm>
            <a:prstGeom prst="rect">
              <a:avLst/>
            </a:prstGeom>
          </p:spPr>
        </p:pic>
        <p:pic>
          <p:nvPicPr>
            <p:cNvPr id="141" name="Graphic 140" descr="Server with solid fill">
              <a:extLst>
                <a:ext uri="{FF2B5EF4-FFF2-40B4-BE49-F238E27FC236}">
                  <a16:creationId xmlns:a16="http://schemas.microsoft.com/office/drawing/2014/main" id="{7A21EF69-518E-2148-384C-2A95468817B2}"/>
                </a:ext>
              </a:extLst>
            </p:cNvPr>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a:off x="10164384" y="5272568"/>
              <a:ext cx="589126" cy="589126"/>
            </a:xfrm>
            <a:prstGeom prst="rect">
              <a:avLst/>
            </a:prstGeom>
          </p:spPr>
        </p:pic>
        <p:pic>
          <p:nvPicPr>
            <p:cNvPr id="142" name="Graphic 141" descr="Server with solid fill">
              <a:extLst>
                <a:ext uri="{FF2B5EF4-FFF2-40B4-BE49-F238E27FC236}">
                  <a16:creationId xmlns:a16="http://schemas.microsoft.com/office/drawing/2014/main" id="{536B1DB9-8031-D8AD-6C97-0BA2BB63741F}"/>
                </a:ext>
              </a:extLst>
            </p:cNvPr>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a:off x="10764674" y="4661628"/>
              <a:ext cx="589126" cy="589126"/>
            </a:xfrm>
            <a:prstGeom prst="rect">
              <a:avLst/>
            </a:prstGeom>
          </p:spPr>
        </p:pic>
        <p:pic>
          <p:nvPicPr>
            <p:cNvPr id="143" name="Graphic 142" descr="Server with solid fill">
              <a:extLst>
                <a:ext uri="{FF2B5EF4-FFF2-40B4-BE49-F238E27FC236}">
                  <a16:creationId xmlns:a16="http://schemas.microsoft.com/office/drawing/2014/main" id="{7F9E163A-6302-349E-F5CF-246121AE7DED}"/>
                </a:ext>
              </a:extLst>
            </p:cNvPr>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a:off x="10764674" y="5270682"/>
              <a:ext cx="589126" cy="589126"/>
            </a:xfrm>
            <a:prstGeom prst="rect">
              <a:avLst/>
            </a:prstGeom>
          </p:spPr>
        </p:pic>
      </p:grpSp>
      <p:cxnSp>
        <p:nvCxnSpPr>
          <p:cNvPr id="144" name="Straight Arrow Connector 143">
            <a:extLst>
              <a:ext uri="{FF2B5EF4-FFF2-40B4-BE49-F238E27FC236}">
                <a16:creationId xmlns:a16="http://schemas.microsoft.com/office/drawing/2014/main" id="{919973C1-C268-822C-C592-D8AEF4ABFBA3}"/>
              </a:ext>
            </a:extLst>
          </p:cNvPr>
          <p:cNvCxnSpPr>
            <a:cxnSpLocks/>
            <a:stCxn id="30" idx="2"/>
          </p:cNvCxnSpPr>
          <p:nvPr/>
        </p:nvCxnSpPr>
        <p:spPr>
          <a:xfrm flipH="1">
            <a:off x="9797020" y="3980391"/>
            <a:ext cx="889947" cy="677389"/>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cxnSp>
        <p:nvCxnSpPr>
          <p:cNvPr id="145" name="Straight Arrow Connector 144">
            <a:extLst>
              <a:ext uri="{FF2B5EF4-FFF2-40B4-BE49-F238E27FC236}">
                <a16:creationId xmlns:a16="http://schemas.microsoft.com/office/drawing/2014/main" id="{BCDAB750-E443-08BF-E0CF-82D97069886B}"/>
              </a:ext>
            </a:extLst>
          </p:cNvPr>
          <p:cNvCxnSpPr>
            <a:cxnSpLocks/>
            <a:stCxn id="30" idx="2"/>
          </p:cNvCxnSpPr>
          <p:nvPr/>
        </p:nvCxnSpPr>
        <p:spPr>
          <a:xfrm>
            <a:off x="10686967" y="3980391"/>
            <a:ext cx="5582" cy="649510"/>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sp>
        <p:nvSpPr>
          <p:cNvPr id="146" name="TextBox 145">
            <a:extLst>
              <a:ext uri="{FF2B5EF4-FFF2-40B4-BE49-F238E27FC236}">
                <a16:creationId xmlns:a16="http://schemas.microsoft.com/office/drawing/2014/main" id="{F9212F48-A5BC-EC4E-30DF-33693679F33F}"/>
              </a:ext>
            </a:extLst>
          </p:cNvPr>
          <p:cNvSpPr txBox="1"/>
          <p:nvPr/>
        </p:nvSpPr>
        <p:spPr>
          <a:xfrm>
            <a:off x="375814" y="6114587"/>
            <a:ext cx="11440372" cy="400110"/>
          </a:xfrm>
          <a:prstGeom prst="rect">
            <a:avLst/>
          </a:prstGeom>
          <a:solidFill>
            <a:schemeClr val="accent6">
              <a:lumMod val="40000"/>
              <a:lumOff val="60000"/>
            </a:schemeClr>
          </a:solidFill>
          <a:ln w="19050">
            <a:solidFill>
              <a:schemeClr val="accent6">
                <a:lumMod val="75000"/>
              </a:schemeClr>
            </a:solidFill>
            <a:prstDash val="sysDot"/>
          </a:ln>
        </p:spPr>
        <p:txBody>
          <a:bodyPr wrap="square" rtlCol="0">
            <a:spAutoFit/>
          </a:bodyPr>
          <a:lstStyle/>
          <a:p>
            <a:r>
              <a:rPr lang="en-US" sz="2000" dirty="0">
                <a:latin typeface="Poppins" panose="00000500000000000000" pitchFamily="2" charset="0"/>
                <a:cs typeface="Poppins" panose="00000500000000000000" pitchFamily="2" charset="0"/>
              </a:rPr>
              <a:t>We capture VM placement decisions and packing behavior using a production simulator</a:t>
            </a:r>
          </a:p>
        </p:txBody>
      </p:sp>
      <p:cxnSp>
        <p:nvCxnSpPr>
          <p:cNvPr id="148" name="Elbow Connector 147">
            <a:extLst>
              <a:ext uri="{FF2B5EF4-FFF2-40B4-BE49-F238E27FC236}">
                <a16:creationId xmlns:a16="http://schemas.microsoft.com/office/drawing/2014/main" id="{0208233C-F295-7CC3-BE62-23C5907D9D8A}"/>
              </a:ext>
            </a:extLst>
          </p:cNvPr>
          <p:cNvCxnSpPr>
            <a:cxnSpLocks/>
            <a:stCxn id="7" idx="3"/>
            <a:endCxn id="30" idx="1"/>
          </p:cNvCxnSpPr>
          <p:nvPr/>
        </p:nvCxnSpPr>
        <p:spPr>
          <a:xfrm>
            <a:off x="8717719" y="2087468"/>
            <a:ext cx="1010179" cy="1043793"/>
          </a:xfrm>
          <a:prstGeom prst="bentConnector3">
            <a:avLst>
              <a:gd name="adj1" fmla="val 50000"/>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162" name="Group 161">
            <a:extLst>
              <a:ext uri="{FF2B5EF4-FFF2-40B4-BE49-F238E27FC236}">
                <a16:creationId xmlns:a16="http://schemas.microsoft.com/office/drawing/2014/main" id="{66EB0404-FF4F-709A-15A1-F1135B091298}"/>
              </a:ext>
            </a:extLst>
          </p:cNvPr>
          <p:cNvGrpSpPr/>
          <p:nvPr/>
        </p:nvGrpSpPr>
        <p:grpSpPr>
          <a:xfrm>
            <a:off x="10092259" y="4629901"/>
            <a:ext cx="1189416" cy="1215029"/>
            <a:chOff x="7275011" y="4788230"/>
            <a:chExt cx="1189416" cy="1215029"/>
          </a:xfrm>
        </p:grpSpPr>
        <p:pic>
          <p:nvPicPr>
            <p:cNvPr id="158" name="Graphic 157" descr="Server with solid fill">
              <a:extLst>
                <a:ext uri="{FF2B5EF4-FFF2-40B4-BE49-F238E27FC236}">
                  <a16:creationId xmlns:a16="http://schemas.microsoft.com/office/drawing/2014/main" id="{2834C593-4C6F-2C0E-B468-F358CD195426}"/>
                </a:ext>
              </a:extLst>
            </p:cNvPr>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a:xfrm>
              <a:off x="7275011" y="4788230"/>
              <a:ext cx="589126" cy="589126"/>
            </a:xfrm>
            <a:prstGeom prst="rect">
              <a:avLst/>
            </a:prstGeom>
          </p:spPr>
        </p:pic>
        <p:pic>
          <p:nvPicPr>
            <p:cNvPr id="159" name="Graphic 158" descr="Server with solid fill">
              <a:extLst>
                <a:ext uri="{FF2B5EF4-FFF2-40B4-BE49-F238E27FC236}">
                  <a16:creationId xmlns:a16="http://schemas.microsoft.com/office/drawing/2014/main" id="{9DA2CD91-1A63-2525-545D-451B340D450F}"/>
                </a:ext>
              </a:extLst>
            </p:cNvPr>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a:xfrm>
              <a:off x="7275011" y="5414133"/>
              <a:ext cx="589126" cy="589126"/>
            </a:xfrm>
            <a:prstGeom prst="rect">
              <a:avLst/>
            </a:prstGeom>
          </p:spPr>
        </p:pic>
        <p:pic>
          <p:nvPicPr>
            <p:cNvPr id="160" name="Graphic 159" descr="Server with solid fill">
              <a:extLst>
                <a:ext uri="{FF2B5EF4-FFF2-40B4-BE49-F238E27FC236}">
                  <a16:creationId xmlns:a16="http://schemas.microsoft.com/office/drawing/2014/main" id="{52DA0FC0-775B-13F9-E5E1-3374E78698EC}"/>
                </a:ext>
              </a:extLst>
            </p:cNvPr>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a:xfrm>
              <a:off x="7875301" y="4803193"/>
              <a:ext cx="589126" cy="589126"/>
            </a:xfrm>
            <a:prstGeom prst="rect">
              <a:avLst/>
            </a:prstGeom>
          </p:spPr>
        </p:pic>
        <p:pic>
          <p:nvPicPr>
            <p:cNvPr id="161" name="Graphic 160" descr="Server with solid fill">
              <a:extLst>
                <a:ext uri="{FF2B5EF4-FFF2-40B4-BE49-F238E27FC236}">
                  <a16:creationId xmlns:a16="http://schemas.microsoft.com/office/drawing/2014/main" id="{C92A8914-58B5-1355-AF38-51F374FB6B0B}"/>
                </a:ext>
              </a:extLst>
            </p:cNvPr>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a:xfrm>
              <a:off x="7875301" y="5412247"/>
              <a:ext cx="589126" cy="589126"/>
            </a:xfrm>
            <a:prstGeom prst="rect">
              <a:avLst/>
            </a:prstGeom>
          </p:spPr>
        </p:pic>
      </p:grpSp>
      <p:cxnSp>
        <p:nvCxnSpPr>
          <p:cNvPr id="169" name="Straight Arrow Connector 168">
            <a:extLst>
              <a:ext uri="{FF2B5EF4-FFF2-40B4-BE49-F238E27FC236}">
                <a16:creationId xmlns:a16="http://schemas.microsoft.com/office/drawing/2014/main" id="{A2465DA2-272F-1834-59DE-94344DF6C449}"/>
              </a:ext>
            </a:extLst>
          </p:cNvPr>
          <p:cNvCxnSpPr>
            <a:cxnSpLocks/>
            <a:stCxn id="30" idx="2"/>
          </p:cNvCxnSpPr>
          <p:nvPr/>
        </p:nvCxnSpPr>
        <p:spPr>
          <a:xfrm>
            <a:off x="10686967" y="3980391"/>
            <a:ext cx="896865" cy="648153"/>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cxnSp>
        <p:nvCxnSpPr>
          <p:cNvPr id="174" name="Straight Arrow Connector 173">
            <a:extLst>
              <a:ext uri="{FF2B5EF4-FFF2-40B4-BE49-F238E27FC236}">
                <a16:creationId xmlns:a16="http://schemas.microsoft.com/office/drawing/2014/main" id="{67A0252C-61B5-012B-C005-7BA01BB4B773}"/>
              </a:ext>
            </a:extLst>
          </p:cNvPr>
          <p:cNvCxnSpPr>
            <a:cxnSpLocks/>
            <a:stCxn id="130" idx="0"/>
          </p:cNvCxnSpPr>
          <p:nvPr/>
        </p:nvCxnSpPr>
        <p:spPr>
          <a:xfrm flipV="1">
            <a:off x="7112889" y="3984434"/>
            <a:ext cx="0" cy="620939"/>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cxnSp>
        <p:nvCxnSpPr>
          <p:cNvPr id="178" name="Straight Arrow Connector 177">
            <a:extLst>
              <a:ext uri="{FF2B5EF4-FFF2-40B4-BE49-F238E27FC236}">
                <a16:creationId xmlns:a16="http://schemas.microsoft.com/office/drawing/2014/main" id="{FD3D4442-AAD8-EF6C-75A9-2EEA6ADBB9AD}"/>
              </a:ext>
            </a:extLst>
          </p:cNvPr>
          <p:cNvCxnSpPr>
            <a:cxnSpLocks/>
            <a:endCxn id="30" idx="1"/>
          </p:cNvCxnSpPr>
          <p:nvPr/>
        </p:nvCxnSpPr>
        <p:spPr>
          <a:xfrm>
            <a:off x="8717719" y="3131260"/>
            <a:ext cx="1010179" cy="1"/>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pic>
        <p:nvPicPr>
          <p:cNvPr id="182" name="Graphic 181" descr="Box with solid fill">
            <a:extLst>
              <a:ext uri="{FF2B5EF4-FFF2-40B4-BE49-F238E27FC236}">
                <a16:creationId xmlns:a16="http://schemas.microsoft.com/office/drawing/2014/main" id="{B864932B-C11D-6B9B-8C8C-DB70A7D5FC9F}"/>
              </a:ext>
            </a:extLst>
          </p:cNvPr>
          <p:cNvPicPr>
            <a:picLocks noChangeAspect="1"/>
          </p:cNvPicPr>
          <p:nvPr/>
        </p:nvPicPr>
        <p:blipFill>
          <a:blip r:embed="rId29">
            <a:extLst>
              <a:ext uri="{96DAC541-7B7A-43D3-8B79-37D633B846F1}">
                <asvg:svgBlip xmlns:asvg="http://schemas.microsoft.com/office/drawing/2016/SVG/main" r:embed="rId30"/>
              </a:ext>
            </a:extLst>
          </a:blip>
          <a:stretch>
            <a:fillRect/>
          </a:stretch>
        </p:blipFill>
        <p:spPr>
          <a:xfrm>
            <a:off x="6446434" y="2777822"/>
            <a:ext cx="709612" cy="709612"/>
          </a:xfrm>
          <a:prstGeom prst="rect">
            <a:avLst/>
          </a:prstGeom>
        </p:spPr>
      </p:pic>
      <p:sp>
        <p:nvSpPr>
          <p:cNvPr id="183" name="Right Brace 182">
            <a:extLst>
              <a:ext uri="{FF2B5EF4-FFF2-40B4-BE49-F238E27FC236}">
                <a16:creationId xmlns:a16="http://schemas.microsoft.com/office/drawing/2014/main" id="{C73C911D-01F0-9A37-C980-34E801D814B0}"/>
              </a:ext>
            </a:extLst>
          </p:cNvPr>
          <p:cNvSpPr/>
          <p:nvPr/>
        </p:nvSpPr>
        <p:spPr>
          <a:xfrm>
            <a:off x="7324686" y="2745974"/>
            <a:ext cx="247581" cy="1141271"/>
          </a:xfrm>
          <a:prstGeom prst="rightBrace">
            <a:avLst>
              <a:gd name="adj1" fmla="val 8333"/>
              <a:gd name="adj2" fmla="val 32127"/>
            </a:avLst>
          </a:prstGeom>
          <a:ln w="28575">
            <a:solidFill>
              <a:schemeClr val="tx1"/>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184" name="TextBox 183">
            <a:extLst>
              <a:ext uri="{FF2B5EF4-FFF2-40B4-BE49-F238E27FC236}">
                <a16:creationId xmlns:a16="http://schemas.microsoft.com/office/drawing/2014/main" id="{39693487-8CB5-7C9C-0D21-BB2D081DE601}"/>
              </a:ext>
            </a:extLst>
          </p:cNvPr>
          <p:cNvSpPr txBox="1"/>
          <p:nvPr/>
        </p:nvSpPr>
        <p:spPr>
          <a:xfrm>
            <a:off x="10505454" y="4127240"/>
            <a:ext cx="308080" cy="584775"/>
          </a:xfrm>
          <a:prstGeom prst="rect">
            <a:avLst/>
          </a:prstGeom>
          <a:noFill/>
        </p:spPr>
        <p:txBody>
          <a:bodyPr wrap="square">
            <a:spAutoFit/>
          </a:bodyPr>
          <a:lstStyle/>
          <a:p>
            <a:r>
              <a:rPr lang="en-US" sz="3200" b="1" i="1" dirty="0">
                <a:latin typeface="Poppins" pitchFamily="2" charset="77"/>
                <a:cs typeface="Poppins" pitchFamily="2" charset="77"/>
              </a:rPr>
              <a:t>?</a:t>
            </a:r>
            <a:endParaRPr lang="en-US" sz="3200" b="1" i="1" dirty="0">
              <a:solidFill>
                <a:schemeClr val="bg1"/>
              </a:solidFill>
            </a:endParaRPr>
          </a:p>
        </p:txBody>
      </p:sp>
      <p:sp>
        <p:nvSpPr>
          <p:cNvPr id="187" name="TextBox 186">
            <a:extLst>
              <a:ext uri="{FF2B5EF4-FFF2-40B4-BE49-F238E27FC236}">
                <a16:creationId xmlns:a16="http://schemas.microsoft.com/office/drawing/2014/main" id="{18FE1EC7-31D7-E815-6A7E-ABFDCE1AD1FE}"/>
              </a:ext>
            </a:extLst>
          </p:cNvPr>
          <p:cNvSpPr txBox="1"/>
          <p:nvPr/>
        </p:nvSpPr>
        <p:spPr>
          <a:xfrm>
            <a:off x="6910675" y="3601491"/>
            <a:ext cx="495354" cy="369332"/>
          </a:xfrm>
          <a:prstGeom prst="rect">
            <a:avLst/>
          </a:prstGeom>
          <a:noFill/>
        </p:spPr>
        <p:txBody>
          <a:bodyPr wrap="square">
            <a:spAutoFit/>
          </a:bodyPr>
          <a:lstStyle/>
          <a:p>
            <a:pPr algn="l"/>
            <a:r>
              <a:rPr lang="en-US" b="1" i="1" dirty="0">
                <a:solidFill>
                  <a:schemeClr val="accent1"/>
                </a:solidFill>
                <a:latin typeface="Poppins" pitchFamily="2" charset="77"/>
                <a:cs typeface="Poppins" pitchFamily="2" charset="77"/>
              </a:rPr>
              <a:t>1.2</a:t>
            </a:r>
            <a:endParaRPr lang="en-US" b="1" dirty="0">
              <a:solidFill>
                <a:schemeClr val="accent1"/>
              </a:solidFill>
              <a:latin typeface="Poppins" pitchFamily="2" charset="77"/>
              <a:cs typeface="Poppins" pitchFamily="2" charset="77"/>
            </a:endParaRPr>
          </a:p>
        </p:txBody>
      </p:sp>
      <p:pic>
        <p:nvPicPr>
          <p:cNvPr id="188" name="Graphic 187" descr="Box with solid fill">
            <a:extLst>
              <a:ext uri="{FF2B5EF4-FFF2-40B4-BE49-F238E27FC236}">
                <a16:creationId xmlns:a16="http://schemas.microsoft.com/office/drawing/2014/main" id="{E61C8432-75B9-59D6-95E6-C52DC5DA964C}"/>
              </a:ext>
            </a:extLst>
          </p:cNvPr>
          <p:cNvPicPr>
            <a:picLocks noChangeAspect="1"/>
          </p:cNvPicPr>
          <p:nvPr/>
        </p:nvPicPr>
        <p:blipFill>
          <a:blip r:embed="rId31">
            <a:extLst>
              <a:ext uri="{96DAC541-7B7A-43D3-8B79-37D633B846F1}">
                <asvg:svgBlip xmlns:asvg="http://schemas.microsoft.com/office/drawing/2016/SVG/main" r:embed="rId32"/>
              </a:ext>
            </a:extLst>
          </a:blip>
          <a:stretch>
            <a:fillRect/>
          </a:stretch>
        </p:blipFill>
        <p:spPr>
          <a:xfrm>
            <a:off x="6451353" y="2777822"/>
            <a:ext cx="709612" cy="709612"/>
          </a:xfrm>
          <a:prstGeom prst="rect">
            <a:avLst/>
          </a:prstGeom>
        </p:spPr>
      </p:pic>
      <p:sp>
        <p:nvSpPr>
          <p:cNvPr id="8" name="TextBox 7">
            <a:extLst>
              <a:ext uri="{FF2B5EF4-FFF2-40B4-BE49-F238E27FC236}">
                <a16:creationId xmlns:a16="http://schemas.microsoft.com/office/drawing/2014/main" id="{64824D2B-5046-79D5-E58E-21D4E56AF345}"/>
              </a:ext>
            </a:extLst>
          </p:cNvPr>
          <p:cNvSpPr txBox="1"/>
          <p:nvPr/>
        </p:nvSpPr>
        <p:spPr>
          <a:xfrm>
            <a:off x="6035779" y="2980710"/>
            <a:ext cx="595235" cy="369332"/>
          </a:xfrm>
          <a:prstGeom prst="rect">
            <a:avLst/>
          </a:prstGeom>
          <a:noFill/>
        </p:spPr>
        <p:txBody>
          <a:bodyPr wrap="square">
            <a:spAutoFit/>
          </a:bodyPr>
          <a:lstStyle/>
          <a:p>
            <a:r>
              <a:rPr lang="en-US" b="1" dirty="0">
                <a:latin typeface="Poppins" pitchFamily="2" charset="77"/>
                <a:cs typeface="Poppins" pitchFamily="2" charset="77"/>
              </a:rPr>
              <a:t>VM</a:t>
            </a:r>
            <a:endParaRPr lang="en-US" b="1" dirty="0"/>
          </a:p>
        </p:txBody>
      </p:sp>
    </p:spTree>
    <p:extLst>
      <p:ext uri="{BB962C8B-B14F-4D97-AF65-F5344CB8AC3E}">
        <p14:creationId xmlns:p14="http://schemas.microsoft.com/office/powerpoint/2010/main" val="69208234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1"/>
                                            </p:tgtEl>
                                            <p:attrNameLst>
                                              <p:attrName>style.visibility</p:attrName>
                                            </p:attrNameLst>
                                          </p:cBhvr>
                                          <p:to>
                                            <p:strVal val="visible"/>
                                          </p:to>
                                        </p:set>
                                        <p:animEffect transition="in" filter="fade">
                                          <p:cBhvr>
                                            <p:cTn id="10" dur="500"/>
                                            <p:tgtEl>
                                              <p:spTgt spid="21"/>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12"/>
                                            </p:tgtEl>
                                            <p:attrNameLst>
                                              <p:attrName>style.visibility</p:attrName>
                                            </p:attrNameLst>
                                          </p:cBhvr>
                                          <p:to>
                                            <p:strVal val="visible"/>
                                          </p:to>
                                        </p:set>
                                        <p:animEffect transition="in" filter="fade">
                                          <p:cBhvr>
                                            <p:cTn id="15" dur="500"/>
                                            <p:tgtEl>
                                              <p:spTgt spid="112"/>
                                            </p:tgtEl>
                                          </p:cBhvr>
                                        </p:animEffect>
                                      </p:childTnLst>
                                    </p:cTn>
                                  </p:par>
                                  <p:par>
                                    <p:cTn id="16" presetID="10" presetClass="entr" presetSubtype="0" fill="hold" nodeType="withEffect">
                                      <p:stCondLst>
                                        <p:cond delay="0"/>
                                      </p:stCondLst>
                                      <p:childTnLst>
                                        <p:set>
                                          <p:cBhvr>
                                            <p:cTn id="17" dur="1" fill="hold">
                                              <p:stCondLst>
                                                <p:cond delay="0"/>
                                              </p:stCondLst>
                                            </p:cTn>
                                            <p:tgtEl>
                                              <p:spTgt spid="35"/>
                                            </p:tgtEl>
                                            <p:attrNameLst>
                                              <p:attrName>style.visibility</p:attrName>
                                            </p:attrNameLst>
                                          </p:cBhvr>
                                          <p:to>
                                            <p:strVal val="visible"/>
                                          </p:to>
                                        </p:set>
                                        <p:animEffect transition="in" filter="fade">
                                          <p:cBhvr>
                                            <p:cTn id="18" dur="500"/>
                                            <p:tgtEl>
                                              <p:spTgt spid="35"/>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9">
                                                <p:txEl>
                                                  <p:pRg st="0" end="0"/>
                                                </p:txEl>
                                              </p:spTgt>
                                            </p:tgtEl>
                                            <p:attrNameLst>
                                              <p:attrName>style.visibility</p:attrName>
                                            </p:attrNameLst>
                                          </p:cBhvr>
                                          <p:to>
                                            <p:strVal val="visible"/>
                                          </p:to>
                                        </p:set>
                                        <p:animEffect transition="in" filter="fade">
                                          <p:cBhvr>
                                            <p:cTn id="23" dur="500"/>
                                            <p:tgtEl>
                                              <p:spTgt spid="19">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19">
                                                <p:txEl>
                                                  <p:pRg st="1" end="1"/>
                                                </p:txEl>
                                              </p:spTgt>
                                            </p:tgtEl>
                                            <p:attrNameLst>
                                              <p:attrName>style.visibility</p:attrName>
                                            </p:attrNameLst>
                                          </p:cBhvr>
                                          <p:to>
                                            <p:strVal val="visible"/>
                                          </p:to>
                                        </p:set>
                                        <p:animEffect transition="in" filter="fade">
                                          <p:cBhvr>
                                            <p:cTn id="28" dur="500"/>
                                            <p:tgtEl>
                                              <p:spTgt spid="19">
                                                <p:txEl>
                                                  <p:pRg st="1" end="1"/>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19">
                                                <p:txEl>
                                                  <p:pRg st="2" end="2"/>
                                                </p:txEl>
                                              </p:spTgt>
                                            </p:tgtEl>
                                            <p:attrNameLst>
                                              <p:attrName>style.visibility</p:attrName>
                                            </p:attrNameLst>
                                          </p:cBhvr>
                                          <p:to>
                                            <p:strVal val="visible"/>
                                          </p:to>
                                        </p:set>
                                        <p:animEffect transition="in" filter="fade">
                                          <p:cBhvr>
                                            <p:cTn id="33" dur="500"/>
                                            <p:tgtEl>
                                              <p:spTgt spid="19">
                                                <p:txEl>
                                                  <p:pRg st="2" end="2"/>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148"/>
                                            </p:tgtEl>
                                            <p:attrNameLst>
                                              <p:attrName>style.visibility</p:attrName>
                                            </p:attrNameLst>
                                          </p:cBhvr>
                                          <p:to>
                                            <p:strVal val="visible"/>
                                          </p:to>
                                        </p:set>
                                        <p:animEffect transition="in" filter="fade">
                                          <p:cBhvr>
                                            <p:cTn id="38" dur="500"/>
                                            <p:tgtEl>
                                              <p:spTgt spid="148"/>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30">
                                                <p:bg/>
                                              </p:spTgt>
                                            </p:tgtEl>
                                            <p:attrNameLst>
                                              <p:attrName>style.visibility</p:attrName>
                                            </p:attrNameLst>
                                          </p:cBhvr>
                                          <p:to>
                                            <p:strVal val="visible"/>
                                          </p:to>
                                        </p:set>
                                        <p:animEffect transition="in" filter="fade">
                                          <p:cBhvr>
                                            <p:cTn id="41" dur="500"/>
                                            <p:tgtEl>
                                              <p:spTgt spid="30">
                                                <p:bg/>
                                              </p:spTgt>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30">
                                                <p:txEl>
                                                  <p:pRg st="5" end="5"/>
                                                </p:txEl>
                                              </p:spTgt>
                                            </p:tgtEl>
                                            <p:attrNameLst>
                                              <p:attrName>style.visibility</p:attrName>
                                            </p:attrNameLst>
                                          </p:cBhvr>
                                          <p:to>
                                            <p:strVal val="visible"/>
                                          </p:to>
                                        </p:set>
                                        <p:animEffect transition="in" filter="fade">
                                          <p:cBhvr>
                                            <p:cTn id="44" dur="500"/>
                                            <p:tgtEl>
                                              <p:spTgt spid="30">
                                                <p:txEl>
                                                  <p:pRg st="5" end="5"/>
                                                </p:txEl>
                                              </p:spTgt>
                                            </p:tgtEl>
                                          </p:cBhvr>
                                        </p:animEffect>
                                      </p:childTnLst>
                                    </p:cTn>
                                  </p:par>
                                  <p:par>
                                    <p:cTn id="45" presetID="10" presetClass="entr" presetSubtype="0" fill="hold" nodeType="withEffect">
                                      <p:stCondLst>
                                        <p:cond delay="0"/>
                                      </p:stCondLst>
                                      <p:childTnLst>
                                        <p:set>
                                          <p:cBhvr>
                                            <p:cTn id="46" dur="1" fill="hold">
                                              <p:stCondLst>
                                                <p:cond delay="0"/>
                                              </p:stCondLst>
                                            </p:cTn>
                                            <p:tgtEl>
                                              <p:spTgt spid="31"/>
                                            </p:tgtEl>
                                            <p:attrNameLst>
                                              <p:attrName>style.visibility</p:attrName>
                                            </p:attrNameLst>
                                          </p:cBhvr>
                                          <p:to>
                                            <p:strVal val="visible"/>
                                          </p:to>
                                        </p:set>
                                        <p:animEffect transition="in" filter="fade">
                                          <p:cBhvr>
                                            <p:cTn id="47" dur="500"/>
                                            <p:tgtEl>
                                              <p:spTgt spid="31"/>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162"/>
                                            </p:tgtEl>
                                            <p:attrNameLst>
                                              <p:attrName>style.visibility</p:attrName>
                                            </p:attrNameLst>
                                          </p:cBhvr>
                                          <p:to>
                                            <p:strVal val="visible"/>
                                          </p:to>
                                        </p:set>
                                        <p:animEffect transition="in" filter="fade">
                                          <p:cBhvr>
                                            <p:cTn id="52" dur="500"/>
                                            <p:tgtEl>
                                              <p:spTgt spid="162"/>
                                            </p:tgtEl>
                                          </p:cBhvr>
                                        </p:animEffect>
                                      </p:childTnLst>
                                    </p:cTn>
                                  </p:par>
                                  <p:par>
                                    <p:cTn id="53" presetID="10" presetClass="entr" presetSubtype="0" fill="hold" nodeType="withEffect">
                                      <p:stCondLst>
                                        <p:cond delay="0"/>
                                      </p:stCondLst>
                                      <p:childTnLst>
                                        <p:set>
                                          <p:cBhvr>
                                            <p:cTn id="54" dur="1" fill="hold">
                                              <p:stCondLst>
                                                <p:cond delay="0"/>
                                              </p:stCondLst>
                                            </p:cTn>
                                            <p:tgtEl>
                                              <p:spTgt spid="145"/>
                                            </p:tgtEl>
                                            <p:attrNameLst>
                                              <p:attrName>style.visibility</p:attrName>
                                            </p:attrNameLst>
                                          </p:cBhvr>
                                          <p:to>
                                            <p:strVal val="visible"/>
                                          </p:to>
                                        </p:set>
                                        <p:animEffect transition="in" filter="fade">
                                          <p:cBhvr>
                                            <p:cTn id="55" dur="500"/>
                                            <p:tgtEl>
                                              <p:spTgt spid="145"/>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xit" presetSubtype="0" fill="hold" nodeType="clickEffect">
                                      <p:stCondLst>
                                        <p:cond delay="0"/>
                                      </p:stCondLst>
                                      <p:childTnLst>
                                        <p:animEffect transition="out" filter="fade">
                                          <p:cBhvr>
                                            <p:cTn id="59" dur="500"/>
                                            <p:tgtEl>
                                              <p:spTgt spid="145"/>
                                            </p:tgtEl>
                                          </p:cBhvr>
                                        </p:animEffect>
                                        <p:set>
                                          <p:cBhvr>
                                            <p:cTn id="60" dur="1" fill="hold">
                                              <p:stCondLst>
                                                <p:cond delay="499"/>
                                              </p:stCondLst>
                                            </p:cTn>
                                            <p:tgtEl>
                                              <p:spTgt spid="145"/>
                                            </p:tgtEl>
                                            <p:attrNameLst>
                                              <p:attrName>style.visibility</p:attrName>
                                            </p:attrNameLst>
                                          </p:cBhvr>
                                          <p:to>
                                            <p:strVal val="hidden"/>
                                          </p:to>
                                        </p:set>
                                      </p:childTnLst>
                                    </p:cTn>
                                  </p:par>
                                  <p:par>
                                    <p:cTn id="61" presetID="10" presetClass="exit" presetSubtype="0" fill="hold" nodeType="withEffect">
                                      <p:stCondLst>
                                        <p:cond delay="0"/>
                                      </p:stCondLst>
                                      <p:childTnLst>
                                        <p:animEffect transition="out" filter="fade">
                                          <p:cBhvr>
                                            <p:cTn id="62" dur="500"/>
                                            <p:tgtEl>
                                              <p:spTgt spid="162"/>
                                            </p:tgtEl>
                                          </p:cBhvr>
                                        </p:animEffect>
                                        <p:set>
                                          <p:cBhvr>
                                            <p:cTn id="63" dur="1" fill="hold">
                                              <p:stCondLst>
                                                <p:cond delay="499"/>
                                              </p:stCondLst>
                                            </p:cTn>
                                            <p:tgtEl>
                                              <p:spTgt spid="162"/>
                                            </p:tgtEl>
                                            <p:attrNameLst>
                                              <p:attrName>style.visibility</p:attrName>
                                            </p:attrNameLst>
                                          </p:cBhvr>
                                          <p:to>
                                            <p:strVal val="hidden"/>
                                          </p:to>
                                        </p:se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nodeType="clickEffect">
                                      <p:stCondLst>
                                        <p:cond delay="0"/>
                                      </p:stCondLst>
                                      <p:childTnLst>
                                        <p:set>
                                          <p:cBhvr>
                                            <p:cTn id="67" dur="1" fill="hold">
                                              <p:stCondLst>
                                                <p:cond delay="0"/>
                                              </p:stCondLst>
                                            </p:cTn>
                                            <p:tgtEl>
                                              <p:spTgt spid="144"/>
                                            </p:tgtEl>
                                            <p:attrNameLst>
                                              <p:attrName>style.visibility</p:attrName>
                                            </p:attrNameLst>
                                          </p:cBhvr>
                                          <p:to>
                                            <p:strVal val="visible"/>
                                          </p:to>
                                        </p:set>
                                        <p:animEffect transition="in" filter="fade">
                                          <p:cBhvr>
                                            <p:cTn id="68" dur="500"/>
                                            <p:tgtEl>
                                              <p:spTgt spid="144"/>
                                            </p:tgtEl>
                                          </p:cBhvr>
                                        </p:animEffect>
                                      </p:childTnLst>
                                    </p:cTn>
                                  </p:par>
                                  <p:par>
                                    <p:cTn id="69" presetID="10" presetClass="entr" presetSubtype="0" fill="hold" nodeType="withEffect">
                                      <p:stCondLst>
                                        <p:cond delay="0"/>
                                      </p:stCondLst>
                                      <p:childTnLst>
                                        <p:set>
                                          <p:cBhvr>
                                            <p:cTn id="70" dur="1" fill="hold">
                                              <p:stCondLst>
                                                <p:cond delay="0"/>
                                              </p:stCondLst>
                                            </p:cTn>
                                            <p:tgtEl>
                                              <p:spTgt spid="169"/>
                                            </p:tgtEl>
                                            <p:attrNameLst>
                                              <p:attrName>style.visibility</p:attrName>
                                            </p:attrNameLst>
                                          </p:cBhvr>
                                          <p:to>
                                            <p:strVal val="visible"/>
                                          </p:to>
                                        </p:set>
                                        <p:animEffect transition="in" filter="fade">
                                          <p:cBhvr>
                                            <p:cTn id="71" dur="500"/>
                                            <p:tgtEl>
                                              <p:spTgt spid="169"/>
                                            </p:tgtEl>
                                          </p:cBhvr>
                                        </p:animEffect>
                                      </p:childTnLst>
                                    </p:cTn>
                                  </p:par>
                                  <p:par>
                                    <p:cTn id="72" presetID="10" presetClass="entr" presetSubtype="0" fill="hold" nodeType="withEffect">
                                      <p:stCondLst>
                                        <p:cond delay="0"/>
                                      </p:stCondLst>
                                      <p:childTnLst>
                                        <p:set>
                                          <p:cBhvr>
                                            <p:cTn id="73" dur="1" fill="hold">
                                              <p:stCondLst>
                                                <p:cond delay="0"/>
                                              </p:stCondLst>
                                            </p:cTn>
                                            <p:tgtEl>
                                              <p:spTgt spid="135"/>
                                            </p:tgtEl>
                                            <p:attrNameLst>
                                              <p:attrName>style.visibility</p:attrName>
                                            </p:attrNameLst>
                                          </p:cBhvr>
                                          <p:to>
                                            <p:strVal val="visible"/>
                                          </p:to>
                                        </p:set>
                                        <p:animEffect transition="in" filter="fade">
                                          <p:cBhvr>
                                            <p:cTn id="74" dur="500"/>
                                            <p:tgtEl>
                                              <p:spTgt spid="135"/>
                                            </p:tgtEl>
                                          </p:cBhvr>
                                        </p:animEffect>
                                      </p:childTnLst>
                                    </p:cTn>
                                  </p:par>
                                </p:childTnLst>
                              </p:cTn>
                            </p:par>
                          </p:childTnLst>
                        </p:cTn>
                      </p:par>
                      <p:par>
                        <p:cTn id="75" fill="hold">
                          <p:stCondLst>
                            <p:cond delay="indefinite"/>
                          </p:stCondLst>
                          <p:childTnLst>
                            <p:par>
                              <p:cTn id="76" fill="hold">
                                <p:stCondLst>
                                  <p:cond delay="0"/>
                                </p:stCondLst>
                                <p:childTnLst>
                                  <p:par>
                                    <p:cTn id="77" presetID="10" presetClass="entr" presetSubtype="0" fill="hold" nodeType="clickEffect">
                                      <p:stCondLst>
                                        <p:cond delay="0"/>
                                      </p:stCondLst>
                                      <p:childTnLst>
                                        <p:set>
                                          <p:cBhvr>
                                            <p:cTn id="78" dur="1" fill="hold">
                                              <p:stCondLst>
                                                <p:cond delay="0"/>
                                              </p:stCondLst>
                                            </p:cTn>
                                            <p:tgtEl>
                                              <p:spTgt spid="30">
                                                <p:txEl>
                                                  <p:pRg st="6" end="6"/>
                                                </p:txEl>
                                              </p:spTgt>
                                            </p:tgtEl>
                                            <p:attrNameLst>
                                              <p:attrName>style.visibility</p:attrName>
                                            </p:attrNameLst>
                                          </p:cBhvr>
                                          <p:to>
                                            <p:strVal val="visible"/>
                                          </p:to>
                                        </p:set>
                                        <p:animEffect transition="in" filter="fade">
                                          <p:cBhvr>
                                            <p:cTn id="79" dur="500"/>
                                            <p:tgtEl>
                                              <p:spTgt spid="30">
                                                <p:txEl>
                                                  <p:pRg st="6" end="6"/>
                                                </p:txEl>
                                              </p:spTgt>
                                            </p:tgtEl>
                                          </p:cBhvr>
                                        </p:animEffect>
                                      </p:childTnLst>
                                    </p:cTn>
                                  </p:par>
                                </p:childTnLst>
                              </p:cTn>
                            </p:par>
                          </p:childTnLst>
                        </p:cTn>
                      </p:par>
                      <p:par>
                        <p:cTn id="80" fill="hold">
                          <p:stCondLst>
                            <p:cond delay="indefinite"/>
                          </p:stCondLst>
                          <p:childTnLst>
                            <p:par>
                              <p:cTn id="81" fill="hold">
                                <p:stCondLst>
                                  <p:cond delay="0"/>
                                </p:stCondLst>
                                <p:childTnLst>
                                  <p:par>
                                    <p:cTn id="82" presetID="10" presetClass="exit" presetSubtype="0" fill="hold" nodeType="clickEffect">
                                      <p:stCondLst>
                                        <p:cond delay="0"/>
                                      </p:stCondLst>
                                      <p:childTnLst>
                                        <p:animEffect transition="out" filter="fade">
                                          <p:cBhvr>
                                            <p:cTn id="83" dur="500"/>
                                            <p:tgtEl>
                                              <p:spTgt spid="148"/>
                                            </p:tgtEl>
                                          </p:cBhvr>
                                        </p:animEffect>
                                        <p:set>
                                          <p:cBhvr>
                                            <p:cTn id="84" dur="1" fill="hold">
                                              <p:stCondLst>
                                                <p:cond delay="499"/>
                                              </p:stCondLst>
                                            </p:cTn>
                                            <p:tgtEl>
                                              <p:spTgt spid="148"/>
                                            </p:tgtEl>
                                            <p:attrNameLst>
                                              <p:attrName>style.visibility</p:attrName>
                                            </p:attrNameLst>
                                          </p:cBhvr>
                                          <p:to>
                                            <p:strVal val="hidden"/>
                                          </p:to>
                                        </p:set>
                                      </p:childTnLst>
                                    </p:cTn>
                                  </p:par>
                                </p:childTnLst>
                              </p:cTn>
                            </p:par>
                          </p:childTnLst>
                        </p:cTn>
                      </p:par>
                      <p:par>
                        <p:cTn id="85" fill="hold">
                          <p:stCondLst>
                            <p:cond delay="indefinite"/>
                          </p:stCondLst>
                          <p:childTnLst>
                            <p:par>
                              <p:cTn id="86" fill="hold">
                                <p:stCondLst>
                                  <p:cond delay="0"/>
                                </p:stCondLst>
                                <p:childTnLst>
                                  <p:par>
                                    <p:cTn id="87" presetID="10" presetClass="entr" presetSubtype="0" fill="hold" nodeType="clickEffect">
                                      <p:stCondLst>
                                        <p:cond delay="0"/>
                                      </p:stCondLst>
                                      <p:childTnLst>
                                        <p:set>
                                          <p:cBhvr>
                                            <p:cTn id="88" dur="1" fill="hold">
                                              <p:stCondLst>
                                                <p:cond delay="0"/>
                                              </p:stCondLst>
                                            </p:cTn>
                                            <p:tgtEl>
                                              <p:spTgt spid="27"/>
                                            </p:tgtEl>
                                            <p:attrNameLst>
                                              <p:attrName>style.visibility</p:attrName>
                                            </p:attrNameLst>
                                          </p:cBhvr>
                                          <p:to>
                                            <p:strVal val="visible"/>
                                          </p:to>
                                        </p:set>
                                        <p:animEffect transition="in" filter="fade">
                                          <p:cBhvr>
                                            <p:cTn id="89" dur="500"/>
                                            <p:tgtEl>
                                              <p:spTgt spid="27"/>
                                            </p:tgtEl>
                                          </p:cBhvr>
                                        </p:animEffect>
                                      </p:childTnLst>
                                    </p:cTn>
                                  </p:par>
                                  <p:par>
                                    <p:cTn id="90" presetID="10" presetClass="entr" presetSubtype="0" fill="hold" grpId="0" nodeType="withEffect">
                                      <p:stCondLst>
                                        <p:cond delay="0"/>
                                      </p:stCondLst>
                                      <p:childTnLst>
                                        <p:set>
                                          <p:cBhvr>
                                            <p:cTn id="91" dur="1" fill="hold">
                                              <p:stCondLst>
                                                <p:cond delay="0"/>
                                              </p:stCondLst>
                                            </p:cTn>
                                            <p:tgtEl>
                                              <p:spTgt spid="28"/>
                                            </p:tgtEl>
                                            <p:attrNameLst>
                                              <p:attrName>style.visibility</p:attrName>
                                            </p:attrNameLst>
                                          </p:cBhvr>
                                          <p:to>
                                            <p:strVal val="visible"/>
                                          </p:to>
                                        </p:set>
                                        <p:animEffect transition="in" filter="fade">
                                          <p:cBhvr>
                                            <p:cTn id="92" dur="500"/>
                                            <p:tgtEl>
                                              <p:spTgt spid="28"/>
                                            </p:tgtEl>
                                          </p:cBhvr>
                                        </p:animEffect>
                                      </p:childTnLst>
                                    </p:cTn>
                                  </p:par>
                                  <p:par>
                                    <p:cTn id="93" presetID="10" presetClass="entr" presetSubtype="0" fill="hold" nodeType="withEffect">
                                      <p:stCondLst>
                                        <p:cond delay="0"/>
                                      </p:stCondLst>
                                      <p:childTnLst>
                                        <p:set>
                                          <p:cBhvr>
                                            <p:cTn id="94" dur="1" fill="hold">
                                              <p:stCondLst>
                                                <p:cond delay="0"/>
                                              </p:stCondLst>
                                            </p:cTn>
                                            <p:tgtEl>
                                              <p:spTgt spid="178"/>
                                            </p:tgtEl>
                                            <p:attrNameLst>
                                              <p:attrName>style.visibility</p:attrName>
                                            </p:attrNameLst>
                                          </p:cBhvr>
                                          <p:to>
                                            <p:strVal val="visible"/>
                                          </p:to>
                                        </p:set>
                                        <p:animEffect transition="in" filter="fade">
                                          <p:cBhvr>
                                            <p:cTn id="95" dur="500"/>
                                            <p:tgtEl>
                                              <p:spTgt spid="178"/>
                                            </p:tgtEl>
                                          </p:cBhvr>
                                        </p:animEffect>
                                      </p:childTnLst>
                                    </p:cTn>
                                  </p:par>
                                  <p:par>
                                    <p:cTn id="96" presetID="10" presetClass="entr" presetSubtype="0" fill="hold" grpId="0" nodeType="withEffect">
                                      <p:stCondLst>
                                        <p:cond delay="0"/>
                                      </p:stCondLst>
                                      <p:childTnLst>
                                        <p:set>
                                          <p:cBhvr>
                                            <p:cTn id="97" dur="1" fill="hold">
                                              <p:stCondLst>
                                                <p:cond delay="0"/>
                                              </p:stCondLst>
                                            </p:cTn>
                                            <p:tgtEl>
                                              <p:spTgt spid="183"/>
                                            </p:tgtEl>
                                            <p:attrNameLst>
                                              <p:attrName>style.visibility</p:attrName>
                                            </p:attrNameLst>
                                          </p:cBhvr>
                                          <p:to>
                                            <p:strVal val="visible"/>
                                          </p:to>
                                        </p:set>
                                        <p:animEffect transition="in" filter="fade">
                                          <p:cBhvr>
                                            <p:cTn id="98" dur="500"/>
                                            <p:tgtEl>
                                              <p:spTgt spid="183"/>
                                            </p:tgtEl>
                                          </p:cBhvr>
                                        </p:animEffect>
                                      </p:childTnLst>
                                    </p:cTn>
                                  </p:par>
                                </p:childTnLst>
                              </p:cTn>
                            </p:par>
                          </p:childTnLst>
                        </p:cTn>
                      </p:par>
                      <p:par>
                        <p:cTn id="99" fill="hold">
                          <p:stCondLst>
                            <p:cond delay="indefinite"/>
                          </p:stCondLst>
                          <p:childTnLst>
                            <p:par>
                              <p:cTn id="100" fill="hold">
                                <p:stCondLst>
                                  <p:cond delay="0"/>
                                </p:stCondLst>
                                <p:childTnLst>
                                  <p:par>
                                    <p:cTn id="101" presetID="10" presetClass="entr" presetSubtype="0" fill="hold" grpId="0" nodeType="clickEffect">
                                      <p:stCondLst>
                                        <p:cond delay="0"/>
                                      </p:stCondLst>
                                      <p:childTnLst>
                                        <p:set>
                                          <p:cBhvr>
                                            <p:cTn id="102" dur="1" fill="hold">
                                              <p:stCondLst>
                                                <p:cond delay="0"/>
                                              </p:stCondLst>
                                            </p:cTn>
                                            <p:tgtEl>
                                              <p:spTgt spid="184"/>
                                            </p:tgtEl>
                                            <p:attrNameLst>
                                              <p:attrName>style.visibility</p:attrName>
                                            </p:attrNameLst>
                                          </p:cBhvr>
                                          <p:to>
                                            <p:strVal val="visible"/>
                                          </p:to>
                                        </p:set>
                                        <p:animEffect transition="in" filter="fade">
                                          <p:cBhvr>
                                            <p:cTn id="103" dur="500"/>
                                            <p:tgtEl>
                                              <p:spTgt spid="184"/>
                                            </p:tgtEl>
                                          </p:cBhvr>
                                        </p:animEffect>
                                      </p:childTnLst>
                                    </p:cTn>
                                  </p:par>
                                </p:childTnLst>
                              </p:cTn>
                            </p:par>
                          </p:childTnLst>
                        </p:cTn>
                      </p:par>
                      <p:par>
                        <p:cTn id="104" fill="hold">
                          <p:stCondLst>
                            <p:cond delay="indefinite"/>
                          </p:stCondLst>
                          <p:childTnLst>
                            <p:par>
                              <p:cTn id="105" fill="hold">
                                <p:stCondLst>
                                  <p:cond delay="0"/>
                                </p:stCondLst>
                                <p:childTnLst>
                                  <p:par>
                                    <p:cTn id="106" presetID="10" presetClass="entr" presetSubtype="0" fill="hold" nodeType="clickEffect">
                                      <p:stCondLst>
                                        <p:cond delay="0"/>
                                      </p:stCondLst>
                                      <p:childTnLst>
                                        <p:set>
                                          <p:cBhvr>
                                            <p:cTn id="107" dur="1" fill="hold">
                                              <p:stCondLst>
                                                <p:cond delay="0"/>
                                              </p:stCondLst>
                                            </p:cTn>
                                            <p:tgtEl>
                                              <p:spTgt spid="19">
                                                <p:txEl>
                                                  <p:pRg st="3" end="3"/>
                                                </p:txEl>
                                              </p:spTgt>
                                            </p:tgtEl>
                                            <p:attrNameLst>
                                              <p:attrName>style.visibility</p:attrName>
                                            </p:attrNameLst>
                                          </p:cBhvr>
                                          <p:to>
                                            <p:strVal val="visible"/>
                                          </p:to>
                                        </p:set>
                                        <p:animEffect transition="in" filter="fade">
                                          <p:cBhvr>
                                            <p:cTn id="108" dur="500"/>
                                            <p:tgtEl>
                                              <p:spTgt spid="19">
                                                <p:txEl>
                                                  <p:pRg st="3" end="3"/>
                                                </p:txEl>
                                              </p:spTgt>
                                            </p:tgtEl>
                                          </p:cBhvr>
                                        </p:animEffect>
                                      </p:childTnLst>
                                    </p:cTn>
                                  </p:par>
                                  <p:par>
                                    <p:cTn id="109" presetID="10" presetClass="entr" presetSubtype="0" fill="hold" grpId="0" nodeType="withEffect">
                                      <p:stCondLst>
                                        <p:cond delay="0"/>
                                      </p:stCondLst>
                                      <p:childTnLst>
                                        <p:set>
                                          <p:cBhvr>
                                            <p:cTn id="110" dur="1" fill="hold">
                                              <p:stCondLst>
                                                <p:cond delay="0"/>
                                              </p:stCondLst>
                                            </p:cTn>
                                            <p:tgtEl>
                                              <p:spTgt spid="111"/>
                                            </p:tgtEl>
                                            <p:attrNameLst>
                                              <p:attrName>style.visibility</p:attrName>
                                            </p:attrNameLst>
                                          </p:cBhvr>
                                          <p:to>
                                            <p:strVal val="visible"/>
                                          </p:to>
                                        </p:set>
                                        <p:animEffect transition="in" filter="fade">
                                          <p:cBhvr>
                                            <p:cTn id="111" dur="500"/>
                                            <p:tgtEl>
                                              <p:spTgt spid="111"/>
                                            </p:tgtEl>
                                          </p:cBhvr>
                                        </p:animEffect>
                                      </p:childTnLst>
                                    </p:cTn>
                                  </p:par>
                                </p:childTnLst>
                              </p:cTn>
                            </p:par>
                          </p:childTnLst>
                        </p:cTn>
                      </p:par>
                      <p:par>
                        <p:cTn id="112" fill="hold">
                          <p:stCondLst>
                            <p:cond delay="indefinite"/>
                          </p:stCondLst>
                          <p:childTnLst>
                            <p:par>
                              <p:cTn id="113" fill="hold">
                                <p:stCondLst>
                                  <p:cond delay="0"/>
                                </p:stCondLst>
                                <p:childTnLst>
                                  <p:par>
                                    <p:cTn id="114" presetID="10" presetClass="entr" presetSubtype="0" fill="hold" grpId="0" nodeType="clickEffect">
                                      <p:stCondLst>
                                        <p:cond delay="0"/>
                                      </p:stCondLst>
                                      <p:childTnLst>
                                        <p:set>
                                          <p:cBhvr>
                                            <p:cTn id="115" dur="1" fill="hold">
                                              <p:stCondLst>
                                                <p:cond delay="0"/>
                                              </p:stCondLst>
                                            </p:cTn>
                                            <p:tgtEl>
                                              <p:spTgt spid="40"/>
                                            </p:tgtEl>
                                            <p:attrNameLst>
                                              <p:attrName>style.visibility</p:attrName>
                                            </p:attrNameLst>
                                          </p:cBhvr>
                                          <p:to>
                                            <p:strVal val="visible"/>
                                          </p:to>
                                        </p:set>
                                        <p:animEffect transition="in" filter="fade">
                                          <p:cBhvr>
                                            <p:cTn id="116" dur="500"/>
                                            <p:tgtEl>
                                              <p:spTgt spid="40"/>
                                            </p:tgtEl>
                                          </p:cBhvr>
                                        </p:animEffect>
                                      </p:childTnLst>
                                    </p:cTn>
                                  </p:par>
                                  <p:par>
                                    <p:cTn id="117" presetID="10" presetClass="entr" presetSubtype="0" fill="hold" grpId="0" nodeType="withEffect">
                                      <p:stCondLst>
                                        <p:cond delay="0"/>
                                      </p:stCondLst>
                                      <p:childTnLst>
                                        <p:set>
                                          <p:cBhvr>
                                            <p:cTn id="118" dur="1" fill="hold">
                                              <p:stCondLst>
                                                <p:cond delay="0"/>
                                              </p:stCondLst>
                                            </p:cTn>
                                            <p:tgtEl>
                                              <p:spTgt spid="105"/>
                                            </p:tgtEl>
                                            <p:attrNameLst>
                                              <p:attrName>style.visibility</p:attrName>
                                            </p:attrNameLst>
                                          </p:cBhvr>
                                          <p:to>
                                            <p:strVal val="visible"/>
                                          </p:to>
                                        </p:set>
                                        <p:animEffect transition="in" filter="fade">
                                          <p:cBhvr>
                                            <p:cTn id="119" dur="500"/>
                                            <p:tgtEl>
                                              <p:spTgt spid="105"/>
                                            </p:tgtEl>
                                          </p:cBhvr>
                                        </p:animEffect>
                                      </p:childTnLst>
                                    </p:cTn>
                                  </p:par>
                                  <p:par>
                                    <p:cTn id="120" presetID="10" presetClass="entr" presetSubtype="0" fill="hold" grpId="0" nodeType="withEffect">
                                      <p:stCondLst>
                                        <p:cond delay="0"/>
                                      </p:stCondLst>
                                      <p:childTnLst>
                                        <p:set>
                                          <p:cBhvr>
                                            <p:cTn id="121" dur="1" fill="hold">
                                              <p:stCondLst>
                                                <p:cond delay="0"/>
                                              </p:stCondLst>
                                            </p:cTn>
                                            <p:tgtEl>
                                              <p:spTgt spid="122"/>
                                            </p:tgtEl>
                                            <p:attrNameLst>
                                              <p:attrName>style.visibility</p:attrName>
                                            </p:attrNameLst>
                                          </p:cBhvr>
                                          <p:to>
                                            <p:strVal val="visible"/>
                                          </p:to>
                                        </p:set>
                                        <p:animEffect transition="in" filter="fade">
                                          <p:cBhvr>
                                            <p:cTn id="122" dur="500"/>
                                            <p:tgtEl>
                                              <p:spTgt spid="122"/>
                                            </p:tgtEl>
                                          </p:cBhvr>
                                        </p:animEffect>
                                      </p:childTnLst>
                                    </p:cTn>
                                  </p:par>
                                  <p:par>
                                    <p:cTn id="123" presetID="10" presetClass="entr" presetSubtype="0" fill="hold" grpId="0" nodeType="withEffect">
                                      <p:stCondLst>
                                        <p:cond delay="0"/>
                                      </p:stCondLst>
                                      <p:childTnLst>
                                        <p:set>
                                          <p:cBhvr>
                                            <p:cTn id="124" dur="1" fill="hold">
                                              <p:stCondLst>
                                                <p:cond delay="0"/>
                                              </p:stCondLst>
                                            </p:cTn>
                                            <p:tgtEl>
                                              <p:spTgt spid="124"/>
                                            </p:tgtEl>
                                            <p:attrNameLst>
                                              <p:attrName>style.visibility</p:attrName>
                                            </p:attrNameLst>
                                          </p:cBhvr>
                                          <p:to>
                                            <p:strVal val="visible"/>
                                          </p:to>
                                        </p:set>
                                        <p:animEffect transition="in" filter="fade">
                                          <p:cBhvr>
                                            <p:cTn id="125" dur="500"/>
                                            <p:tgtEl>
                                              <p:spTgt spid="124"/>
                                            </p:tgtEl>
                                          </p:cBhvr>
                                        </p:animEffect>
                                      </p:childTnLst>
                                    </p:cTn>
                                  </p:par>
                                  <p:par>
                                    <p:cTn id="126" presetID="10" presetClass="entr" presetSubtype="0" fill="hold" grpId="0" nodeType="withEffect">
                                      <p:stCondLst>
                                        <p:cond delay="0"/>
                                      </p:stCondLst>
                                      <p:childTnLst>
                                        <p:set>
                                          <p:cBhvr>
                                            <p:cTn id="127" dur="1" fill="hold">
                                              <p:stCondLst>
                                                <p:cond delay="0"/>
                                              </p:stCondLst>
                                            </p:cTn>
                                            <p:tgtEl>
                                              <p:spTgt spid="125"/>
                                            </p:tgtEl>
                                            <p:attrNameLst>
                                              <p:attrName>style.visibility</p:attrName>
                                            </p:attrNameLst>
                                          </p:cBhvr>
                                          <p:to>
                                            <p:strVal val="visible"/>
                                          </p:to>
                                        </p:set>
                                        <p:animEffect transition="in" filter="fade">
                                          <p:cBhvr>
                                            <p:cTn id="128" dur="500"/>
                                            <p:tgtEl>
                                              <p:spTgt spid="125"/>
                                            </p:tgtEl>
                                          </p:cBhvr>
                                        </p:animEffect>
                                      </p:childTnLst>
                                    </p:cTn>
                                  </p:par>
                                </p:childTnLst>
                              </p:cTn>
                            </p:par>
                          </p:childTnLst>
                        </p:cTn>
                      </p:par>
                      <p:par>
                        <p:cTn id="129" fill="hold">
                          <p:stCondLst>
                            <p:cond delay="indefinite"/>
                          </p:stCondLst>
                          <p:childTnLst>
                            <p:par>
                              <p:cTn id="130" fill="hold">
                                <p:stCondLst>
                                  <p:cond delay="0"/>
                                </p:stCondLst>
                                <p:childTnLst>
                                  <p:par>
                                    <p:cTn id="131" presetID="10" presetClass="entr" presetSubtype="0" fill="hold" nodeType="clickEffect">
                                      <p:stCondLst>
                                        <p:cond delay="0"/>
                                      </p:stCondLst>
                                      <p:childTnLst>
                                        <p:set>
                                          <p:cBhvr>
                                            <p:cTn id="132" dur="1" fill="hold">
                                              <p:stCondLst>
                                                <p:cond delay="0"/>
                                              </p:stCondLst>
                                            </p:cTn>
                                            <p:tgtEl>
                                              <p:spTgt spid="70"/>
                                            </p:tgtEl>
                                            <p:attrNameLst>
                                              <p:attrName>style.visibility</p:attrName>
                                            </p:attrNameLst>
                                          </p:cBhvr>
                                          <p:to>
                                            <p:strVal val="visible"/>
                                          </p:to>
                                        </p:set>
                                        <p:animEffect transition="in" filter="fade">
                                          <p:cBhvr>
                                            <p:cTn id="133" dur="500"/>
                                            <p:tgtEl>
                                              <p:spTgt spid="70"/>
                                            </p:tgtEl>
                                          </p:cBhvr>
                                        </p:animEffect>
                                      </p:childTnLst>
                                    </p:cTn>
                                  </p:par>
                                  <p:par>
                                    <p:cTn id="134" presetID="10" presetClass="entr" presetSubtype="0" fill="hold" grpId="0" nodeType="withEffect">
                                      <p:stCondLst>
                                        <p:cond delay="0"/>
                                      </p:stCondLst>
                                      <p:childTnLst>
                                        <p:set>
                                          <p:cBhvr>
                                            <p:cTn id="135" dur="1" fill="hold">
                                              <p:stCondLst>
                                                <p:cond delay="0"/>
                                              </p:stCondLst>
                                            </p:cTn>
                                            <p:tgtEl>
                                              <p:spTgt spid="104"/>
                                            </p:tgtEl>
                                            <p:attrNameLst>
                                              <p:attrName>style.visibility</p:attrName>
                                            </p:attrNameLst>
                                          </p:cBhvr>
                                          <p:to>
                                            <p:strVal val="visible"/>
                                          </p:to>
                                        </p:set>
                                        <p:animEffect transition="in" filter="fade">
                                          <p:cBhvr>
                                            <p:cTn id="136" dur="500"/>
                                            <p:tgtEl>
                                              <p:spTgt spid="104"/>
                                            </p:tgtEl>
                                          </p:cBhvr>
                                        </p:animEffect>
                                      </p:childTnLst>
                                    </p:cTn>
                                  </p:par>
                                </p:childTnLst>
                              </p:cTn>
                            </p:par>
                          </p:childTnLst>
                        </p:cTn>
                      </p:par>
                      <p:par>
                        <p:cTn id="137" fill="hold">
                          <p:stCondLst>
                            <p:cond delay="indefinite"/>
                          </p:stCondLst>
                          <p:childTnLst>
                            <p:par>
                              <p:cTn id="138" fill="hold">
                                <p:stCondLst>
                                  <p:cond delay="0"/>
                                </p:stCondLst>
                                <p:childTnLst>
                                  <p:par>
                                    <p:cTn id="139" presetID="8" presetClass="emph" presetSubtype="0" decel="50000" fill="hold" nodeType="clickEffect">
                                      <p:stCondLst>
                                        <p:cond delay="0"/>
                                      </p:stCondLst>
                                      <p:childTnLst>
                                        <p:animRot by="60000000">
                                          <p:cBhvr>
                                            <p:cTn id="140" dur="2000" fill="hold"/>
                                            <p:tgtEl>
                                              <p:spTgt spid="70"/>
                                            </p:tgtEl>
                                            <p:attrNameLst>
                                              <p:attrName>r</p:attrName>
                                            </p:attrNameLst>
                                          </p:cBhvr>
                                        </p:animRot>
                                      </p:childTnLst>
                                    </p:cTn>
                                  </p:par>
                                </p:childTnLst>
                              </p:cTn>
                            </p:par>
                          </p:childTnLst>
                        </p:cTn>
                      </p:par>
                      <p:par>
                        <p:cTn id="141" fill="hold">
                          <p:stCondLst>
                            <p:cond delay="indefinite"/>
                          </p:stCondLst>
                          <p:childTnLst>
                            <p:par>
                              <p:cTn id="142" fill="hold">
                                <p:stCondLst>
                                  <p:cond delay="0"/>
                                </p:stCondLst>
                                <p:childTnLst>
                                  <p:par>
                                    <p:cTn id="143" presetID="42" presetClass="path" presetSubtype="0" decel="50000" fill="hold" grpId="1" nodeType="clickEffect">
                                      <p:stCondLst>
                                        <p:cond delay="0"/>
                                      </p:stCondLst>
                                      <p:childTnLst>
                                        <p:animMotion origin="layout" path="M -2.70833E-6 -1.48148E-6 L 0.08646 -0.29398 " pathEditMode="relative" rAng="0" ptsTypes="AA">
                                          <p:cBhvr>
                                            <p:cTn id="144" dur="1000" fill="hold"/>
                                            <p:tgtEl>
                                              <p:spTgt spid="105"/>
                                            </p:tgtEl>
                                            <p:attrNameLst>
                                              <p:attrName>ppt_x</p:attrName>
                                              <p:attrName>ppt_y</p:attrName>
                                            </p:attrNameLst>
                                          </p:cBhvr>
                                          <p:rCtr x="4323" y="-14699"/>
                                        </p:animMotion>
                                      </p:childTnLst>
                                    </p:cTn>
                                  </p:par>
                                  <p:par>
                                    <p:cTn id="145" presetID="3" presetClass="emph" presetSubtype="2" fill="hold" grpId="2" nodeType="withEffect">
                                      <p:stCondLst>
                                        <p:cond delay="0"/>
                                      </p:stCondLst>
                                      <p:childTnLst>
                                        <p:animClr clrSpc="rgb" dir="cw">
                                          <p:cBhvr override="childStyle">
                                            <p:cTn id="146" dur="1000" fill="hold"/>
                                            <p:tgtEl>
                                              <p:spTgt spid="105"/>
                                            </p:tgtEl>
                                            <p:attrNameLst>
                                              <p:attrName>style.color</p:attrName>
                                            </p:attrNameLst>
                                          </p:cBhvr>
                                          <p:to>
                                            <a:schemeClr val="accent1"/>
                                          </p:to>
                                        </p:animClr>
                                      </p:childTnLst>
                                    </p:cTn>
                                  </p:par>
                                  <p:par>
                                    <p:cTn id="147" presetID="10" presetClass="exit" presetSubtype="0" fill="hold" grpId="1" nodeType="withEffect">
                                      <p:stCondLst>
                                        <p:cond delay="0"/>
                                      </p:stCondLst>
                                      <p:childTnLst>
                                        <p:animEffect transition="out" filter="fade">
                                          <p:cBhvr>
                                            <p:cTn id="148" dur="500"/>
                                            <p:tgtEl>
                                              <p:spTgt spid="111"/>
                                            </p:tgtEl>
                                          </p:cBhvr>
                                        </p:animEffect>
                                        <p:set>
                                          <p:cBhvr>
                                            <p:cTn id="149" dur="1" fill="hold">
                                              <p:stCondLst>
                                                <p:cond delay="499"/>
                                              </p:stCondLst>
                                            </p:cTn>
                                            <p:tgtEl>
                                              <p:spTgt spid="111"/>
                                            </p:tgtEl>
                                            <p:attrNameLst>
                                              <p:attrName>style.visibility</p:attrName>
                                            </p:attrNameLst>
                                          </p:cBhvr>
                                          <p:to>
                                            <p:strVal val="hidden"/>
                                          </p:to>
                                        </p:set>
                                      </p:childTnLst>
                                    </p:cTn>
                                  </p:par>
                                  <p:par>
                                    <p:cTn id="150" presetID="10" presetClass="exit" presetSubtype="0" fill="hold" grpId="1" nodeType="withEffect">
                                      <p:stCondLst>
                                        <p:cond delay="0"/>
                                      </p:stCondLst>
                                      <p:childTnLst>
                                        <p:animEffect transition="out" filter="fade">
                                          <p:cBhvr>
                                            <p:cTn id="151" dur="500"/>
                                            <p:tgtEl>
                                              <p:spTgt spid="40"/>
                                            </p:tgtEl>
                                          </p:cBhvr>
                                        </p:animEffect>
                                        <p:set>
                                          <p:cBhvr>
                                            <p:cTn id="152" dur="1" fill="hold">
                                              <p:stCondLst>
                                                <p:cond delay="499"/>
                                              </p:stCondLst>
                                            </p:cTn>
                                            <p:tgtEl>
                                              <p:spTgt spid="40"/>
                                            </p:tgtEl>
                                            <p:attrNameLst>
                                              <p:attrName>style.visibility</p:attrName>
                                            </p:attrNameLst>
                                          </p:cBhvr>
                                          <p:to>
                                            <p:strVal val="hidden"/>
                                          </p:to>
                                        </p:set>
                                      </p:childTnLst>
                                    </p:cTn>
                                  </p:par>
                                  <p:par>
                                    <p:cTn id="153" presetID="10" presetClass="exit" presetSubtype="0" fill="hold" grpId="1" nodeType="withEffect">
                                      <p:stCondLst>
                                        <p:cond delay="0"/>
                                      </p:stCondLst>
                                      <p:childTnLst>
                                        <p:animEffect transition="out" filter="fade">
                                          <p:cBhvr>
                                            <p:cTn id="154" dur="500"/>
                                            <p:tgtEl>
                                              <p:spTgt spid="104"/>
                                            </p:tgtEl>
                                          </p:cBhvr>
                                        </p:animEffect>
                                        <p:set>
                                          <p:cBhvr>
                                            <p:cTn id="155" dur="1" fill="hold">
                                              <p:stCondLst>
                                                <p:cond delay="499"/>
                                              </p:stCondLst>
                                            </p:cTn>
                                            <p:tgtEl>
                                              <p:spTgt spid="104"/>
                                            </p:tgtEl>
                                            <p:attrNameLst>
                                              <p:attrName>style.visibility</p:attrName>
                                            </p:attrNameLst>
                                          </p:cBhvr>
                                          <p:to>
                                            <p:strVal val="hidden"/>
                                          </p:to>
                                        </p:set>
                                      </p:childTnLst>
                                    </p:cTn>
                                  </p:par>
                                  <p:par>
                                    <p:cTn id="156" presetID="10" presetClass="exit" presetSubtype="0" fill="hold" grpId="1" nodeType="withEffect">
                                      <p:stCondLst>
                                        <p:cond delay="0"/>
                                      </p:stCondLst>
                                      <p:childTnLst>
                                        <p:animEffect transition="out" filter="fade">
                                          <p:cBhvr>
                                            <p:cTn id="157" dur="500"/>
                                            <p:tgtEl>
                                              <p:spTgt spid="122"/>
                                            </p:tgtEl>
                                          </p:cBhvr>
                                        </p:animEffect>
                                        <p:set>
                                          <p:cBhvr>
                                            <p:cTn id="158" dur="1" fill="hold">
                                              <p:stCondLst>
                                                <p:cond delay="499"/>
                                              </p:stCondLst>
                                            </p:cTn>
                                            <p:tgtEl>
                                              <p:spTgt spid="122"/>
                                            </p:tgtEl>
                                            <p:attrNameLst>
                                              <p:attrName>style.visibility</p:attrName>
                                            </p:attrNameLst>
                                          </p:cBhvr>
                                          <p:to>
                                            <p:strVal val="hidden"/>
                                          </p:to>
                                        </p:set>
                                      </p:childTnLst>
                                    </p:cTn>
                                  </p:par>
                                  <p:par>
                                    <p:cTn id="159" presetID="10" presetClass="exit" presetSubtype="0" fill="hold" grpId="1" nodeType="withEffect">
                                      <p:stCondLst>
                                        <p:cond delay="0"/>
                                      </p:stCondLst>
                                      <p:childTnLst>
                                        <p:animEffect transition="out" filter="fade">
                                          <p:cBhvr>
                                            <p:cTn id="160" dur="500"/>
                                            <p:tgtEl>
                                              <p:spTgt spid="124"/>
                                            </p:tgtEl>
                                          </p:cBhvr>
                                        </p:animEffect>
                                        <p:set>
                                          <p:cBhvr>
                                            <p:cTn id="161" dur="1" fill="hold">
                                              <p:stCondLst>
                                                <p:cond delay="499"/>
                                              </p:stCondLst>
                                            </p:cTn>
                                            <p:tgtEl>
                                              <p:spTgt spid="124"/>
                                            </p:tgtEl>
                                            <p:attrNameLst>
                                              <p:attrName>style.visibility</p:attrName>
                                            </p:attrNameLst>
                                          </p:cBhvr>
                                          <p:to>
                                            <p:strVal val="hidden"/>
                                          </p:to>
                                        </p:set>
                                      </p:childTnLst>
                                    </p:cTn>
                                  </p:par>
                                  <p:par>
                                    <p:cTn id="162" presetID="10" presetClass="exit" presetSubtype="0" fill="hold" grpId="1" nodeType="withEffect">
                                      <p:stCondLst>
                                        <p:cond delay="0"/>
                                      </p:stCondLst>
                                      <p:childTnLst>
                                        <p:animEffect transition="out" filter="fade">
                                          <p:cBhvr>
                                            <p:cTn id="163" dur="500"/>
                                            <p:tgtEl>
                                              <p:spTgt spid="125"/>
                                            </p:tgtEl>
                                          </p:cBhvr>
                                        </p:animEffect>
                                        <p:set>
                                          <p:cBhvr>
                                            <p:cTn id="164" dur="1" fill="hold">
                                              <p:stCondLst>
                                                <p:cond delay="499"/>
                                              </p:stCondLst>
                                            </p:cTn>
                                            <p:tgtEl>
                                              <p:spTgt spid="125"/>
                                            </p:tgtEl>
                                            <p:attrNameLst>
                                              <p:attrName>style.visibility</p:attrName>
                                            </p:attrNameLst>
                                          </p:cBhvr>
                                          <p:to>
                                            <p:strVal val="hidden"/>
                                          </p:to>
                                        </p:set>
                                      </p:childTnLst>
                                    </p:cTn>
                                  </p:par>
                                  <p:par>
                                    <p:cTn id="165" presetID="10" presetClass="exit" presetSubtype="0" fill="hold" nodeType="withEffect">
                                      <p:stCondLst>
                                        <p:cond delay="0"/>
                                      </p:stCondLst>
                                      <p:childTnLst>
                                        <p:animEffect transition="out" filter="fade">
                                          <p:cBhvr>
                                            <p:cTn id="166" dur="500"/>
                                            <p:tgtEl>
                                              <p:spTgt spid="70"/>
                                            </p:tgtEl>
                                          </p:cBhvr>
                                        </p:animEffect>
                                        <p:set>
                                          <p:cBhvr>
                                            <p:cTn id="167" dur="1" fill="hold">
                                              <p:stCondLst>
                                                <p:cond delay="499"/>
                                              </p:stCondLst>
                                            </p:cTn>
                                            <p:tgtEl>
                                              <p:spTgt spid="70"/>
                                            </p:tgtEl>
                                            <p:attrNameLst>
                                              <p:attrName>style.visibility</p:attrName>
                                            </p:attrNameLst>
                                          </p:cBhvr>
                                          <p:to>
                                            <p:strVal val="hidden"/>
                                          </p:to>
                                        </p:set>
                                      </p:childTnLst>
                                    </p:cTn>
                                  </p:par>
                                </p:childTnLst>
                              </p:cTn>
                            </p:par>
                          </p:childTnLst>
                        </p:cTn>
                      </p:par>
                      <p:par>
                        <p:cTn id="168" fill="hold">
                          <p:stCondLst>
                            <p:cond delay="indefinite"/>
                          </p:stCondLst>
                          <p:childTnLst>
                            <p:par>
                              <p:cTn id="169" fill="hold">
                                <p:stCondLst>
                                  <p:cond delay="0"/>
                                </p:stCondLst>
                                <p:childTnLst>
                                  <p:par>
                                    <p:cTn id="170" presetID="10" presetClass="entr" presetSubtype="0" fill="hold" nodeType="clickEffect">
                                      <p:stCondLst>
                                        <p:cond delay="0"/>
                                      </p:stCondLst>
                                      <p:childTnLst>
                                        <p:set>
                                          <p:cBhvr>
                                            <p:cTn id="171" dur="1" fill="hold">
                                              <p:stCondLst>
                                                <p:cond delay="0"/>
                                              </p:stCondLst>
                                            </p:cTn>
                                            <p:tgtEl>
                                              <p:spTgt spid="19">
                                                <p:txEl>
                                                  <p:pRg st="4" end="4"/>
                                                </p:txEl>
                                              </p:spTgt>
                                            </p:tgtEl>
                                            <p:attrNameLst>
                                              <p:attrName>style.visibility</p:attrName>
                                            </p:attrNameLst>
                                          </p:cBhvr>
                                          <p:to>
                                            <p:strVal val="visible"/>
                                          </p:to>
                                        </p:set>
                                        <p:animEffect transition="in" filter="fade">
                                          <p:cBhvr>
                                            <p:cTn id="172" dur="500"/>
                                            <p:tgtEl>
                                              <p:spTgt spid="19">
                                                <p:txEl>
                                                  <p:pRg st="4" end="4"/>
                                                </p:txEl>
                                              </p:spTgt>
                                            </p:tgtEl>
                                          </p:cBhvr>
                                        </p:animEffect>
                                      </p:childTnLst>
                                    </p:cTn>
                                  </p:par>
                                </p:childTnLst>
                              </p:cTn>
                            </p:par>
                          </p:childTnLst>
                        </p:cTn>
                      </p:par>
                      <p:par>
                        <p:cTn id="173" fill="hold">
                          <p:stCondLst>
                            <p:cond delay="indefinite"/>
                          </p:stCondLst>
                          <p:childTnLst>
                            <p:par>
                              <p:cTn id="174" fill="hold">
                                <p:stCondLst>
                                  <p:cond delay="0"/>
                                </p:stCondLst>
                                <p:childTnLst>
                                  <p:par>
                                    <p:cTn id="175" presetID="10" presetClass="entr" presetSubtype="0" fill="hold" nodeType="clickEffect">
                                      <p:stCondLst>
                                        <p:cond delay="0"/>
                                      </p:stCondLst>
                                      <p:childTnLst>
                                        <p:set>
                                          <p:cBhvr>
                                            <p:cTn id="176" dur="1" fill="hold">
                                              <p:stCondLst>
                                                <p:cond delay="0"/>
                                              </p:stCondLst>
                                            </p:cTn>
                                            <p:tgtEl>
                                              <p:spTgt spid="173"/>
                                            </p:tgtEl>
                                            <p:attrNameLst>
                                              <p:attrName>style.visibility</p:attrName>
                                            </p:attrNameLst>
                                          </p:cBhvr>
                                          <p:to>
                                            <p:strVal val="visible"/>
                                          </p:to>
                                        </p:set>
                                        <p:animEffect transition="in" filter="fade">
                                          <p:cBhvr>
                                            <p:cTn id="177" dur="500"/>
                                            <p:tgtEl>
                                              <p:spTgt spid="173"/>
                                            </p:tgtEl>
                                          </p:cBhvr>
                                        </p:animEffect>
                                      </p:childTnLst>
                                    </p:cTn>
                                  </p:par>
                                  <p:par>
                                    <p:cTn id="178" presetID="10" presetClass="entr" presetSubtype="0" fill="hold" nodeType="withEffect">
                                      <p:stCondLst>
                                        <p:cond delay="0"/>
                                      </p:stCondLst>
                                      <p:childTnLst>
                                        <p:set>
                                          <p:cBhvr>
                                            <p:cTn id="179" dur="1" fill="hold">
                                              <p:stCondLst>
                                                <p:cond delay="0"/>
                                              </p:stCondLst>
                                            </p:cTn>
                                            <p:tgtEl>
                                              <p:spTgt spid="174"/>
                                            </p:tgtEl>
                                            <p:attrNameLst>
                                              <p:attrName>style.visibility</p:attrName>
                                            </p:attrNameLst>
                                          </p:cBhvr>
                                          <p:to>
                                            <p:strVal val="visible"/>
                                          </p:to>
                                        </p:set>
                                        <p:animEffect transition="in" filter="fade">
                                          <p:cBhvr>
                                            <p:cTn id="180" dur="500"/>
                                            <p:tgtEl>
                                              <p:spTgt spid="174"/>
                                            </p:tgtEl>
                                          </p:cBhvr>
                                        </p:animEffect>
                                      </p:childTnLst>
                                    </p:cTn>
                                  </p:par>
                                  <p:par>
                                    <p:cTn id="181" presetID="10" presetClass="entr" presetSubtype="0" fill="hold" grpId="0" nodeType="withEffect">
                                      <p:stCondLst>
                                        <p:cond delay="0"/>
                                      </p:stCondLst>
                                      <p:childTnLst>
                                        <p:set>
                                          <p:cBhvr>
                                            <p:cTn id="182" dur="1" fill="hold">
                                              <p:stCondLst>
                                                <p:cond delay="0"/>
                                              </p:stCondLst>
                                            </p:cTn>
                                            <p:tgtEl>
                                              <p:spTgt spid="187"/>
                                            </p:tgtEl>
                                            <p:attrNameLst>
                                              <p:attrName>style.visibility</p:attrName>
                                            </p:attrNameLst>
                                          </p:cBhvr>
                                          <p:to>
                                            <p:strVal val="visible"/>
                                          </p:to>
                                        </p:set>
                                        <p:animEffect transition="in" filter="fade">
                                          <p:cBhvr>
                                            <p:cTn id="183" dur="500"/>
                                            <p:tgtEl>
                                              <p:spTgt spid="187"/>
                                            </p:tgtEl>
                                          </p:cBhvr>
                                        </p:animEffect>
                                      </p:childTnLst>
                                    </p:cTn>
                                  </p:par>
                                </p:childTnLst>
                              </p:cTn>
                            </p:par>
                          </p:childTnLst>
                        </p:cTn>
                      </p:par>
                      <p:par>
                        <p:cTn id="184" fill="hold">
                          <p:stCondLst>
                            <p:cond delay="indefinite"/>
                          </p:stCondLst>
                          <p:childTnLst>
                            <p:par>
                              <p:cTn id="185" fill="hold">
                                <p:stCondLst>
                                  <p:cond delay="0"/>
                                </p:stCondLst>
                                <p:childTnLst>
                                  <p:par>
                                    <p:cTn id="186" presetID="10" presetClass="exit" presetSubtype="0" fill="hold" nodeType="clickEffect">
                                      <p:stCondLst>
                                        <p:cond delay="0"/>
                                      </p:stCondLst>
                                      <p:childTnLst>
                                        <p:animEffect transition="out" filter="fade">
                                          <p:cBhvr>
                                            <p:cTn id="187" dur="500"/>
                                            <p:tgtEl>
                                              <p:spTgt spid="174"/>
                                            </p:tgtEl>
                                          </p:cBhvr>
                                        </p:animEffect>
                                        <p:set>
                                          <p:cBhvr>
                                            <p:cTn id="188" dur="1" fill="hold">
                                              <p:stCondLst>
                                                <p:cond delay="499"/>
                                              </p:stCondLst>
                                            </p:cTn>
                                            <p:tgtEl>
                                              <p:spTgt spid="174"/>
                                            </p:tgtEl>
                                            <p:attrNameLst>
                                              <p:attrName>style.visibility</p:attrName>
                                            </p:attrNameLst>
                                          </p:cBhvr>
                                          <p:to>
                                            <p:strVal val="hidden"/>
                                          </p:to>
                                        </p:set>
                                      </p:childTnLst>
                                    </p:cTn>
                                  </p:par>
                                  <p:par>
                                    <p:cTn id="189" presetID="10" presetClass="exit" presetSubtype="0" fill="hold" nodeType="withEffect">
                                      <p:stCondLst>
                                        <p:cond delay="0"/>
                                      </p:stCondLst>
                                      <p:childTnLst>
                                        <p:animEffect transition="out" filter="fade">
                                          <p:cBhvr>
                                            <p:cTn id="190" dur="500"/>
                                            <p:tgtEl>
                                              <p:spTgt spid="173"/>
                                            </p:tgtEl>
                                          </p:cBhvr>
                                        </p:animEffect>
                                        <p:set>
                                          <p:cBhvr>
                                            <p:cTn id="191" dur="1" fill="hold">
                                              <p:stCondLst>
                                                <p:cond delay="499"/>
                                              </p:stCondLst>
                                            </p:cTn>
                                            <p:tgtEl>
                                              <p:spTgt spid="173"/>
                                            </p:tgtEl>
                                            <p:attrNameLst>
                                              <p:attrName>style.visibility</p:attrName>
                                            </p:attrNameLst>
                                          </p:cBhvr>
                                          <p:to>
                                            <p:strVal val="hidden"/>
                                          </p:to>
                                        </p:set>
                                      </p:childTnLst>
                                    </p:cTn>
                                  </p:par>
                                </p:childTnLst>
                              </p:cTn>
                            </p:par>
                            <p:par>
                              <p:cTn id="192" fill="hold">
                                <p:stCondLst>
                                  <p:cond delay="500"/>
                                </p:stCondLst>
                                <p:childTnLst>
                                  <p:par>
                                    <p:cTn id="193" presetID="10" presetClass="entr" presetSubtype="0" fill="hold" nodeType="afterEffect">
                                      <p:stCondLst>
                                        <p:cond delay="0"/>
                                      </p:stCondLst>
                                      <p:childTnLst>
                                        <p:set>
                                          <p:cBhvr>
                                            <p:cTn id="194" dur="1" fill="hold">
                                              <p:stCondLst>
                                                <p:cond delay="0"/>
                                              </p:stCondLst>
                                            </p:cTn>
                                            <p:tgtEl>
                                              <p:spTgt spid="23"/>
                                            </p:tgtEl>
                                            <p:attrNameLst>
                                              <p:attrName>style.visibility</p:attrName>
                                            </p:attrNameLst>
                                          </p:cBhvr>
                                          <p:to>
                                            <p:strVal val="visible"/>
                                          </p:to>
                                        </p:set>
                                        <p:animEffect transition="in" filter="fade">
                                          <p:cBhvr>
                                            <p:cTn id="195" dur="500"/>
                                            <p:tgtEl>
                                              <p:spTgt spid="23"/>
                                            </p:tgtEl>
                                          </p:cBhvr>
                                        </p:animEffect>
                                      </p:childTnLst>
                                    </p:cTn>
                                  </p:par>
                                </p:childTnLst>
                              </p:cTn>
                            </p:par>
                            <p:par>
                              <p:cTn id="196" fill="hold">
                                <p:stCondLst>
                                  <p:cond delay="1000"/>
                                </p:stCondLst>
                                <p:childTnLst>
                                  <p:par>
                                    <p:cTn id="197" presetID="0" presetClass="path" presetSubtype="0" accel="50000" decel="50000" fill="hold" nodeType="afterEffect">
                                      <p:stCondLst>
                                        <p:cond delay="0"/>
                                      </p:stCondLst>
                                      <p:childTnLst>
                                        <p:animMotion origin="layout" path="M 2.29167E-6 7.40741E-7 L 0.00573 0.00509 L 0.01041 -0.00509 L 0.01224 0.00625 L 0.01979 -0.00509 L 0.02096 0.00509 L 0.02682 -0.00417 L 0.02851 0.00833 L 0.03151 0.00093 " pathEditMode="relative" rAng="0" ptsTypes="AAAAAAAAA">
                                          <p:cBhvr>
                                            <p:cTn id="198" dur="2000" fill="hold"/>
                                            <p:tgtEl>
                                              <p:spTgt spid="23"/>
                                            </p:tgtEl>
                                            <p:attrNameLst>
                                              <p:attrName>ppt_x</p:attrName>
                                              <p:attrName>ppt_y</p:attrName>
                                            </p:attrNameLst>
                                          </p:cBhvr>
                                          <p:rCtr x="1576" y="162"/>
                                        </p:animMotion>
                                      </p:childTnLst>
                                    </p:cTn>
                                  </p:par>
                                </p:childTnLst>
                              </p:cTn>
                            </p:par>
                            <p:par>
                              <p:cTn id="199" fill="hold">
                                <p:stCondLst>
                                  <p:cond delay="3000"/>
                                </p:stCondLst>
                                <p:childTnLst>
                                  <p:par>
                                    <p:cTn id="200" presetID="10" presetClass="exit" presetSubtype="0" fill="hold" nodeType="afterEffect">
                                      <p:stCondLst>
                                        <p:cond delay="0"/>
                                      </p:stCondLst>
                                      <p:childTnLst>
                                        <p:animEffect transition="out" filter="fade">
                                          <p:cBhvr>
                                            <p:cTn id="201" dur="500"/>
                                            <p:tgtEl>
                                              <p:spTgt spid="23"/>
                                            </p:tgtEl>
                                          </p:cBhvr>
                                        </p:animEffect>
                                        <p:set>
                                          <p:cBhvr>
                                            <p:cTn id="202" dur="1" fill="hold">
                                              <p:stCondLst>
                                                <p:cond delay="499"/>
                                              </p:stCondLst>
                                            </p:cTn>
                                            <p:tgtEl>
                                              <p:spTgt spid="23"/>
                                            </p:tgtEl>
                                            <p:attrNameLst>
                                              <p:attrName>style.visibility</p:attrName>
                                            </p:attrNameLst>
                                          </p:cBhvr>
                                          <p:to>
                                            <p:strVal val="hidden"/>
                                          </p:to>
                                        </p:set>
                                      </p:childTnLst>
                                    </p:cTn>
                                  </p:par>
                                </p:childTnLst>
                              </p:cTn>
                            </p:par>
                          </p:childTnLst>
                        </p:cTn>
                      </p:par>
                      <p:par>
                        <p:cTn id="203" fill="hold">
                          <p:stCondLst>
                            <p:cond delay="indefinite"/>
                          </p:stCondLst>
                          <p:childTnLst>
                            <p:par>
                              <p:cTn id="204" fill="hold">
                                <p:stCondLst>
                                  <p:cond delay="0"/>
                                </p:stCondLst>
                                <p:childTnLst>
                                  <p:par>
                                    <p:cTn id="205" presetID="10" presetClass="exit" presetSubtype="0" fill="hold" grpId="1" nodeType="clickEffect">
                                      <p:stCondLst>
                                        <p:cond delay="0"/>
                                      </p:stCondLst>
                                      <p:childTnLst>
                                        <p:animEffect transition="out" filter="fade">
                                          <p:cBhvr>
                                            <p:cTn id="206" dur="500"/>
                                            <p:tgtEl>
                                              <p:spTgt spid="184"/>
                                            </p:tgtEl>
                                          </p:cBhvr>
                                        </p:animEffect>
                                        <p:set>
                                          <p:cBhvr>
                                            <p:cTn id="207" dur="1" fill="hold">
                                              <p:stCondLst>
                                                <p:cond delay="499"/>
                                              </p:stCondLst>
                                            </p:cTn>
                                            <p:tgtEl>
                                              <p:spTgt spid="184"/>
                                            </p:tgtEl>
                                            <p:attrNameLst>
                                              <p:attrName>style.visibility</p:attrName>
                                            </p:attrNameLst>
                                          </p:cBhvr>
                                          <p:to>
                                            <p:strVal val="hidden"/>
                                          </p:to>
                                        </p:set>
                                      </p:childTnLst>
                                    </p:cTn>
                                  </p:par>
                                </p:childTnLst>
                              </p:cTn>
                            </p:par>
                          </p:childTnLst>
                        </p:cTn>
                      </p:par>
                      <p:par>
                        <p:cTn id="208" fill="hold">
                          <p:stCondLst>
                            <p:cond delay="indefinite"/>
                          </p:stCondLst>
                          <p:childTnLst>
                            <p:par>
                              <p:cTn id="209" fill="hold">
                                <p:stCondLst>
                                  <p:cond delay="0"/>
                                </p:stCondLst>
                                <p:childTnLst>
                                  <p:par>
                                    <p:cTn id="210" presetID="10" presetClass="entr" presetSubtype="0" fill="hold" nodeType="clickEffect">
                                      <p:stCondLst>
                                        <p:cond delay="0"/>
                                      </p:stCondLst>
                                      <p:childTnLst>
                                        <p:set>
                                          <p:cBhvr>
                                            <p:cTn id="211" dur="1" fill="hold">
                                              <p:stCondLst>
                                                <p:cond delay="0"/>
                                              </p:stCondLst>
                                            </p:cTn>
                                            <p:tgtEl>
                                              <p:spTgt spid="182"/>
                                            </p:tgtEl>
                                            <p:attrNameLst>
                                              <p:attrName>style.visibility</p:attrName>
                                            </p:attrNameLst>
                                          </p:cBhvr>
                                          <p:to>
                                            <p:strVal val="visible"/>
                                          </p:to>
                                        </p:set>
                                        <p:animEffect transition="in" filter="fade">
                                          <p:cBhvr>
                                            <p:cTn id="212" dur="500"/>
                                            <p:tgtEl>
                                              <p:spTgt spid="182"/>
                                            </p:tgtEl>
                                          </p:cBhvr>
                                        </p:animEffect>
                                      </p:childTnLst>
                                    </p:cTn>
                                  </p:par>
                                  <p:par>
                                    <p:cTn id="213" presetID="10" presetClass="entr" presetSubtype="0" fill="hold" grpId="0" nodeType="withEffect">
                                      <p:stCondLst>
                                        <p:cond delay="0"/>
                                      </p:stCondLst>
                                      <p:childTnLst>
                                        <p:set>
                                          <p:cBhvr>
                                            <p:cTn id="214" dur="1" fill="hold">
                                              <p:stCondLst>
                                                <p:cond delay="0"/>
                                              </p:stCondLst>
                                            </p:cTn>
                                            <p:tgtEl>
                                              <p:spTgt spid="8"/>
                                            </p:tgtEl>
                                            <p:attrNameLst>
                                              <p:attrName>style.visibility</p:attrName>
                                            </p:attrNameLst>
                                          </p:cBhvr>
                                          <p:to>
                                            <p:strVal val="visible"/>
                                          </p:to>
                                        </p:set>
                                        <p:animEffect transition="in" filter="fade">
                                          <p:cBhvr>
                                            <p:cTn id="215" dur="500"/>
                                            <p:tgtEl>
                                              <p:spTgt spid="8"/>
                                            </p:tgtEl>
                                          </p:cBhvr>
                                        </p:animEffect>
                                      </p:childTnLst>
                                    </p:cTn>
                                  </p:par>
                                </p:childTnLst>
                              </p:cTn>
                            </p:par>
                          </p:childTnLst>
                        </p:cTn>
                      </p:par>
                      <p:par>
                        <p:cTn id="216" fill="hold">
                          <p:stCondLst>
                            <p:cond delay="indefinite"/>
                          </p:stCondLst>
                          <p:childTnLst>
                            <p:par>
                              <p:cTn id="217" fill="hold">
                                <p:stCondLst>
                                  <p:cond delay="0"/>
                                </p:stCondLst>
                                <p:childTnLst>
                                  <p:par>
                                    <p:cTn id="218" presetID="10" presetClass="entr" presetSubtype="0" fill="hold" nodeType="clickEffect">
                                      <p:stCondLst>
                                        <p:cond delay="0"/>
                                      </p:stCondLst>
                                      <p:childTnLst>
                                        <p:set>
                                          <p:cBhvr>
                                            <p:cTn id="219" dur="1" fill="hold">
                                              <p:stCondLst>
                                                <p:cond delay="0"/>
                                              </p:stCondLst>
                                            </p:cTn>
                                            <p:tgtEl>
                                              <p:spTgt spid="188"/>
                                            </p:tgtEl>
                                            <p:attrNameLst>
                                              <p:attrName>style.visibility</p:attrName>
                                            </p:attrNameLst>
                                          </p:cBhvr>
                                          <p:to>
                                            <p:strVal val="visible"/>
                                          </p:to>
                                        </p:set>
                                        <p:animEffect transition="in" filter="fade">
                                          <p:cBhvr>
                                            <p:cTn id="220" dur="500"/>
                                            <p:tgtEl>
                                              <p:spTgt spid="188"/>
                                            </p:tgtEl>
                                          </p:cBhvr>
                                        </p:animEffect>
                                      </p:childTnLst>
                                    </p:cTn>
                                  </p:par>
                                </p:childTnLst>
                              </p:cTn>
                            </p:par>
                            <p:par>
                              <p:cTn id="221" fill="hold">
                                <p:stCondLst>
                                  <p:cond delay="500"/>
                                </p:stCondLst>
                                <p:childTnLst>
                                  <p:par>
                                    <p:cTn id="222" presetID="10" presetClass="exit" presetSubtype="0" fill="hold" nodeType="afterEffect">
                                      <p:stCondLst>
                                        <p:cond delay="0"/>
                                      </p:stCondLst>
                                      <p:childTnLst>
                                        <p:animEffect transition="out" filter="fade">
                                          <p:cBhvr>
                                            <p:cTn id="223" dur="500"/>
                                            <p:tgtEl>
                                              <p:spTgt spid="182"/>
                                            </p:tgtEl>
                                          </p:cBhvr>
                                        </p:animEffect>
                                        <p:set>
                                          <p:cBhvr>
                                            <p:cTn id="224" dur="1" fill="hold">
                                              <p:stCondLst>
                                                <p:cond delay="499"/>
                                              </p:stCondLst>
                                            </p:cTn>
                                            <p:tgtEl>
                                              <p:spTgt spid="182"/>
                                            </p:tgtEl>
                                            <p:attrNameLst>
                                              <p:attrName>style.visibility</p:attrName>
                                            </p:attrNameLst>
                                          </p:cBhvr>
                                          <p:to>
                                            <p:strVal val="hidden"/>
                                          </p:to>
                                        </p:set>
                                      </p:childTnLst>
                                    </p:cTn>
                                  </p:par>
                                </p:childTnLst>
                              </p:cTn>
                            </p:par>
                          </p:childTnLst>
                        </p:cTn>
                      </p:par>
                      <p:par>
                        <p:cTn id="225" fill="hold">
                          <p:stCondLst>
                            <p:cond delay="indefinite"/>
                          </p:stCondLst>
                          <p:childTnLst>
                            <p:par>
                              <p:cTn id="226" fill="hold">
                                <p:stCondLst>
                                  <p:cond delay="0"/>
                                </p:stCondLst>
                                <p:childTnLst>
                                  <p:par>
                                    <p:cTn id="227" presetID="6" presetClass="emph" presetSubtype="0" fill="hold" nodeType="clickEffect" p14:presetBounceEnd="50000">
                                      <p:stCondLst>
                                        <p:cond delay="0"/>
                                      </p:stCondLst>
                                      <p:childTnLst>
                                        <p:animScale p14:bounceEnd="50000">
                                          <p:cBhvr>
                                            <p:cTn id="228" dur="1000" fill="hold"/>
                                            <p:tgtEl>
                                              <p:spTgt spid="188"/>
                                            </p:tgtEl>
                                          </p:cBhvr>
                                          <p:by x="120000" y="120000"/>
                                        </p:animScale>
                                      </p:childTnLst>
                                    </p:cTn>
                                  </p:par>
                                </p:childTnLst>
                              </p:cTn>
                            </p:par>
                          </p:childTnLst>
                        </p:cTn>
                      </p:par>
                      <p:par>
                        <p:cTn id="229" fill="hold">
                          <p:stCondLst>
                            <p:cond delay="indefinite"/>
                          </p:stCondLst>
                          <p:childTnLst>
                            <p:par>
                              <p:cTn id="230" fill="hold">
                                <p:stCondLst>
                                  <p:cond delay="0"/>
                                </p:stCondLst>
                                <p:childTnLst>
                                  <p:par>
                                    <p:cTn id="231" presetID="0" presetClass="path" presetSubtype="0" accel="50000" decel="50000" fill="hold" nodeType="clickEffect">
                                      <p:stCondLst>
                                        <p:cond delay="0"/>
                                      </p:stCondLst>
                                      <p:childTnLst>
                                        <p:animMotion origin="layout" path="M 0.00013 0.0007 L 0.3194 0.00232 L 0.31849 0.12593 L 0.41237 0.25949 " pathEditMode="relative" ptsTypes="AAAA">
                                          <p:cBhvr>
                                            <p:cTn id="232" dur="2000" fill="hold"/>
                                            <p:tgtEl>
                                              <p:spTgt spid="188"/>
                                            </p:tgtEl>
                                            <p:attrNameLst>
                                              <p:attrName>ppt_x</p:attrName>
                                              <p:attrName>ppt_y</p:attrName>
                                            </p:attrNameLst>
                                          </p:cBhvr>
                                        </p:animMotion>
                                      </p:childTnLst>
                                    </p:cTn>
                                  </p:par>
                                  <p:par>
                                    <p:cTn id="233" presetID="10" presetClass="exit" presetSubtype="0" fill="hold" grpId="1" nodeType="withEffect">
                                      <p:stCondLst>
                                        <p:cond delay="0"/>
                                      </p:stCondLst>
                                      <p:childTnLst>
                                        <p:animEffect transition="out" filter="fade">
                                          <p:cBhvr>
                                            <p:cTn id="234" dur="500"/>
                                            <p:tgtEl>
                                              <p:spTgt spid="8"/>
                                            </p:tgtEl>
                                          </p:cBhvr>
                                        </p:animEffect>
                                        <p:set>
                                          <p:cBhvr>
                                            <p:cTn id="235" dur="1" fill="hold">
                                              <p:stCondLst>
                                                <p:cond delay="499"/>
                                              </p:stCondLst>
                                            </p:cTn>
                                            <p:tgtEl>
                                              <p:spTgt spid="8"/>
                                            </p:tgtEl>
                                            <p:attrNameLst>
                                              <p:attrName>style.visibility</p:attrName>
                                            </p:attrNameLst>
                                          </p:cBhvr>
                                          <p:to>
                                            <p:strVal val="hidden"/>
                                          </p:to>
                                        </p:set>
                                      </p:childTnLst>
                                    </p:cTn>
                                  </p:par>
                                </p:childTnLst>
                              </p:cTn>
                            </p:par>
                          </p:childTnLst>
                        </p:cTn>
                      </p:par>
                      <p:par>
                        <p:cTn id="236" fill="hold">
                          <p:stCondLst>
                            <p:cond delay="indefinite"/>
                          </p:stCondLst>
                          <p:childTnLst>
                            <p:par>
                              <p:cTn id="237" fill="hold">
                                <p:stCondLst>
                                  <p:cond delay="0"/>
                                </p:stCondLst>
                                <p:childTnLst>
                                  <p:par>
                                    <p:cTn id="238" presetID="10" presetClass="entr" presetSubtype="0" fill="hold" grpId="0" nodeType="clickEffect">
                                      <p:stCondLst>
                                        <p:cond delay="0"/>
                                      </p:stCondLst>
                                      <p:childTnLst>
                                        <p:set>
                                          <p:cBhvr>
                                            <p:cTn id="239" dur="1" fill="hold">
                                              <p:stCondLst>
                                                <p:cond delay="0"/>
                                              </p:stCondLst>
                                            </p:cTn>
                                            <p:tgtEl>
                                              <p:spTgt spid="146"/>
                                            </p:tgtEl>
                                            <p:attrNameLst>
                                              <p:attrName>style.visibility</p:attrName>
                                            </p:attrNameLst>
                                          </p:cBhvr>
                                          <p:to>
                                            <p:strVal val="visible"/>
                                          </p:to>
                                        </p:set>
                                        <p:animEffect transition="in" filter="fade">
                                          <p:cBhvr>
                                            <p:cTn id="240" dur="500"/>
                                            <p:tgtEl>
                                              <p:spTgt spid="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8" grpId="0"/>
          <p:bldP spid="30" grpId="0" build="allAtOnce" animBg="1"/>
          <p:bldGraphic spid="40" grpId="0">
            <p:bldAsOne/>
          </p:bldGraphic>
          <p:bldGraphic spid="40" grpId="1">
            <p:bldAsOne/>
          </p:bldGraphic>
          <p:bldP spid="104" grpId="0" animBg="1"/>
          <p:bldP spid="104" grpId="1" animBg="1"/>
          <p:bldP spid="105" grpId="0"/>
          <p:bldP spid="105" grpId="1"/>
          <p:bldP spid="105" grpId="2"/>
          <p:bldP spid="111" grpId="0"/>
          <p:bldP spid="111" grpId="1"/>
          <p:bldP spid="112" grpId="0" animBg="1"/>
          <p:bldP spid="122" grpId="0"/>
          <p:bldP spid="122" grpId="1"/>
          <p:bldP spid="124" grpId="0"/>
          <p:bldP spid="124" grpId="1"/>
          <p:bldP spid="125" grpId="0"/>
          <p:bldP spid="125" grpId="1"/>
          <p:bldP spid="146" grpId="0" animBg="1"/>
          <p:bldP spid="183" grpId="0" animBg="1"/>
          <p:bldP spid="184" grpId="0"/>
          <p:bldP spid="184" grpId="1"/>
          <p:bldP spid="187" grpId="0"/>
          <p:bldP spid="8" grpId="0"/>
          <p:bldP spid="8" grpId="1"/>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1"/>
                                            </p:tgtEl>
                                            <p:attrNameLst>
                                              <p:attrName>style.visibility</p:attrName>
                                            </p:attrNameLst>
                                          </p:cBhvr>
                                          <p:to>
                                            <p:strVal val="visible"/>
                                          </p:to>
                                        </p:set>
                                        <p:animEffect transition="in" filter="fade">
                                          <p:cBhvr>
                                            <p:cTn id="10" dur="500"/>
                                            <p:tgtEl>
                                              <p:spTgt spid="21"/>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12"/>
                                            </p:tgtEl>
                                            <p:attrNameLst>
                                              <p:attrName>style.visibility</p:attrName>
                                            </p:attrNameLst>
                                          </p:cBhvr>
                                          <p:to>
                                            <p:strVal val="visible"/>
                                          </p:to>
                                        </p:set>
                                        <p:animEffect transition="in" filter="fade">
                                          <p:cBhvr>
                                            <p:cTn id="15" dur="500"/>
                                            <p:tgtEl>
                                              <p:spTgt spid="112"/>
                                            </p:tgtEl>
                                          </p:cBhvr>
                                        </p:animEffect>
                                      </p:childTnLst>
                                    </p:cTn>
                                  </p:par>
                                  <p:par>
                                    <p:cTn id="16" presetID="10" presetClass="entr" presetSubtype="0" fill="hold" nodeType="withEffect">
                                      <p:stCondLst>
                                        <p:cond delay="0"/>
                                      </p:stCondLst>
                                      <p:childTnLst>
                                        <p:set>
                                          <p:cBhvr>
                                            <p:cTn id="17" dur="1" fill="hold">
                                              <p:stCondLst>
                                                <p:cond delay="0"/>
                                              </p:stCondLst>
                                            </p:cTn>
                                            <p:tgtEl>
                                              <p:spTgt spid="35"/>
                                            </p:tgtEl>
                                            <p:attrNameLst>
                                              <p:attrName>style.visibility</p:attrName>
                                            </p:attrNameLst>
                                          </p:cBhvr>
                                          <p:to>
                                            <p:strVal val="visible"/>
                                          </p:to>
                                        </p:set>
                                        <p:animEffect transition="in" filter="fade">
                                          <p:cBhvr>
                                            <p:cTn id="18" dur="500"/>
                                            <p:tgtEl>
                                              <p:spTgt spid="35"/>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9">
                                                <p:txEl>
                                                  <p:pRg st="0" end="0"/>
                                                </p:txEl>
                                              </p:spTgt>
                                            </p:tgtEl>
                                            <p:attrNameLst>
                                              <p:attrName>style.visibility</p:attrName>
                                            </p:attrNameLst>
                                          </p:cBhvr>
                                          <p:to>
                                            <p:strVal val="visible"/>
                                          </p:to>
                                        </p:set>
                                        <p:animEffect transition="in" filter="fade">
                                          <p:cBhvr>
                                            <p:cTn id="23" dur="500"/>
                                            <p:tgtEl>
                                              <p:spTgt spid="19">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19">
                                                <p:txEl>
                                                  <p:pRg st="1" end="1"/>
                                                </p:txEl>
                                              </p:spTgt>
                                            </p:tgtEl>
                                            <p:attrNameLst>
                                              <p:attrName>style.visibility</p:attrName>
                                            </p:attrNameLst>
                                          </p:cBhvr>
                                          <p:to>
                                            <p:strVal val="visible"/>
                                          </p:to>
                                        </p:set>
                                        <p:animEffect transition="in" filter="fade">
                                          <p:cBhvr>
                                            <p:cTn id="28" dur="500"/>
                                            <p:tgtEl>
                                              <p:spTgt spid="19">
                                                <p:txEl>
                                                  <p:pRg st="1" end="1"/>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19">
                                                <p:txEl>
                                                  <p:pRg st="2" end="2"/>
                                                </p:txEl>
                                              </p:spTgt>
                                            </p:tgtEl>
                                            <p:attrNameLst>
                                              <p:attrName>style.visibility</p:attrName>
                                            </p:attrNameLst>
                                          </p:cBhvr>
                                          <p:to>
                                            <p:strVal val="visible"/>
                                          </p:to>
                                        </p:set>
                                        <p:animEffect transition="in" filter="fade">
                                          <p:cBhvr>
                                            <p:cTn id="33" dur="500"/>
                                            <p:tgtEl>
                                              <p:spTgt spid="19">
                                                <p:txEl>
                                                  <p:pRg st="2" end="2"/>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148"/>
                                            </p:tgtEl>
                                            <p:attrNameLst>
                                              <p:attrName>style.visibility</p:attrName>
                                            </p:attrNameLst>
                                          </p:cBhvr>
                                          <p:to>
                                            <p:strVal val="visible"/>
                                          </p:to>
                                        </p:set>
                                        <p:animEffect transition="in" filter="fade">
                                          <p:cBhvr>
                                            <p:cTn id="38" dur="500"/>
                                            <p:tgtEl>
                                              <p:spTgt spid="148"/>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30">
                                                <p:bg/>
                                              </p:spTgt>
                                            </p:tgtEl>
                                            <p:attrNameLst>
                                              <p:attrName>style.visibility</p:attrName>
                                            </p:attrNameLst>
                                          </p:cBhvr>
                                          <p:to>
                                            <p:strVal val="visible"/>
                                          </p:to>
                                        </p:set>
                                        <p:animEffect transition="in" filter="fade">
                                          <p:cBhvr>
                                            <p:cTn id="41" dur="500"/>
                                            <p:tgtEl>
                                              <p:spTgt spid="30">
                                                <p:bg/>
                                              </p:spTgt>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30">
                                                <p:txEl>
                                                  <p:pRg st="5" end="5"/>
                                                </p:txEl>
                                              </p:spTgt>
                                            </p:tgtEl>
                                            <p:attrNameLst>
                                              <p:attrName>style.visibility</p:attrName>
                                            </p:attrNameLst>
                                          </p:cBhvr>
                                          <p:to>
                                            <p:strVal val="visible"/>
                                          </p:to>
                                        </p:set>
                                        <p:animEffect transition="in" filter="fade">
                                          <p:cBhvr>
                                            <p:cTn id="44" dur="500"/>
                                            <p:tgtEl>
                                              <p:spTgt spid="30">
                                                <p:txEl>
                                                  <p:pRg st="5" end="5"/>
                                                </p:txEl>
                                              </p:spTgt>
                                            </p:tgtEl>
                                          </p:cBhvr>
                                        </p:animEffect>
                                      </p:childTnLst>
                                    </p:cTn>
                                  </p:par>
                                  <p:par>
                                    <p:cTn id="45" presetID="10" presetClass="entr" presetSubtype="0" fill="hold" nodeType="withEffect">
                                      <p:stCondLst>
                                        <p:cond delay="0"/>
                                      </p:stCondLst>
                                      <p:childTnLst>
                                        <p:set>
                                          <p:cBhvr>
                                            <p:cTn id="46" dur="1" fill="hold">
                                              <p:stCondLst>
                                                <p:cond delay="0"/>
                                              </p:stCondLst>
                                            </p:cTn>
                                            <p:tgtEl>
                                              <p:spTgt spid="31"/>
                                            </p:tgtEl>
                                            <p:attrNameLst>
                                              <p:attrName>style.visibility</p:attrName>
                                            </p:attrNameLst>
                                          </p:cBhvr>
                                          <p:to>
                                            <p:strVal val="visible"/>
                                          </p:to>
                                        </p:set>
                                        <p:animEffect transition="in" filter="fade">
                                          <p:cBhvr>
                                            <p:cTn id="47" dur="500"/>
                                            <p:tgtEl>
                                              <p:spTgt spid="31"/>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162"/>
                                            </p:tgtEl>
                                            <p:attrNameLst>
                                              <p:attrName>style.visibility</p:attrName>
                                            </p:attrNameLst>
                                          </p:cBhvr>
                                          <p:to>
                                            <p:strVal val="visible"/>
                                          </p:to>
                                        </p:set>
                                        <p:animEffect transition="in" filter="fade">
                                          <p:cBhvr>
                                            <p:cTn id="52" dur="500"/>
                                            <p:tgtEl>
                                              <p:spTgt spid="162"/>
                                            </p:tgtEl>
                                          </p:cBhvr>
                                        </p:animEffect>
                                      </p:childTnLst>
                                    </p:cTn>
                                  </p:par>
                                  <p:par>
                                    <p:cTn id="53" presetID="10" presetClass="entr" presetSubtype="0" fill="hold" nodeType="withEffect">
                                      <p:stCondLst>
                                        <p:cond delay="0"/>
                                      </p:stCondLst>
                                      <p:childTnLst>
                                        <p:set>
                                          <p:cBhvr>
                                            <p:cTn id="54" dur="1" fill="hold">
                                              <p:stCondLst>
                                                <p:cond delay="0"/>
                                              </p:stCondLst>
                                            </p:cTn>
                                            <p:tgtEl>
                                              <p:spTgt spid="145"/>
                                            </p:tgtEl>
                                            <p:attrNameLst>
                                              <p:attrName>style.visibility</p:attrName>
                                            </p:attrNameLst>
                                          </p:cBhvr>
                                          <p:to>
                                            <p:strVal val="visible"/>
                                          </p:to>
                                        </p:set>
                                        <p:animEffect transition="in" filter="fade">
                                          <p:cBhvr>
                                            <p:cTn id="55" dur="500"/>
                                            <p:tgtEl>
                                              <p:spTgt spid="145"/>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xit" presetSubtype="0" fill="hold" nodeType="clickEffect">
                                      <p:stCondLst>
                                        <p:cond delay="0"/>
                                      </p:stCondLst>
                                      <p:childTnLst>
                                        <p:animEffect transition="out" filter="fade">
                                          <p:cBhvr>
                                            <p:cTn id="59" dur="500"/>
                                            <p:tgtEl>
                                              <p:spTgt spid="145"/>
                                            </p:tgtEl>
                                          </p:cBhvr>
                                        </p:animEffect>
                                        <p:set>
                                          <p:cBhvr>
                                            <p:cTn id="60" dur="1" fill="hold">
                                              <p:stCondLst>
                                                <p:cond delay="499"/>
                                              </p:stCondLst>
                                            </p:cTn>
                                            <p:tgtEl>
                                              <p:spTgt spid="145"/>
                                            </p:tgtEl>
                                            <p:attrNameLst>
                                              <p:attrName>style.visibility</p:attrName>
                                            </p:attrNameLst>
                                          </p:cBhvr>
                                          <p:to>
                                            <p:strVal val="hidden"/>
                                          </p:to>
                                        </p:set>
                                      </p:childTnLst>
                                    </p:cTn>
                                  </p:par>
                                  <p:par>
                                    <p:cTn id="61" presetID="10" presetClass="exit" presetSubtype="0" fill="hold" nodeType="withEffect">
                                      <p:stCondLst>
                                        <p:cond delay="0"/>
                                      </p:stCondLst>
                                      <p:childTnLst>
                                        <p:animEffect transition="out" filter="fade">
                                          <p:cBhvr>
                                            <p:cTn id="62" dur="500"/>
                                            <p:tgtEl>
                                              <p:spTgt spid="162"/>
                                            </p:tgtEl>
                                          </p:cBhvr>
                                        </p:animEffect>
                                        <p:set>
                                          <p:cBhvr>
                                            <p:cTn id="63" dur="1" fill="hold">
                                              <p:stCondLst>
                                                <p:cond delay="499"/>
                                              </p:stCondLst>
                                            </p:cTn>
                                            <p:tgtEl>
                                              <p:spTgt spid="162"/>
                                            </p:tgtEl>
                                            <p:attrNameLst>
                                              <p:attrName>style.visibility</p:attrName>
                                            </p:attrNameLst>
                                          </p:cBhvr>
                                          <p:to>
                                            <p:strVal val="hidden"/>
                                          </p:to>
                                        </p:se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nodeType="clickEffect">
                                      <p:stCondLst>
                                        <p:cond delay="0"/>
                                      </p:stCondLst>
                                      <p:childTnLst>
                                        <p:set>
                                          <p:cBhvr>
                                            <p:cTn id="67" dur="1" fill="hold">
                                              <p:stCondLst>
                                                <p:cond delay="0"/>
                                              </p:stCondLst>
                                            </p:cTn>
                                            <p:tgtEl>
                                              <p:spTgt spid="144"/>
                                            </p:tgtEl>
                                            <p:attrNameLst>
                                              <p:attrName>style.visibility</p:attrName>
                                            </p:attrNameLst>
                                          </p:cBhvr>
                                          <p:to>
                                            <p:strVal val="visible"/>
                                          </p:to>
                                        </p:set>
                                        <p:animEffect transition="in" filter="fade">
                                          <p:cBhvr>
                                            <p:cTn id="68" dur="500"/>
                                            <p:tgtEl>
                                              <p:spTgt spid="144"/>
                                            </p:tgtEl>
                                          </p:cBhvr>
                                        </p:animEffect>
                                      </p:childTnLst>
                                    </p:cTn>
                                  </p:par>
                                  <p:par>
                                    <p:cTn id="69" presetID="10" presetClass="entr" presetSubtype="0" fill="hold" nodeType="withEffect">
                                      <p:stCondLst>
                                        <p:cond delay="0"/>
                                      </p:stCondLst>
                                      <p:childTnLst>
                                        <p:set>
                                          <p:cBhvr>
                                            <p:cTn id="70" dur="1" fill="hold">
                                              <p:stCondLst>
                                                <p:cond delay="0"/>
                                              </p:stCondLst>
                                            </p:cTn>
                                            <p:tgtEl>
                                              <p:spTgt spid="169"/>
                                            </p:tgtEl>
                                            <p:attrNameLst>
                                              <p:attrName>style.visibility</p:attrName>
                                            </p:attrNameLst>
                                          </p:cBhvr>
                                          <p:to>
                                            <p:strVal val="visible"/>
                                          </p:to>
                                        </p:set>
                                        <p:animEffect transition="in" filter="fade">
                                          <p:cBhvr>
                                            <p:cTn id="71" dur="500"/>
                                            <p:tgtEl>
                                              <p:spTgt spid="169"/>
                                            </p:tgtEl>
                                          </p:cBhvr>
                                        </p:animEffect>
                                      </p:childTnLst>
                                    </p:cTn>
                                  </p:par>
                                  <p:par>
                                    <p:cTn id="72" presetID="10" presetClass="entr" presetSubtype="0" fill="hold" nodeType="withEffect">
                                      <p:stCondLst>
                                        <p:cond delay="0"/>
                                      </p:stCondLst>
                                      <p:childTnLst>
                                        <p:set>
                                          <p:cBhvr>
                                            <p:cTn id="73" dur="1" fill="hold">
                                              <p:stCondLst>
                                                <p:cond delay="0"/>
                                              </p:stCondLst>
                                            </p:cTn>
                                            <p:tgtEl>
                                              <p:spTgt spid="135"/>
                                            </p:tgtEl>
                                            <p:attrNameLst>
                                              <p:attrName>style.visibility</p:attrName>
                                            </p:attrNameLst>
                                          </p:cBhvr>
                                          <p:to>
                                            <p:strVal val="visible"/>
                                          </p:to>
                                        </p:set>
                                        <p:animEffect transition="in" filter="fade">
                                          <p:cBhvr>
                                            <p:cTn id="74" dur="500"/>
                                            <p:tgtEl>
                                              <p:spTgt spid="135"/>
                                            </p:tgtEl>
                                          </p:cBhvr>
                                        </p:animEffect>
                                      </p:childTnLst>
                                    </p:cTn>
                                  </p:par>
                                </p:childTnLst>
                              </p:cTn>
                            </p:par>
                          </p:childTnLst>
                        </p:cTn>
                      </p:par>
                      <p:par>
                        <p:cTn id="75" fill="hold">
                          <p:stCondLst>
                            <p:cond delay="indefinite"/>
                          </p:stCondLst>
                          <p:childTnLst>
                            <p:par>
                              <p:cTn id="76" fill="hold">
                                <p:stCondLst>
                                  <p:cond delay="0"/>
                                </p:stCondLst>
                                <p:childTnLst>
                                  <p:par>
                                    <p:cTn id="77" presetID="10" presetClass="entr" presetSubtype="0" fill="hold" nodeType="clickEffect">
                                      <p:stCondLst>
                                        <p:cond delay="0"/>
                                      </p:stCondLst>
                                      <p:childTnLst>
                                        <p:set>
                                          <p:cBhvr>
                                            <p:cTn id="78" dur="1" fill="hold">
                                              <p:stCondLst>
                                                <p:cond delay="0"/>
                                              </p:stCondLst>
                                            </p:cTn>
                                            <p:tgtEl>
                                              <p:spTgt spid="30">
                                                <p:txEl>
                                                  <p:pRg st="6" end="6"/>
                                                </p:txEl>
                                              </p:spTgt>
                                            </p:tgtEl>
                                            <p:attrNameLst>
                                              <p:attrName>style.visibility</p:attrName>
                                            </p:attrNameLst>
                                          </p:cBhvr>
                                          <p:to>
                                            <p:strVal val="visible"/>
                                          </p:to>
                                        </p:set>
                                        <p:animEffect transition="in" filter="fade">
                                          <p:cBhvr>
                                            <p:cTn id="79" dur="500"/>
                                            <p:tgtEl>
                                              <p:spTgt spid="30">
                                                <p:txEl>
                                                  <p:pRg st="6" end="6"/>
                                                </p:txEl>
                                              </p:spTgt>
                                            </p:tgtEl>
                                          </p:cBhvr>
                                        </p:animEffect>
                                      </p:childTnLst>
                                    </p:cTn>
                                  </p:par>
                                </p:childTnLst>
                              </p:cTn>
                            </p:par>
                          </p:childTnLst>
                        </p:cTn>
                      </p:par>
                      <p:par>
                        <p:cTn id="80" fill="hold">
                          <p:stCondLst>
                            <p:cond delay="indefinite"/>
                          </p:stCondLst>
                          <p:childTnLst>
                            <p:par>
                              <p:cTn id="81" fill="hold">
                                <p:stCondLst>
                                  <p:cond delay="0"/>
                                </p:stCondLst>
                                <p:childTnLst>
                                  <p:par>
                                    <p:cTn id="82" presetID="10" presetClass="exit" presetSubtype="0" fill="hold" nodeType="clickEffect">
                                      <p:stCondLst>
                                        <p:cond delay="0"/>
                                      </p:stCondLst>
                                      <p:childTnLst>
                                        <p:animEffect transition="out" filter="fade">
                                          <p:cBhvr>
                                            <p:cTn id="83" dur="500"/>
                                            <p:tgtEl>
                                              <p:spTgt spid="148"/>
                                            </p:tgtEl>
                                          </p:cBhvr>
                                        </p:animEffect>
                                        <p:set>
                                          <p:cBhvr>
                                            <p:cTn id="84" dur="1" fill="hold">
                                              <p:stCondLst>
                                                <p:cond delay="499"/>
                                              </p:stCondLst>
                                            </p:cTn>
                                            <p:tgtEl>
                                              <p:spTgt spid="148"/>
                                            </p:tgtEl>
                                            <p:attrNameLst>
                                              <p:attrName>style.visibility</p:attrName>
                                            </p:attrNameLst>
                                          </p:cBhvr>
                                          <p:to>
                                            <p:strVal val="hidden"/>
                                          </p:to>
                                        </p:set>
                                      </p:childTnLst>
                                    </p:cTn>
                                  </p:par>
                                </p:childTnLst>
                              </p:cTn>
                            </p:par>
                          </p:childTnLst>
                        </p:cTn>
                      </p:par>
                      <p:par>
                        <p:cTn id="85" fill="hold">
                          <p:stCondLst>
                            <p:cond delay="indefinite"/>
                          </p:stCondLst>
                          <p:childTnLst>
                            <p:par>
                              <p:cTn id="86" fill="hold">
                                <p:stCondLst>
                                  <p:cond delay="0"/>
                                </p:stCondLst>
                                <p:childTnLst>
                                  <p:par>
                                    <p:cTn id="87" presetID="10" presetClass="entr" presetSubtype="0" fill="hold" nodeType="clickEffect">
                                      <p:stCondLst>
                                        <p:cond delay="0"/>
                                      </p:stCondLst>
                                      <p:childTnLst>
                                        <p:set>
                                          <p:cBhvr>
                                            <p:cTn id="88" dur="1" fill="hold">
                                              <p:stCondLst>
                                                <p:cond delay="0"/>
                                              </p:stCondLst>
                                            </p:cTn>
                                            <p:tgtEl>
                                              <p:spTgt spid="27"/>
                                            </p:tgtEl>
                                            <p:attrNameLst>
                                              <p:attrName>style.visibility</p:attrName>
                                            </p:attrNameLst>
                                          </p:cBhvr>
                                          <p:to>
                                            <p:strVal val="visible"/>
                                          </p:to>
                                        </p:set>
                                        <p:animEffect transition="in" filter="fade">
                                          <p:cBhvr>
                                            <p:cTn id="89" dur="500"/>
                                            <p:tgtEl>
                                              <p:spTgt spid="27"/>
                                            </p:tgtEl>
                                          </p:cBhvr>
                                        </p:animEffect>
                                      </p:childTnLst>
                                    </p:cTn>
                                  </p:par>
                                  <p:par>
                                    <p:cTn id="90" presetID="10" presetClass="entr" presetSubtype="0" fill="hold" grpId="0" nodeType="withEffect">
                                      <p:stCondLst>
                                        <p:cond delay="0"/>
                                      </p:stCondLst>
                                      <p:childTnLst>
                                        <p:set>
                                          <p:cBhvr>
                                            <p:cTn id="91" dur="1" fill="hold">
                                              <p:stCondLst>
                                                <p:cond delay="0"/>
                                              </p:stCondLst>
                                            </p:cTn>
                                            <p:tgtEl>
                                              <p:spTgt spid="28"/>
                                            </p:tgtEl>
                                            <p:attrNameLst>
                                              <p:attrName>style.visibility</p:attrName>
                                            </p:attrNameLst>
                                          </p:cBhvr>
                                          <p:to>
                                            <p:strVal val="visible"/>
                                          </p:to>
                                        </p:set>
                                        <p:animEffect transition="in" filter="fade">
                                          <p:cBhvr>
                                            <p:cTn id="92" dur="500"/>
                                            <p:tgtEl>
                                              <p:spTgt spid="28"/>
                                            </p:tgtEl>
                                          </p:cBhvr>
                                        </p:animEffect>
                                      </p:childTnLst>
                                    </p:cTn>
                                  </p:par>
                                  <p:par>
                                    <p:cTn id="93" presetID="10" presetClass="entr" presetSubtype="0" fill="hold" nodeType="withEffect">
                                      <p:stCondLst>
                                        <p:cond delay="0"/>
                                      </p:stCondLst>
                                      <p:childTnLst>
                                        <p:set>
                                          <p:cBhvr>
                                            <p:cTn id="94" dur="1" fill="hold">
                                              <p:stCondLst>
                                                <p:cond delay="0"/>
                                              </p:stCondLst>
                                            </p:cTn>
                                            <p:tgtEl>
                                              <p:spTgt spid="178"/>
                                            </p:tgtEl>
                                            <p:attrNameLst>
                                              <p:attrName>style.visibility</p:attrName>
                                            </p:attrNameLst>
                                          </p:cBhvr>
                                          <p:to>
                                            <p:strVal val="visible"/>
                                          </p:to>
                                        </p:set>
                                        <p:animEffect transition="in" filter="fade">
                                          <p:cBhvr>
                                            <p:cTn id="95" dur="500"/>
                                            <p:tgtEl>
                                              <p:spTgt spid="178"/>
                                            </p:tgtEl>
                                          </p:cBhvr>
                                        </p:animEffect>
                                      </p:childTnLst>
                                    </p:cTn>
                                  </p:par>
                                  <p:par>
                                    <p:cTn id="96" presetID="10" presetClass="entr" presetSubtype="0" fill="hold" grpId="0" nodeType="withEffect">
                                      <p:stCondLst>
                                        <p:cond delay="0"/>
                                      </p:stCondLst>
                                      <p:childTnLst>
                                        <p:set>
                                          <p:cBhvr>
                                            <p:cTn id="97" dur="1" fill="hold">
                                              <p:stCondLst>
                                                <p:cond delay="0"/>
                                              </p:stCondLst>
                                            </p:cTn>
                                            <p:tgtEl>
                                              <p:spTgt spid="183"/>
                                            </p:tgtEl>
                                            <p:attrNameLst>
                                              <p:attrName>style.visibility</p:attrName>
                                            </p:attrNameLst>
                                          </p:cBhvr>
                                          <p:to>
                                            <p:strVal val="visible"/>
                                          </p:to>
                                        </p:set>
                                        <p:animEffect transition="in" filter="fade">
                                          <p:cBhvr>
                                            <p:cTn id="98" dur="500"/>
                                            <p:tgtEl>
                                              <p:spTgt spid="183"/>
                                            </p:tgtEl>
                                          </p:cBhvr>
                                        </p:animEffect>
                                      </p:childTnLst>
                                    </p:cTn>
                                  </p:par>
                                </p:childTnLst>
                              </p:cTn>
                            </p:par>
                          </p:childTnLst>
                        </p:cTn>
                      </p:par>
                      <p:par>
                        <p:cTn id="99" fill="hold">
                          <p:stCondLst>
                            <p:cond delay="indefinite"/>
                          </p:stCondLst>
                          <p:childTnLst>
                            <p:par>
                              <p:cTn id="100" fill="hold">
                                <p:stCondLst>
                                  <p:cond delay="0"/>
                                </p:stCondLst>
                                <p:childTnLst>
                                  <p:par>
                                    <p:cTn id="101" presetID="10" presetClass="entr" presetSubtype="0" fill="hold" grpId="0" nodeType="clickEffect">
                                      <p:stCondLst>
                                        <p:cond delay="0"/>
                                      </p:stCondLst>
                                      <p:childTnLst>
                                        <p:set>
                                          <p:cBhvr>
                                            <p:cTn id="102" dur="1" fill="hold">
                                              <p:stCondLst>
                                                <p:cond delay="0"/>
                                              </p:stCondLst>
                                            </p:cTn>
                                            <p:tgtEl>
                                              <p:spTgt spid="184"/>
                                            </p:tgtEl>
                                            <p:attrNameLst>
                                              <p:attrName>style.visibility</p:attrName>
                                            </p:attrNameLst>
                                          </p:cBhvr>
                                          <p:to>
                                            <p:strVal val="visible"/>
                                          </p:to>
                                        </p:set>
                                        <p:animEffect transition="in" filter="fade">
                                          <p:cBhvr>
                                            <p:cTn id="103" dur="500"/>
                                            <p:tgtEl>
                                              <p:spTgt spid="184"/>
                                            </p:tgtEl>
                                          </p:cBhvr>
                                        </p:animEffect>
                                      </p:childTnLst>
                                    </p:cTn>
                                  </p:par>
                                </p:childTnLst>
                              </p:cTn>
                            </p:par>
                          </p:childTnLst>
                        </p:cTn>
                      </p:par>
                      <p:par>
                        <p:cTn id="104" fill="hold">
                          <p:stCondLst>
                            <p:cond delay="indefinite"/>
                          </p:stCondLst>
                          <p:childTnLst>
                            <p:par>
                              <p:cTn id="105" fill="hold">
                                <p:stCondLst>
                                  <p:cond delay="0"/>
                                </p:stCondLst>
                                <p:childTnLst>
                                  <p:par>
                                    <p:cTn id="106" presetID="10" presetClass="entr" presetSubtype="0" fill="hold" nodeType="clickEffect">
                                      <p:stCondLst>
                                        <p:cond delay="0"/>
                                      </p:stCondLst>
                                      <p:childTnLst>
                                        <p:set>
                                          <p:cBhvr>
                                            <p:cTn id="107" dur="1" fill="hold">
                                              <p:stCondLst>
                                                <p:cond delay="0"/>
                                              </p:stCondLst>
                                            </p:cTn>
                                            <p:tgtEl>
                                              <p:spTgt spid="19">
                                                <p:txEl>
                                                  <p:pRg st="3" end="3"/>
                                                </p:txEl>
                                              </p:spTgt>
                                            </p:tgtEl>
                                            <p:attrNameLst>
                                              <p:attrName>style.visibility</p:attrName>
                                            </p:attrNameLst>
                                          </p:cBhvr>
                                          <p:to>
                                            <p:strVal val="visible"/>
                                          </p:to>
                                        </p:set>
                                        <p:animEffect transition="in" filter="fade">
                                          <p:cBhvr>
                                            <p:cTn id="108" dur="500"/>
                                            <p:tgtEl>
                                              <p:spTgt spid="19">
                                                <p:txEl>
                                                  <p:pRg st="3" end="3"/>
                                                </p:txEl>
                                              </p:spTgt>
                                            </p:tgtEl>
                                          </p:cBhvr>
                                        </p:animEffect>
                                      </p:childTnLst>
                                    </p:cTn>
                                  </p:par>
                                  <p:par>
                                    <p:cTn id="109" presetID="10" presetClass="entr" presetSubtype="0" fill="hold" grpId="0" nodeType="withEffect">
                                      <p:stCondLst>
                                        <p:cond delay="0"/>
                                      </p:stCondLst>
                                      <p:childTnLst>
                                        <p:set>
                                          <p:cBhvr>
                                            <p:cTn id="110" dur="1" fill="hold">
                                              <p:stCondLst>
                                                <p:cond delay="0"/>
                                              </p:stCondLst>
                                            </p:cTn>
                                            <p:tgtEl>
                                              <p:spTgt spid="111"/>
                                            </p:tgtEl>
                                            <p:attrNameLst>
                                              <p:attrName>style.visibility</p:attrName>
                                            </p:attrNameLst>
                                          </p:cBhvr>
                                          <p:to>
                                            <p:strVal val="visible"/>
                                          </p:to>
                                        </p:set>
                                        <p:animEffect transition="in" filter="fade">
                                          <p:cBhvr>
                                            <p:cTn id="111" dur="500"/>
                                            <p:tgtEl>
                                              <p:spTgt spid="111"/>
                                            </p:tgtEl>
                                          </p:cBhvr>
                                        </p:animEffect>
                                      </p:childTnLst>
                                    </p:cTn>
                                  </p:par>
                                </p:childTnLst>
                              </p:cTn>
                            </p:par>
                          </p:childTnLst>
                        </p:cTn>
                      </p:par>
                      <p:par>
                        <p:cTn id="112" fill="hold">
                          <p:stCondLst>
                            <p:cond delay="indefinite"/>
                          </p:stCondLst>
                          <p:childTnLst>
                            <p:par>
                              <p:cTn id="113" fill="hold">
                                <p:stCondLst>
                                  <p:cond delay="0"/>
                                </p:stCondLst>
                                <p:childTnLst>
                                  <p:par>
                                    <p:cTn id="114" presetID="10" presetClass="entr" presetSubtype="0" fill="hold" grpId="0" nodeType="clickEffect">
                                      <p:stCondLst>
                                        <p:cond delay="0"/>
                                      </p:stCondLst>
                                      <p:childTnLst>
                                        <p:set>
                                          <p:cBhvr>
                                            <p:cTn id="115" dur="1" fill="hold">
                                              <p:stCondLst>
                                                <p:cond delay="0"/>
                                              </p:stCondLst>
                                            </p:cTn>
                                            <p:tgtEl>
                                              <p:spTgt spid="40"/>
                                            </p:tgtEl>
                                            <p:attrNameLst>
                                              <p:attrName>style.visibility</p:attrName>
                                            </p:attrNameLst>
                                          </p:cBhvr>
                                          <p:to>
                                            <p:strVal val="visible"/>
                                          </p:to>
                                        </p:set>
                                        <p:animEffect transition="in" filter="fade">
                                          <p:cBhvr>
                                            <p:cTn id="116" dur="500"/>
                                            <p:tgtEl>
                                              <p:spTgt spid="40"/>
                                            </p:tgtEl>
                                          </p:cBhvr>
                                        </p:animEffect>
                                      </p:childTnLst>
                                    </p:cTn>
                                  </p:par>
                                  <p:par>
                                    <p:cTn id="117" presetID="10" presetClass="entr" presetSubtype="0" fill="hold" grpId="0" nodeType="withEffect">
                                      <p:stCondLst>
                                        <p:cond delay="0"/>
                                      </p:stCondLst>
                                      <p:childTnLst>
                                        <p:set>
                                          <p:cBhvr>
                                            <p:cTn id="118" dur="1" fill="hold">
                                              <p:stCondLst>
                                                <p:cond delay="0"/>
                                              </p:stCondLst>
                                            </p:cTn>
                                            <p:tgtEl>
                                              <p:spTgt spid="105"/>
                                            </p:tgtEl>
                                            <p:attrNameLst>
                                              <p:attrName>style.visibility</p:attrName>
                                            </p:attrNameLst>
                                          </p:cBhvr>
                                          <p:to>
                                            <p:strVal val="visible"/>
                                          </p:to>
                                        </p:set>
                                        <p:animEffect transition="in" filter="fade">
                                          <p:cBhvr>
                                            <p:cTn id="119" dur="500"/>
                                            <p:tgtEl>
                                              <p:spTgt spid="105"/>
                                            </p:tgtEl>
                                          </p:cBhvr>
                                        </p:animEffect>
                                      </p:childTnLst>
                                    </p:cTn>
                                  </p:par>
                                  <p:par>
                                    <p:cTn id="120" presetID="10" presetClass="entr" presetSubtype="0" fill="hold" grpId="0" nodeType="withEffect">
                                      <p:stCondLst>
                                        <p:cond delay="0"/>
                                      </p:stCondLst>
                                      <p:childTnLst>
                                        <p:set>
                                          <p:cBhvr>
                                            <p:cTn id="121" dur="1" fill="hold">
                                              <p:stCondLst>
                                                <p:cond delay="0"/>
                                              </p:stCondLst>
                                            </p:cTn>
                                            <p:tgtEl>
                                              <p:spTgt spid="122"/>
                                            </p:tgtEl>
                                            <p:attrNameLst>
                                              <p:attrName>style.visibility</p:attrName>
                                            </p:attrNameLst>
                                          </p:cBhvr>
                                          <p:to>
                                            <p:strVal val="visible"/>
                                          </p:to>
                                        </p:set>
                                        <p:animEffect transition="in" filter="fade">
                                          <p:cBhvr>
                                            <p:cTn id="122" dur="500"/>
                                            <p:tgtEl>
                                              <p:spTgt spid="122"/>
                                            </p:tgtEl>
                                          </p:cBhvr>
                                        </p:animEffect>
                                      </p:childTnLst>
                                    </p:cTn>
                                  </p:par>
                                  <p:par>
                                    <p:cTn id="123" presetID="10" presetClass="entr" presetSubtype="0" fill="hold" grpId="0" nodeType="withEffect">
                                      <p:stCondLst>
                                        <p:cond delay="0"/>
                                      </p:stCondLst>
                                      <p:childTnLst>
                                        <p:set>
                                          <p:cBhvr>
                                            <p:cTn id="124" dur="1" fill="hold">
                                              <p:stCondLst>
                                                <p:cond delay="0"/>
                                              </p:stCondLst>
                                            </p:cTn>
                                            <p:tgtEl>
                                              <p:spTgt spid="124"/>
                                            </p:tgtEl>
                                            <p:attrNameLst>
                                              <p:attrName>style.visibility</p:attrName>
                                            </p:attrNameLst>
                                          </p:cBhvr>
                                          <p:to>
                                            <p:strVal val="visible"/>
                                          </p:to>
                                        </p:set>
                                        <p:animEffect transition="in" filter="fade">
                                          <p:cBhvr>
                                            <p:cTn id="125" dur="500"/>
                                            <p:tgtEl>
                                              <p:spTgt spid="124"/>
                                            </p:tgtEl>
                                          </p:cBhvr>
                                        </p:animEffect>
                                      </p:childTnLst>
                                    </p:cTn>
                                  </p:par>
                                  <p:par>
                                    <p:cTn id="126" presetID="10" presetClass="entr" presetSubtype="0" fill="hold" grpId="0" nodeType="withEffect">
                                      <p:stCondLst>
                                        <p:cond delay="0"/>
                                      </p:stCondLst>
                                      <p:childTnLst>
                                        <p:set>
                                          <p:cBhvr>
                                            <p:cTn id="127" dur="1" fill="hold">
                                              <p:stCondLst>
                                                <p:cond delay="0"/>
                                              </p:stCondLst>
                                            </p:cTn>
                                            <p:tgtEl>
                                              <p:spTgt spid="125"/>
                                            </p:tgtEl>
                                            <p:attrNameLst>
                                              <p:attrName>style.visibility</p:attrName>
                                            </p:attrNameLst>
                                          </p:cBhvr>
                                          <p:to>
                                            <p:strVal val="visible"/>
                                          </p:to>
                                        </p:set>
                                        <p:animEffect transition="in" filter="fade">
                                          <p:cBhvr>
                                            <p:cTn id="128" dur="500"/>
                                            <p:tgtEl>
                                              <p:spTgt spid="125"/>
                                            </p:tgtEl>
                                          </p:cBhvr>
                                        </p:animEffect>
                                      </p:childTnLst>
                                    </p:cTn>
                                  </p:par>
                                </p:childTnLst>
                              </p:cTn>
                            </p:par>
                          </p:childTnLst>
                        </p:cTn>
                      </p:par>
                      <p:par>
                        <p:cTn id="129" fill="hold">
                          <p:stCondLst>
                            <p:cond delay="indefinite"/>
                          </p:stCondLst>
                          <p:childTnLst>
                            <p:par>
                              <p:cTn id="130" fill="hold">
                                <p:stCondLst>
                                  <p:cond delay="0"/>
                                </p:stCondLst>
                                <p:childTnLst>
                                  <p:par>
                                    <p:cTn id="131" presetID="10" presetClass="entr" presetSubtype="0" fill="hold" nodeType="clickEffect">
                                      <p:stCondLst>
                                        <p:cond delay="0"/>
                                      </p:stCondLst>
                                      <p:childTnLst>
                                        <p:set>
                                          <p:cBhvr>
                                            <p:cTn id="132" dur="1" fill="hold">
                                              <p:stCondLst>
                                                <p:cond delay="0"/>
                                              </p:stCondLst>
                                            </p:cTn>
                                            <p:tgtEl>
                                              <p:spTgt spid="70"/>
                                            </p:tgtEl>
                                            <p:attrNameLst>
                                              <p:attrName>style.visibility</p:attrName>
                                            </p:attrNameLst>
                                          </p:cBhvr>
                                          <p:to>
                                            <p:strVal val="visible"/>
                                          </p:to>
                                        </p:set>
                                        <p:animEffect transition="in" filter="fade">
                                          <p:cBhvr>
                                            <p:cTn id="133" dur="500"/>
                                            <p:tgtEl>
                                              <p:spTgt spid="70"/>
                                            </p:tgtEl>
                                          </p:cBhvr>
                                        </p:animEffect>
                                      </p:childTnLst>
                                    </p:cTn>
                                  </p:par>
                                  <p:par>
                                    <p:cTn id="134" presetID="10" presetClass="entr" presetSubtype="0" fill="hold" grpId="0" nodeType="withEffect">
                                      <p:stCondLst>
                                        <p:cond delay="0"/>
                                      </p:stCondLst>
                                      <p:childTnLst>
                                        <p:set>
                                          <p:cBhvr>
                                            <p:cTn id="135" dur="1" fill="hold">
                                              <p:stCondLst>
                                                <p:cond delay="0"/>
                                              </p:stCondLst>
                                            </p:cTn>
                                            <p:tgtEl>
                                              <p:spTgt spid="104"/>
                                            </p:tgtEl>
                                            <p:attrNameLst>
                                              <p:attrName>style.visibility</p:attrName>
                                            </p:attrNameLst>
                                          </p:cBhvr>
                                          <p:to>
                                            <p:strVal val="visible"/>
                                          </p:to>
                                        </p:set>
                                        <p:animEffect transition="in" filter="fade">
                                          <p:cBhvr>
                                            <p:cTn id="136" dur="500"/>
                                            <p:tgtEl>
                                              <p:spTgt spid="104"/>
                                            </p:tgtEl>
                                          </p:cBhvr>
                                        </p:animEffect>
                                      </p:childTnLst>
                                    </p:cTn>
                                  </p:par>
                                </p:childTnLst>
                              </p:cTn>
                            </p:par>
                          </p:childTnLst>
                        </p:cTn>
                      </p:par>
                      <p:par>
                        <p:cTn id="137" fill="hold">
                          <p:stCondLst>
                            <p:cond delay="indefinite"/>
                          </p:stCondLst>
                          <p:childTnLst>
                            <p:par>
                              <p:cTn id="138" fill="hold">
                                <p:stCondLst>
                                  <p:cond delay="0"/>
                                </p:stCondLst>
                                <p:childTnLst>
                                  <p:par>
                                    <p:cTn id="139" presetID="8" presetClass="emph" presetSubtype="0" decel="50000" fill="hold" nodeType="clickEffect">
                                      <p:stCondLst>
                                        <p:cond delay="0"/>
                                      </p:stCondLst>
                                      <p:childTnLst>
                                        <p:animRot by="60000000">
                                          <p:cBhvr>
                                            <p:cTn id="140" dur="2000" fill="hold"/>
                                            <p:tgtEl>
                                              <p:spTgt spid="70"/>
                                            </p:tgtEl>
                                            <p:attrNameLst>
                                              <p:attrName>r</p:attrName>
                                            </p:attrNameLst>
                                          </p:cBhvr>
                                        </p:animRot>
                                      </p:childTnLst>
                                    </p:cTn>
                                  </p:par>
                                </p:childTnLst>
                              </p:cTn>
                            </p:par>
                          </p:childTnLst>
                        </p:cTn>
                      </p:par>
                      <p:par>
                        <p:cTn id="141" fill="hold">
                          <p:stCondLst>
                            <p:cond delay="indefinite"/>
                          </p:stCondLst>
                          <p:childTnLst>
                            <p:par>
                              <p:cTn id="142" fill="hold">
                                <p:stCondLst>
                                  <p:cond delay="0"/>
                                </p:stCondLst>
                                <p:childTnLst>
                                  <p:par>
                                    <p:cTn id="143" presetID="42" presetClass="path" presetSubtype="0" decel="50000" fill="hold" grpId="1" nodeType="clickEffect">
                                      <p:stCondLst>
                                        <p:cond delay="0"/>
                                      </p:stCondLst>
                                      <p:childTnLst>
                                        <p:animMotion origin="layout" path="M -2.70833E-6 -1.48148E-6 L 0.08646 -0.29398 " pathEditMode="relative" rAng="0" ptsTypes="AA">
                                          <p:cBhvr>
                                            <p:cTn id="144" dur="1000" fill="hold"/>
                                            <p:tgtEl>
                                              <p:spTgt spid="105"/>
                                            </p:tgtEl>
                                            <p:attrNameLst>
                                              <p:attrName>ppt_x</p:attrName>
                                              <p:attrName>ppt_y</p:attrName>
                                            </p:attrNameLst>
                                          </p:cBhvr>
                                          <p:rCtr x="4323" y="-14699"/>
                                        </p:animMotion>
                                      </p:childTnLst>
                                    </p:cTn>
                                  </p:par>
                                  <p:par>
                                    <p:cTn id="145" presetID="3" presetClass="emph" presetSubtype="2" fill="hold" grpId="2" nodeType="withEffect">
                                      <p:stCondLst>
                                        <p:cond delay="0"/>
                                      </p:stCondLst>
                                      <p:childTnLst>
                                        <p:animClr clrSpc="rgb" dir="cw">
                                          <p:cBhvr override="childStyle">
                                            <p:cTn id="146" dur="1000" fill="hold"/>
                                            <p:tgtEl>
                                              <p:spTgt spid="105"/>
                                            </p:tgtEl>
                                            <p:attrNameLst>
                                              <p:attrName>style.color</p:attrName>
                                            </p:attrNameLst>
                                          </p:cBhvr>
                                          <p:to>
                                            <a:schemeClr val="accent1"/>
                                          </p:to>
                                        </p:animClr>
                                      </p:childTnLst>
                                    </p:cTn>
                                  </p:par>
                                  <p:par>
                                    <p:cTn id="147" presetID="10" presetClass="exit" presetSubtype="0" fill="hold" grpId="1" nodeType="withEffect">
                                      <p:stCondLst>
                                        <p:cond delay="0"/>
                                      </p:stCondLst>
                                      <p:childTnLst>
                                        <p:animEffect transition="out" filter="fade">
                                          <p:cBhvr>
                                            <p:cTn id="148" dur="500"/>
                                            <p:tgtEl>
                                              <p:spTgt spid="111"/>
                                            </p:tgtEl>
                                          </p:cBhvr>
                                        </p:animEffect>
                                        <p:set>
                                          <p:cBhvr>
                                            <p:cTn id="149" dur="1" fill="hold">
                                              <p:stCondLst>
                                                <p:cond delay="499"/>
                                              </p:stCondLst>
                                            </p:cTn>
                                            <p:tgtEl>
                                              <p:spTgt spid="111"/>
                                            </p:tgtEl>
                                            <p:attrNameLst>
                                              <p:attrName>style.visibility</p:attrName>
                                            </p:attrNameLst>
                                          </p:cBhvr>
                                          <p:to>
                                            <p:strVal val="hidden"/>
                                          </p:to>
                                        </p:set>
                                      </p:childTnLst>
                                    </p:cTn>
                                  </p:par>
                                  <p:par>
                                    <p:cTn id="150" presetID="10" presetClass="exit" presetSubtype="0" fill="hold" grpId="1" nodeType="withEffect">
                                      <p:stCondLst>
                                        <p:cond delay="0"/>
                                      </p:stCondLst>
                                      <p:childTnLst>
                                        <p:animEffect transition="out" filter="fade">
                                          <p:cBhvr>
                                            <p:cTn id="151" dur="500"/>
                                            <p:tgtEl>
                                              <p:spTgt spid="40"/>
                                            </p:tgtEl>
                                          </p:cBhvr>
                                        </p:animEffect>
                                        <p:set>
                                          <p:cBhvr>
                                            <p:cTn id="152" dur="1" fill="hold">
                                              <p:stCondLst>
                                                <p:cond delay="499"/>
                                              </p:stCondLst>
                                            </p:cTn>
                                            <p:tgtEl>
                                              <p:spTgt spid="40"/>
                                            </p:tgtEl>
                                            <p:attrNameLst>
                                              <p:attrName>style.visibility</p:attrName>
                                            </p:attrNameLst>
                                          </p:cBhvr>
                                          <p:to>
                                            <p:strVal val="hidden"/>
                                          </p:to>
                                        </p:set>
                                      </p:childTnLst>
                                    </p:cTn>
                                  </p:par>
                                  <p:par>
                                    <p:cTn id="153" presetID="10" presetClass="exit" presetSubtype="0" fill="hold" grpId="1" nodeType="withEffect">
                                      <p:stCondLst>
                                        <p:cond delay="0"/>
                                      </p:stCondLst>
                                      <p:childTnLst>
                                        <p:animEffect transition="out" filter="fade">
                                          <p:cBhvr>
                                            <p:cTn id="154" dur="500"/>
                                            <p:tgtEl>
                                              <p:spTgt spid="104"/>
                                            </p:tgtEl>
                                          </p:cBhvr>
                                        </p:animEffect>
                                        <p:set>
                                          <p:cBhvr>
                                            <p:cTn id="155" dur="1" fill="hold">
                                              <p:stCondLst>
                                                <p:cond delay="499"/>
                                              </p:stCondLst>
                                            </p:cTn>
                                            <p:tgtEl>
                                              <p:spTgt spid="104"/>
                                            </p:tgtEl>
                                            <p:attrNameLst>
                                              <p:attrName>style.visibility</p:attrName>
                                            </p:attrNameLst>
                                          </p:cBhvr>
                                          <p:to>
                                            <p:strVal val="hidden"/>
                                          </p:to>
                                        </p:set>
                                      </p:childTnLst>
                                    </p:cTn>
                                  </p:par>
                                  <p:par>
                                    <p:cTn id="156" presetID="10" presetClass="exit" presetSubtype="0" fill="hold" grpId="1" nodeType="withEffect">
                                      <p:stCondLst>
                                        <p:cond delay="0"/>
                                      </p:stCondLst>
                                      <p:childTnLst>
                                        <p:animEffect transition="out" filter="fade">
                                          <p:cBhvr>
                                            <p:cTn id="157" dur="500"/>
                                            <p:tgtEl>
                                              <p:spTgt spid="122"/>
                                            </p:tgtEl>
                                          </p:cBhvr>
                                        </p:animEffect>
                                        <p:set>
                                          <p:cBhvr>
                                            <p:cTn id="158" dur="1" fill="hold">
                                              <p:stCondLst>
                                                <p:cond delay="499"/>
                                              </p:stCondLst>
                                            </p:cTn>
                                            <p:tgtEl>
                                              <p:spTgt spid="122"/>
                                            </p:tgtEl>
                                            <p:attrNameLst>
                                              <p:attrName>style.visibility</p:attrName>
                                            </p:attrNameLst>
                                          </p:cBhvr>
                                          <p:to>
                                            <p:strVal val="hidden"/>
                                          </p:to>
                                        </p:set>
                                      </p:childTnLst>
                                    </p:cTn>
                                  </p:par>
                                  <p:par>
                                    <p:cTn id="159" presetID="10" presetClass="exit" presetSubtype="0" fill="hold" grpId="1" nodeType="withEffect">
                                      <p:stCondLst>
                                        <p:cond delay="0"/>
                                      </p:stCondLst>
                                      <p:childTnLst>
                                        <p:animEffect transition="out" filter="fade">
                                          <p:cBhvr>
                                            <p:cTn id="160" dur="500"/>
                                            <p:tgtEl>
                                              <p:spTgt spid="124"/>
                                            </p:tgtEl>
                                          </p:cBhvr>
                                        </p:animEffect>
                                        <p:set>
                                          <p:cBhvr>
                                            <p:cTn id="161" dur="1" fill="hold">
                                              <p:stCondLst>
                                                <p:cond delay="499"/>
                                              </p:stCondLst>
                                            </p:cTn>
                                            <p:tgtEl>
                                              <p:spTgt spid="124"/>
                                            </p:tgtEl>
                                            <p:attrNameLst>
                                              <p:attrName>style.visibility</p:attrName>
                                            </p:attrNameLst>
                                          </p:cBhvr>
                                          <p:to>
                                            <p:strVal val="hidden"/>
                                          </p:to>
                                        </p:set>
                                      </p:childTnLst>
                                    </p:cTn>
                                  </p:par>
                                  <p:par>
                                    <p:cTn id="162" presetID="10" presetClass="exit" presetSubtype="0" fill="hold" grpId="1" nodeType="withEffect">
                                      <p:stCondLst>
                                        <p:cond delay="0"/>
                                      </p:stCondLst>
                                      <p:childTnLst>
                                        <p:animEffect transition="out" filter="fade">
                                          <p:cBhvr>
                                            <p:cTn id="163" dur="500"/>
                                            <p:tgtEl>
                                              <p:spTgt spid="125"/>
                                            </p:tgtEl>
                                          </p:cBhvr>
                                        </p:animEffect>
                                        <p:set>
                                          <p:cBhvr>
                                            <p:cTn id="164" dur="1" fill="hold">
                                              <p:stCondLst>
                                                <p:cond delay="499"/>
                                              </p:stCondLst>
                                            </p:cTn>
                                            <p:tgtEl>
                                              <p:spTgt spid="125"/>
                                            </p:tgtEl>
                                            <p:attrNameLst>
                                              <p:attrName>style.visibility</p:attrName>
                                            </p:attrNameLst>
                                          </p:cBhvr>
                                          <p:to>
                                            <p:strVal val="hidden"/>
                                          </p:to>
                                        </p:set>
                                      </p:childTnLst>
                                    </p:cTn>
                                  </p:par>
                                  <p:par>
                                    <p:cTn id="165" presetID="10" presetClass="exit" presetSubtype="0" fill="hold" nodeType="withEffect">
                                      <p:stCondLst>
                                        <p:cond delay="0"/>
                                      </p:stCondLst>
                                      <p:childTnLst>
                                        <p:animEffect transition="out" filter="fade">
                                          <p:cBhvr>
                                            <p:cTn id="166" dur="500"/>
                                            <p:tgtEl>
                                              <p:spTgt spid="70"/>
                                            </p:tgtEl>
                                          </p:cBhvr>
                                        </p:animEffect>
                                        <p:set>
                                          <p:cBhvr>
                                            <p:cTn id="167" dur="1" fill="hold">
                                              <p:stCondLst>
                                                <p:cond delay="499"/>
                                              </p:stCondLst>
                                            </p:cTn>
                                            <p:tgtEl>
                                              <p:spTgt spid="70"/>
                                            </p:tgtEl>
                                            <p:attrNameLst>
                                              <p:attrName>style.visibility</p:attrName>
                                            </p:attrNameLst>
                                          </p:cBhvr>
                                          <p:to>
                                            <p:strVal val="hidden"/>
                                          </p:to>
                                        </p:set>
                                      </p:childTnLst>
                                    </p:cTn>
                                  </p:par>
                                </p:childTnLst>
                              </p:cTn>
                            </p:par>
                          </p:childTnLst>
                        </p:cTn>
                      </p:par>
                      <p:par>
                        <p:cTn id="168" fill="hold">
                          <p:stCondLst>
                            <p:cond delay="indefinite"/>
                          </p:stCondLst>
                          <p:childTnLst>
                            <p:par>
                              <p:cTn id="169" fill="hold">
                                <p:stCondLst>
                                  <p:cond delay="0"/>
                                </p:stCondLst>
                                <p:childTnLst>
                                  <p:par>
                                    <p:cTn id="170" presetID="10" presetClass="entr" presetSubtype="0" fill="hold" nodeType="clickEffect">
                                      <p:stCondLst>
                                        <p:cond delay="0"/>
                                      </p:stCondLst>
                                      <p:childTnLst>
                                        <p:set>
                                          <p:cBhvr>
                                            <p:cTn id="171" dur="1" fill="hold">
                                              <p:stCondLst>
                                                <p:cond delay="0"/>
                                              </p:stCondLst>
                                            </p:cTn>
                                            <p:tgtEl>
                                              <p:spTgt spid="19">
                                                <p:txEl>
                                                  <p:pRg st="4" end="4"/>
                                                </p:txEl>
                                              </p:spTgt>
                                            </p:tgtEl>
                                            <p:attrNameLst>
                                              <p:attrName>style.visibility</p:attrName>
                                            </p:attrNameLst>
                                          </p:cBhvr>
                                          <p:to>
                                            <p:strVal val="visible"/>
                                          </p:to>
                                        </p:set>
                                        <p:animEffect transition="in" filter="fade">
                                          <p:cBhvr>
                                            <p:cTn id="172" dur="500"/>
                                            <p:tgtEl>
                                              <p:spTgt spid="19">
                                                <p:txEl>
                                                  <p:pRg st="4" end="4"/>
                                                </p:txEl>
                                              </p:spTgt>
                                            </p:tgtEl>
                                          </p:cBhvr>
                                        </p:animEffect>
                                      </p:childTnLst>
                                    </p:cTn>
                                  </p:par>
                                </p:childTnLst>
                              </p:cTn>
                            </p:par>
                          </p:childTnLst>
                        </p:cTn>
                      </p:par>
                      <p:par>
                        <p:cTn id="173" fill="hold">
                          <p:stCondLst>
                            <p:cond delay="indefinite"/>
                          </p:stCondLst>
                          <p:childTnLst>
                            <p:par>
                              <p:cTn id="174" fill="hold">
                                <p:stCondLst>
                                  <p:cond delay="0"/>
                                </p:stCondLst>
                                <p:childTnLst>
                                  <p:par>
                                    <p:cTn id="175" presetID="10" presetClass="entr" presetSubtype="0" fill="hold" nodeType="clickEffect">
                                      <p:stCondLst>
                                        <p:cond delay="0"/>
                                      </p:stCondLst>
                                      <p:childTnLst>
                                        <p:set>
                                          <p:cBhvr>
                                            <p:cTn id="176" dur="1" fill="hold">
                                              <p:stCondLst>
                                                <p:cond delay="0"/>
                                              </p:stCondLst>
                                            </p:cTn>
                                            <p:tgtEl>
                                              <p:spTgt spid="173"/>
                                            </p:tgtEl>
                                            <p:attrNameLst>
                                              <p:attrName>style.visibility</p:attrName>
                                            </p:attrNameLst>
                                          </p:cBhvr>
                                          <p:to>
                                            <p:strVal val="visible"/>
                                          </p:to>
                                        </p:set>
                                        <p:animEffect transition="in" filter="fade">
                                          <p:cBhvr>
                                            <p:cTn id="177" dur="500"/>
                                            <p:tgtEl>
                                              <p:spTgt spid="173"/>
                                            </p:tgtEl>
                                          </p:cBhvr>
                                        </p:animEffect>
                                      </p:childTnLst>
                                    </p:cTn>
                                  </p:par>
                                  <p:par>
                                    <p:cTn id="178" presetID="10" presetClass="entr" presetSubtype="0" fill="hold" nodeType="withEffect">
                                      <p:stCondLst>
                                        <p:cond delay="0"/>
                                      </p:stCondLst>
                                      <p:childTnLst>
                                        <p:set>
                                          <p:cBhvr>
                                            <p:cTn id="179" dur="1" fill="hold">
                                              <p:stCondLst>
                                                <p:cond delay="0"/>
                                              </p:stCondLst>
                                            </p:cTn>
                                            <p:tgtEl>
                                              <p:spTgt spid="174"/>
                                            </p:tgtEl>
                                            <p:attrNameLst>
                                              <p:attrName>style.visibility</p:attrName>
                                            </p:attrNameLst>
                                          </p:cBhvr>
                                          <p:to>
                                            <p:strVal val="visible"/>
                                          </p:to>
                                        </p:set>
                                        <p:animEffect transition="in" filter="fade">
                                          <p:cBhvr>
                                            <p:cTn id="180" dur="500"/>
                                            <p:tgtEl>
                                              <p:spTgt spid="174"/>
                                            </p:tgtEl>
                                          </p:cBhvr>
                                        </p:animEffect>
                                      </p:childTnLst>
                                    </p:cTn>
                                  </p:par>
                                  <p:par>
                                    <p:cTn id="181" presetID="10" presetClass="entr" presetSubtype="0" fill="hold" grpId="0" nodeType="withEffect">
                                      <p:stCondLst>
                                        <p:cond delay="0"/>
                                      </p:stCondLst>
                                      <p:childTnLst>
                                        <p:set>
                                          <p:cBhvr>
                                            <p:cTn id="182" dur="1" fill="hold">
                                              <p:stCondLst>
                                                <p:cond delay="0"/>
                                              </p:stCondLst>
                                            </p:cTn>
                                            <p:tgtEl>
                                              <p:spTgt spid="187"/>
                                            </p:tgtEl>
                                            <p:attrNameLst>
                                              <p:attrName>style.visibility</p:attrName>
                                            </p:attrNameLst>
                                          </p:cBhvr>
                                          <p:to>
                                            <p:strVal val="visible"/>
                                          </p:to>
                                        </p:set>
                                        <p:animEffect transition="in" filter="fade">
                                          <p:cBhvr>
                                            <p:cTn id="183" dur="500"/>
                                            <p:tgtEl>
                                              <p:spTgt spid="187"/>
                                            </p:tgtEl>
                                          </p:cBhvr>
                                        </p:animEffect>
                                      </p:childTnLst>
                                    </p:cTn>
                                  </p:par>
                                </p:childTnLst>
                              </p:cTn>
                            </p:par>
                          </p:childTnLst>
                        </p:cTn>
                      </p:par>
                      <p:par>
                        <p:cTn id="184" fill="hold">
                          <p:stCondLst>
                            <p:cond delay="indefinite"/>
                          </p:stCondLst>
                          <p:childTnLst>
                            <p:par>
                              <p:cTn id="185" fill="hold">
                                <p:stCondLst>
                                  <p:cond delay="0"/>
                                </p:stCondLst>
                                <p:childTnLst>
                                  <p:par>
                                    <p:cTn id="186" presetID="10" presetClass="exit" presetSubtype="0" fill="hold" nodeType="clickEffect">
                                      <p:stCondLst>
                                        <p:cond delay="0"/>
                                      </p:stCondLst>
                                      <p:childTnLst>
                                        <p:animEffect transition="out" filter="fade">
                                          <p:cBhvr>
                                            <p:cTn id="187" dur="500"/>
                                            <p:tgtEl>
                                              <p:spTgt spid="174"/>
                                            </p:tgtEl>
                                          </p:cBhvr>
                                        </p:animEffect>
                                        <p:set>
                                          <p:cBhvr>
                                            <p:cTn id="188" dur="1" fill="hold">
                                              <p:stCondLst>
                                                <p:cond delay="499"/>
                                              </p:stCondLst>
                                            </p:cTn>
                                            <p:tgtEl>
                                              <p:spTgt spid="174"/>
                                            </p:tgtEl>
                                            <p:attrNameLst>
                                              <p:attrName>style.visibility</p:attrName>
                                            </p:attrNameLst>
                                          </p:cBhvr>
                                          <p:to>
                                            <p:strVal val="hidden"/>
                                          </p:to>
                                        </p:set>
                                      </p:childTnLst>
                                    </p:cTn>
                                  </p:par>
                                  <p:par>
                                    <p:cTn id="189" presetID="10" presetClass="exit" presetSubtype="0" fill="hold" nodeType="withEffect">
                                      <p:stCondLst>
                                        <p:cond delay="0"/>
                                      </p:stCondLst>
                                      <p:childTnLst>
                                        <p:animEffect transition="out" filter="fade">
                                          <p:cBhvr>
                                            <p:cTn id="190" dur="500"/>
                                            <p:tgtEl>
                                              <p:spTgt spid="173"/>
                                            </p:tgtEl>
                                          </p:cBhvr>
                                        </p:animEffect>
                                        <p:set>
                                          <p:cBhvr>
                                            <p:cTn id="191" dur="1" fill="hold">
                                              <p:stCondLst>
                                                <p:cond delay="499"/>
                                              </p:stCondLst>
                                            </p:cTn>
                                            <p:tgtEl>
                                              <p:spTgt spid="173"/>
                                            </p:tgtEl>
                                            <p:attrNameLst>
                                              <p:attrName>style.visibility</p:attrName>
                                            </p:attrNameLst>
                                          </p:cBhvr>
                                          <p:to>
                                            <p:strVal val="hidden"/>
                                          </p:to>
                                        </p:set>
                                      </p:childTnLst>
                                    </p:cTn>
                                  </p:par>
                                </p:childTnLst>
                              </p:cTn>
                            </p:par>
                            <p:par>
                              <p:cTn id="192" fill="hold">
                                <p:stCondLst>
                                  <p:cond delay="500"/>
                                </p:stCondLst>
                                <p:childTnLst>
                                  <p:par>
                                    <p:cTn id="193" presetID="10" presetClass="entr" presetSubtype="0" fill="hold" nodeType="afterEffect">
                                      <p:stCondLst>
                                        <p:cond delay="0"/>
                                      </p:stCondLst>
                                      <p:childTnLst>
                                        <p:set>
                                          <p:cBhvr>
                                            <p:cTn id="194" dur="1" fill="hold">
                                              <p:stCondLst>
                                                <p:cond delay="0"/>
                                              </p:stCondLst>
                                            </p:cTn>
                                            <p:tgtEl>
                                              <p:spTgt spid="23"/>
                                            </p:tgtEl>
                                            <p:attrNameLst>
                                              <p:attrName>style.visibility</p:attrName>
                                            </p:attrNameLst>
                                          </p:cBhvr>
                                          <p:to>
                                            <p:strVal val="visible"/>
                                          </p:to>
                                        </p:set>
                                        <p:animEffect transition="in" filter="fade">
                                          <p:cBhvr>
                                            <p:cTn id="195" dur="500"/>
                                            <p:tgtEl>
                                              <p:spTgt spid="23"/>
                                            </p:tgtEl>
                                          </p:cBhvr>
                                        </p:animEffect>
                                      </p:childTnLst>
                                    </p:cTn>
                                  </p:par>
                                </p:childTnLst>
                              </p:cTn>
                            </p:par>
                            <p:par>
                              <p:cTn id="196" fill="hold">
                                <p:stCondLst>
                                  <p:cond delay="1000"/>
                                </p:stCondLst>
                                <p:childTnLst>
                                  <p:par>
                                    <p:cTn id="197" presetID="0" presetClass="path" presetSubtype="0" accel="50000" decel="50000" fill="hold" nodeType="afterEffect">
                                      <p:stCondLst>
                                        <p:cond delay="0"/>
                                      </p:stCondLst>
                                      <p:childTnLst>
                                        <p:animMotion origin="layout" path="M 2.29167E-6 7.40741E-7 L 0.00573 0.00509 L 0.01041 -0.00509 L 0.01224 0.00625 L 0.01979 -0.00509 L 0.02096 0.00509 L 0.02682 -0.00417 L 0.02851 0.00833 L 0.03151 0.00093 " pathEditMode="relative" rAng="0" ptsTypes="AAAAAAAAA">
                                          <p:cBhvr>
                                            <p:cTn id="198" dur="2000" fill="hold"/>
                                            <p:tgtEl>
                                              <p:spTgt spid="23"/>
                                            </p:tgtEl>
                                            <p:attrNameLst>
                                              <p:attrName>ppt_x</p:attrName>
                                              <p:attrName>ppt_y</p:attrName>
                                            </p:attrNameLst>
                                          </p:cBhvr>
                                          <p:rCtr x="1576" y="162"/>
                                        </p:animMotion>
                                      </p:childTnLst>
                                    </p:cTn>
                                  </p:par>
                                </p:childTnLst>
                              </p:cTn>
                            </p:par>
                            <p:par>
                              <p:cTn id="199" fill="hold">
                                <p:stCondLst>
                                  <p:cond delay="3000"/>
                                </p:stCondLst>
                                <p:childTnLst>
                                  <p:par>
                                    <p:cTn id="200" presetID="10" presetClass="exit" presetSubtype="0" fill="hold" nodeType="afterEffect">
                                      <p:stCondLst>
                                        <p:cond delay="0"/>
                                      </p:stCondLst>
                                      <p:childTnLst>
                                        <p:animEffect transition="out" filter="fade">
                                          <p:cBhvr>
                                            <p:cTn id="201" dur="500"/>
                                            <p:tgtEl>
                                              <p:spTgt spid="23"/>
                                            </p:tgtEl>
                                          </p:cBhvr>
                                        </p:animEffect>
                                        <p:set>
                                          <p:cBhvr>
                                            <p:cTn id="202" dur="1" fill="hold">
                                              <p:stCondLst>
                                                <p:cond delay="499"/>
                                              </p:stCondLst>
                                            </p:cTn>
                                            <p:tgtEl>
                                              <p:spTgt spid="23"/>
                                            </p:tgtEl>
                                            <p:attrNameLst>
                                              <p:attrName>style.visibility</p:attrName>
                                            </p:attrNameLst>
                                          </p:cBhvr>
                                          <p:to>
                                            <p:strVal val="hidden"/>
                                          </p:to>
                                        </p:set>
                                      </p:childTnLst>
                                    </p:cTn>
                                  </p:par>
                                </p:childTnLst>
                              </p:cTn>
                            </p:par>
                          </p:childTnLst>
                        </p:cTn>
                      </p:par>
                      <p:par>
                        <p:cTn id="203" fill="hold">
                          <p:stCondLst>
                            <p:cond delay="indefinite"/>
                          </p:stCondLst>
                          <p:childTnLst>
                            <p:par>
                              <p:cTn id="204" fill="hold">
                                <p:stCondLst>
                                  <p:cond delay="0"/>
                                </p:stCondLst>
                                <p:childTnLst>
                                  <p:par>
                                    <p:cTn id="205" presetID="10" presetClass="exit" presetSubtype="0" fill="hold" grpId="1" nodeType="clickEffect">
                                      <p:stCondLst>
                                        <p:cond delay="0"/>
                                      </p:stCondLst>
                                      <p:childTnLst>
                                        <p:animEffect transition="out" filter="fade">
                                          <p:cBhvr>
                                            <p:cTn id="206" dur="500"/>
                                            <p:tgtEl>
                                              <p:spTgt spid="184"/>
                                            </p:tgtEl>
                                          </p:cBhvr>
                                        </p:animEffect>
                                        <p:set>
                                          <p:cBhvr>
                                            <p:cTn id="207" dur="1" fill="hold">
                                              <p:stCondLst>
                                                <p:cond delay="499"/>
                                              </p:stCondLst>
                                            </p:cTn>
                                            <p:tgtEl>
                                              <p:spTgt spid="184"/>
                                            </p:tgtEl>
                                            <p:attrNameLst>
                                              <p:attrName>style.visibility</p:attrName>
                                            </p:attrNameLst>
                                          </p:cBhvr>
                                          <p:to>
                                            <p:strVal val="hidden"/>
                                          </p:to>
                                        </p:set>
                                      </p:childTnLst>
                                    </p:cTn>
                                  </p:par>
                                </p:childTnLst>
                              </p:cTn>
                            </p:par>
                          </p:childTnLst>
                        </p:cTn>
                      </p:par>
                      <p:par>
                        <p:cTn id="208" fill="hold">
                          <p:stCondLst>
                            <p:cond delay="indefinite"/>
                          </p:stCondLst>
                          <p:childTnLst>
                            <p:par>
                              <p:cTn id="209" fill="hold">
                                <p:stCondLst>
                                  <p:cond delay="0"/>
                                </p:stCondLst>
                                <p:childTnLst>
                                  <p:par>
                                    <p:cTn id="210" presetID="10" presetClass="entr" presetSubtype="0" fill="hold" nodeType="clickEffect">
                                      <p:stCondLst>
                                        <p:cond delay="0"/>
                                      </p:stCondLst>
                                      <p:childTnLst>
                                        <p:set>
                                          <p:cBhvr>
                                            <p:cTn id="211" dur="1" fill="hold">
                                              <p:stCondLst>
                                                <p:cond delay="0"/>
                                              </p:stCondLst>
                                            </p:cTn>
                                            <p:tgtEl>
                                              <p:spTgt spid="182"/>
                                            </p:tgtEl>
                                            <p:attrNameLst>
                                              <p:attrName>style.visibility</p:attrName>
                                            </p:attrNameLst>
                                          </p:cBhvr>
                                          <p:to>
                                            <p:strVal val="visible"/>
                                          </p:to>
                                        </p:set>
                                        <p:animEffect transition="in" filter="fade">
                                          <p:cBhvr>
                                            <p:cTn id="212" dur="500"/>
                                            <p:tgtEl>
                                              <p:spTgt spid="182"/>
                                            </p:tgtEl>
                                          </p:cBhvr>
                                        </p:animEffect>
                                      </p:childTnLst>
                                    </p:cTn>
                                  </p:par>
                                  <p:par>
                                    <p:cTn id="213" presetID="10" presetClass="entr" presetSubtype="0" fill="hold" grpId="0" nodeType="withEffect">
                                      <p:stCondLst>
                                        <p:cond delay="0"/>
                                      </p:stCondLst>
                                      <p:childTnLst>
                                        <p:set>
                                          <p:cBhvr>
                                            <p:cTn id="214" dur="1" fill="hold">
                                              <p:stCondLst>
                                                <p:cond delay="0"/>
                                              </p:stCondLst>
                                            </p:cTn>
                                            <p:tgtEl>
                                              <p:spTgt spid="8"/>
                                            </p:tgtEl>
                                            <p:attrNameLst>
                                              <p:attrName>style.visibility</p:attrName>
                                            </p:attrNameLst>
                                          </p:cBhvr>
                                          <p:to>
                                            <p:strVal val="visible"/>
                                          </p:to>
                                        </p:set>
                                        <p:animEffect transition="in" filter="fade">
                                          <p:cBhvr>
                                            <p:cTn id="215" dur="500"/>
                                            <p:tgtEl>
                                              <p:spTgt spid="8"/>
                                            </p:tgtEl>
                                          </p:cBhvr>
                                        </p:animEffect>
                                      </p:childTnLst>
                                    </p:cTn>
                                  </p:par>
                                </p:childTnLst>
                              </p:cTn>
                            </p:par>
                          </p:childTnLst>
                        </p:cTn>
                      </p:par>
                      <p:par>
                        <p:cTn id="216" fill="hold">
                          <p:stCondLst>
                            <p:cond delay="indefinite"/>
                          </p:stCondLst>
                          <p:childTnLst>
                            <p:par>
                              <p:cTn id="217" fill="hold">
                                <p:stCondLst>
                                  <p:cond delay="0"/>
                                </p:stCondLst>
                                <p:childTnLst>
                                  <p:par>
                                    <p:cTn id="218" presetID="10" presetClass="entr" presetSubtype="0" fill="hold" nodeType="clickEffect">
                                      <p:stCondLst>
                                        <p:cond delay="0"/>
                                      </p:stCondLst>
                                      <p:childTnLst>
                                        <p:set>
                                          <p:cBhvr>
                                            <p:cTn id="219" dur="1" fill="hold">
                                              <p:stCondLst>
                                                <p:cond delay="0"/>
                                              </p:stCondLst>
                                            </p:cTn>
                                            <p:tgtEl>
                                              <p:spTgt spid="188"/>
                                            </p:tgtEl>
                                            <p:attrNameLst>
                                              <p:attrName>style.visibility</p:attrName>
                                            </p:attrNameLst>
                                          </p:cBhvr>
                                          <p:to>
                                            <p:strVal val="visible"/>
                                          </p:to>
                                        </p:set>
                                        <p:animEffect transition="in" filter="fade">
                                          <p:cBhvr>
                                            <p:cTn id="220" dur="500"/>
                                            <p:tgtEl>
                                              <p:spTgt spid="188"/>
                                            </p:tgtEl>
                                          </p:cBhvr>
                                        </p:animEffect>
                                      </p:childTnLst>
                                    </p:cTn>
                                  </p:par>
                                </p:childTnLst>
                              </p:cTn>
                            </p:par>
                            <p:par>
                              <p:cTn id="221" fill="hold">
                                <p:stCondLst>
                                  <p:cond delay="500"/>
                                </p:stCondLst>
                                <p:childTnLst>
                                  <p:par>
                                    <p:cTn id="222" presetID="10" presetClass="exit" presetSubtype="0" fill="hold" nodeType="afterEffect">
                                      <p:stCondLst>
                                        <p:cond delay="0"/>
                                      </p:stCondLst>
                                      <p:childTnLst>
                                        <p:animEffect transition="out" filter="fade">
                                          <p:cBhvr>
                                            <p:cTn id="223" dur="500"/>
                                            <p:tgtEl>
                                              <p:spTgt spid="182"/>
                                            </p:tgtEl>
                                          </p:cBhvr>
                                        </p:animEffect>
                                        <p:set>
                                          <p:cBhvr>
                                            <p:cTn id="224" dur="1" fill="hold">
                                              <p:stCondLst>
                                                <p:cond delay="499"/>
                                              </p:stCondLst>
                                            </p:cTn>
                                            <p:tgtEl>
                                              <p:spTgt spid="182"/>
                                            </p:tgtEl>
                                            <p:attrNameLst>
                                              <p:attrName>style.visibility</p:attrName>
                                            </p:attrNameLst>
                                          </p:cBhvr>
                                          <p:to>
                                            <p:strVal val="hidden"/>
                                          </p:to>
                                        </p:set>
                                      </p:childTnLst>
                                    </p:cTn>
                                  </p:par>
                                </p:childTnLst>
                              </p:cTn>
                            </p:par>
                          </p:childTnLst>
                        </p:cTn>
                      </p:par>
                      <p:par>
                        <p:cTn id="225" fill="hold">
                          <p:stCondLst>
                            <p:cond delay="indefinite"/>
                          </p:stCondLst>
                          <p:childTnLst>
                            <p:par>
                              <p:cTn id="226" fill="hold">
                                <p:stCondLst>
                                  <p:cond delay="0"/>
                                </p:stCondLst>
                                <p:childTnLst>
                                  <p:par>
                                    <p:cTn id="227" presetID="6" presetClass="emph" presetSubtype="0" fill="hold" nodeType="clickEffect">
                                      <p:stCondLst>
                                        <p:cond delay="0"/>
                                      </p:stCondLst>
                                      <p:childTnLst>
                                        <p:animScale>
                                          <p:cBhvr>
                                            <p:cTn id="228" dur="1000" fill="hold"/>
                                            <p:tgtEl>
                                              <p:spTgt spid="188"/>
                                            </p:tgtEl>
                                          </p:cBhvr>
                                          <p:by x="120000" y="120000"/>
                                        </p:animScale>
                                      </p:childTnLst>
                                    </p:cTn>
                                  </p:par>
                                </p:childTnLst>
                              </p:cTn>
                            </p:par>
                          </p:childTnLst>
                        </p:cTn>
                      </p:par>
                      <p:par>
                        <p:cTn id="229" fill="hold">
                          <p:stCondLst>
                            <p:cond delay="indefinite"/>
                          </p:stCondLst>
                          <p:childTnLst>
                            <p:par>
                              <p:cTn id="230" fill="hold">
                                <p:stCondLst>
                                  <p:cond delay="0"/>
                                </p:stCondLst>
                                <p:childTnLst>
                                  <p:par>
                                    <p:cTn id="231" presetID="0" presetClass="path" presetSubtype="0" accel="50000" decel="50000" fill="hold" nodeType="clickEffect">
                                      <p:stCondLst>
                                        <p:cond delay="0"/>
                                      </p:stCondLst>
                                      <p:childTnLst>
                                        <p:animMotion origin="layout" path="M 0.00013 0.0007 L 0.3194 0.00232 L 0.31849 0.12593 L 0.41237 0.25949 " pathEditMode="relative" ptsTypes="AAAA">
                                          <p:cBhvr>
                                            <p:cTn id="232" dur="2000" fill="hold"/>
                                            <p:tgtEl>
                                              <p:spTgt spid="188"/>
                                            </p:tgtEl>
                                            <p:attrNameLst>
                                              <p:attrName>ppt_x</p:attrName>
                                              <p:attrName>ppt_y</p:attrName>
                                            </p:attrNameLst>
                                          </p:cBhvr>
                                        </p:animMotion>
                                      </p:childTnLst>
                                    </p:cTn>
                                  </p:par>
                                  <p:par>
                                    <p:cTn id="233" presetID="10" presetClass="exit" presetSubtype="0" fill="hold" grpId="1" nodeType="withEffect">
                                      <p:stCondLst>
                                        <p:cond delay="0"/>
                                      </p:stCondLst>
                                      <p:childTnLst>
                                        <p:animEffect transition="out" filter="fade">
                                          <p:cBhvr>
                                            <p:cTn id="234" dur="500"/>
                                            <p:tgtEl>
                                              <p:spTgt spid="8"/>
                                            </p:tgtEl>
                                          </p:cBhvr>
                                        </p:animEffect>
                                        <p:set>
                                          <p:cBhvr>
                                            <p:cTn id="235" dur="1" fill="hold">
                                              <p:stCondLst>
                                                <p:cond delay="499"/>
                                              </p:stCondLst>
                                            </p:cTn>
                                            <p:tgtEl>
                                              <p:spTgt spid="8"/>
                                            </p:tgtEl>
                                            <p:attrNameLst>
                                              <p:attrName>style.visibility</p:attrName>
                                            </p:attrNameLst>
                                          </p:cBhvr>
                                          <p:to>
                                            <p:strVal val="hidden"/>
                                          </p:to>
                                        </p:set>
                                      </p:childTnLst>
                                    </p:cTn>
                                  </p:par>
                                </p:childTnLst>
                              </p:cTn>
                            </p:par>
                          </p:childTnLst>
                        </p:cTn>
                      </p:par>
                      <p:par>
                        <p:cTn id="236" fill="hold">
                          <p:stCondLst>
                            <p:cond delay="indefinite"/>
                          </p:stCondLst>
                          <p:childTnLst>
                            <p:par>
                              <p:cTn id="237" fill="hold">
                                <p:stCondLst>
                                  <p:cond delay="0"/>
                                </p:stCondLst>
                                <p:childTnLst>
                                  <p:par>
                                    <p:cTn id="238" presetID="10" presetClass="entr" presetSubtype="0" fill="hold" grpId="0" nodeType="clickEffect">
                                      <p:stCondLst>
                                        <p:cond delay="0"/>
                                      </p:stCondLst>
                                      <p:childTnLst>
                                        <p:set>
                                          <p:cBhvr>
                                            <p:cTn id="239" dur="1" fill="hold">
                                              <p:stCondLst>
                                                <p:cond delay="0"/>
                                              </p:stCondLst>
                                            </p:cTn>
                                            <p:tgtEl>
                                              <p:spTgt spid="146"/>
                                            </p:tgtEl>
                                            <p:attrNameLst>
                                              <p:attrName>style.visibility</p:attrName>
                                            </p:attrNameLst>
                                          </p:cBhvr>
                                          <p:to>
                                            <p:strVal val="visible"/>
                                          </p:to>
                                        </p:set>
                                        <p:animEffect transition="in" filter="fade">
                                          <p:cBhvr>
                                            <p:cTn id="240" dur="500"/>
                                            <p:tgtEl>
                                              <p:spTgt spid="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8" grpId="0"/>
          <p:bldP spid="30" grpId="0" build="allAtOnce" animBg="1"/>
          <p:bldGraphic spid="40" grpId="0">
            <p:bldAsOne/>
          </p:bldGraphic>
          <p:bldGraphic spid="40" grpId="1">
            <p:bldAsOne/>
          </p:bldGraphic>
          <p:bldP spid="104" grpId="0" animBg="1"/>
          <p:bldP spid="104" grpId="1" animBg="1"/>
          <p:bldP spid="105" grpId="0"/>
          <p:bldP spid="105" grpId="1"/>
          <p:bldP spid="105" grpId="2"/>
          <p:bldP spid="111" grpId="0"/>
          <p:bldP spid="111" grpId="1"/>
          <p:bldP spid="112" grpId="0" animBg="1"/>
          <p:bldP spid="122" grpId="0"/>
          <p:bldP spid="122" grpId="1"/>
          <p:bldP spid="124" grpId="0"/>
          <p:bldP spid="124" grpId="1"/>
          <p:bldP spid="125" grpId="0"/>
          <p:bldP spid="125" grpId="1"/>
          <p:bldP spid="146" grpId="0" animBg="1"/>
          <p:bldP spid="183" grpId="0" animBg="1"/>
          <p:bldP spid="184" grpId="0"/>
          <p:bldP spid="184" grpId="1"/>
          <p:bldP spid="187" grpId="0"/>
          <p:bldP spid="8" grpId="0"/>
          <p:bldP spid="8" grpId="1"/>
        </p:bldLst>
      </p:timing>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 name="Graphic 47" descr="Programmer female with solid fill">
            <a:extLst>
              <a:ext uri="{FF2B5EF4-FFF2-40B4-BE49-F238E27FC236}">
                <a16:creationId xmlns:a16="http://schemas.microsoft.com/office/drawing/2014/main" id="{5DB12B1C-E850-AC6E-EE85-99EC1AB0074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148835" y="2300816"/>
            <a:ext cx="1894330" cy="1894330"/>
          </a:xfrm>
          <a:prstGeom prst="rect">
            <a:avLst/>
          </a:prstGeom>
        </p:spPr>
      </p:pic>
      <p:sp>
        <p:nvSpPr>
          <p:cNvPr id="2" name="Title 1">
            <a:extLst>
              <a:ext uri="{FF2B5EF4-FFF2-40B4-BE49-F238E27FC236}">
                <a16:creationId xmlns:a16="http://schemas.microsoft.com/office/drawing/2014/main" id="{D4732C23-664B-3396-F275-F3C7EBEFCC85}"/>
              </a:ext>
            </a:extLst>
          </p:cNvPr>
          <p:cNvSpPr>
            <a:spLocks noGrp="1"/>
          </p:cNvSpPr>
          <p:nvPr>
            <p:ph type="title"/>
          </p:nvPr>
        </p:nvSpPr>
        <p:spPr>
          <a:xfrm>
            <a:off x="437367" y="322594"/>
            <a:ext cx="11252372" cy="1325563"/>
          </a:xfrm>
        </p:spPr>
        <p:txBody>
          <a:bodyPr>
            <a:normAutofit/>
          </a:bodyPr>
          <a:lstStyle/>
          <a:p>
            <a:r>
              <a:rPr lang="en-US" sz="2800" dirty="0"/>
              <a:t>But, it’s challenging to deploy </a:t>
            </a:r>
            <a:r>
              <a:rPr lang="en-US" sz="2800" b="1" dirty="0">
                <a:solidFill>
                  <a:schemeClr val="accent6"/>
                </a:solidFill>
              </a:rPr>
              <a:t>GreenSKUs</a:t>
            </a:r>
            <a:r>
              <a:rPr lang="en-US" sz="2800" dirty="0"/>
              <a:t> at scale…</a:t>
            </a:r>
          </a:p>
        </p:txBody>
      </p:sp>
      <p:sp>
        <p:nvSpPr>
          <p:cNvPr id="6" name="Slide Number Placeholder 5">
            <a:extLst>
              <a:ext uri="{FF2B5EF4-FFF2-40B4-BE49-F238E27FC236}">
                <a16:creationId xmlns:a16="http://schemas.microsoft.com/office/drawing/2014/main" id="{805E67E0-BCB6-C360-014D-21BC45107DE3}"/>
              </a:ext>
            </a:extLst>
          </p:cNvPr>
          <p:cNvSpPr>
            <a:spLocks noGrp="1"/>
          </p:cNvSpPr>
          <p:nvPr>
            <p:ph type="sldNum" sz="quarter" idx="12"/>
          </p:nvPr>
        </p:nvSpPr>
        <p:spPr>
          <a:xfrm>
            <a:off x="9313331" y="6535406"/>
            <a:ext cx="2743200" cy="365125"/>
          </a:xfrm>
        </p:spPr>
        <p:txBody>
          <a:bodyPr/>
          <a:lstStyle/>
          <a:p>
            <a:fld id="{CA5C1F0B-256B-3243-BFD0-E9259D5AEDE3}" type="slidenum">
              <a:rPr lang="en-US" smtClean="0"/>
              <a:t>6</a:t>
            </a:fld>
            <a:endParaRPr lang="en-US"/>
          </a:p>
        </p:txBody>
      </p:sp>
      <p:sp>
        <p:nvSpPr>
          <p:cNvPr id="7" name="TextBox 6">
            <a:extLst>
              <a:ext uri="{FF2B5EF4-FFF2-40B4-BE49-F238E27FC236}">
                <a16:creationId xmlns:a16="http://schemas.microsoft.com/office/drawing/2014/main" id="{052379F0-FEB0-1F93-8DFC-9B35B6BE10BD}"/>
              </a:ext>
            </a:extLst>
          </p:cNvPr>
          <p:cNvSpPr txBox="1"/>
          <p:nvPr/>
        </p:nvSpPr>
        <p:spPr>
          <a:xfrm>
            <a:off x="519507" y="6199594"/>
            <a:ext cx="11152986" cy="400110"/>
          </a:xfrm>
          <a:prstGeom prst="rect">
            <a:avLst/>
          </a:prstGeom>
          <a:solidFill>
            <a:schemeClr val="accent6">
              <a:lumMod val="40000"/>
              <a:lumOff val="60000"/>
            </a:schemeClr>
          </a:solidFill>
          <a:ln w="19050">
            <a:solidFill>
              <a:schemeClr val="accent6">
                <a:lumMod val="75000"/>
              </a:schemeClr>
            </a:solidFill>
            <a:prstDash val="sysDot"/>
          </a:ln>
        </p:spPr>
        <p:txBody>
          <a:bodyPr wrap="square" rtlCol="0">
            <a:spAutoFit/>
          </a:bodyPr>
          <a:lstStyle/>
          <a:p>
            <a:r>
              <a:rPr lang="en-US" sz="2000" dirty="0">
                <a:latin typeface="Poppins" panose="00000500000000000000" pitchFamily="2" charset="0"/>
                <a:cs typeface="Poppins" panose="00000500000000000000" pitchFamily="2" charset="0"/>
              </a:rPr>
              <a:t>Once we design a </a:t>
            </a:r>
            <a:r>
              <a:rPr lang="en-US" sz="2000" b="1" dirty="0">
                <a:solidFill>
                  <a:schemeClr val="accent6"/>
                </a:solidFill>
                <a:latin typeface="Poppins" panose="00000500000000000000" pitchFamily="2" charset="0"/>
                <a:cs typeface="Poppins" panose="00000500000000000000" pitchFamily="2" charset="0"/>
              </a:rPr>
              <a:t>GreenSKU</a:t>
            </a:r>
            <a:r>
              <a:rPr lang="en-US" sz="2000" dirty="0">
                <a:latin typeface="Poppins" panose="00000500000000000000" pitchFamily="2" charset="0"/>
                <a:cs typeface="Poppins" panose="00000500000000000000" pitchFamily="2" charset="0"/>
              </a:rPr>
              <a:t>, we need a </a:t>
            </a:r>
            <a:r>
              <a:rPr lang="en-US" sz="2000" b="1" dirty="0">
                <a:latin typeface="Poppins" panose="00000500000000000000" pitchFamily="2" charset="0"/>
                <a:cs typeface="Poppins" panose="00000500000000000000" pitchFamily="2" charset="0"/>
              </a:rPr>
              <a:t>systematic</a:t>
            </a:r>
            <a:r>
              <a:rPr lang="en-US" sz="2000" dirty="0">
                <a:latin typeface="Poppins" panose="00000500000000000000" pitchFamily="2" charset="0"/>
                <a:cs typeface="Poppins" panose="00000500000000000000" pitchFamily="2" charset="0"/>
              </a:rPr>
              <a:t> way to see if it’s worth it to deploy</a:t>
            </a:r>
            <a:endParaRPr lang="en-US" sz="2000" b="1" dirty="0">
              <a:latin typeface="Poppins" panose="00000500000000000000" pitchFamily="2" charset="0"/>
              <a:cs typeface="Poppins" panose="00000500000000000000" pitchFamily="2" charset="0"/>
            </a:endParaRPr>
          </a:p>
        </p:txBody>
      </p:sp>
      <p:sp>
        <p:nvSpPr>
          <p:cNvPr id="15" name="TextBox 14">
            <a:extLst>
              <a:ext uri="{FF2B5EF4-FFF2-40B4-BE49-F238E27FC236}">
                <a16:creationId xmlns:a16="http://schemas.microsoft.com/office/drawing/2014/main" id="{BB53E40A-0351-DAAE-9118-7F898AC38187}"/>
              </a:ext>
            </a:extLst>
          </p:cNvPr>
          <p:cNvSpPr txBox="1"/>
          <p:nvPr/>
        </p:nvSpPr>
        <p:spPr>
          <a:xfrm>
            <a:off x="598745" y="1429828"/>
            <a:ext cx="11252372" cy="707886"/>
          </a:xfrm>
          <a:prstGeom prst="rect">
            <a:avLst/>
          </a:prstGeom>
          <a:noFill/>
        </p:spPr>
        <p:txBody>
          <a:bodyPr wrap="square">
            <a:spAutoFit/>
          </a:bodyPr>
          <a:lstStyle/>
          <a:p>
            <a:pPr marL="342900" indent="-342900">
              <a:buFont typeface="Arial" panose="020B0604020202020204" pitchFamily="34" charset="0"/>
              <a:buChar char="•"/>
            </a:pPr>
            <a:r>
              <a:rPr lang="en-US" sz="2000" dirty="0">
                <a:latin typeface="Poppins" pitchFamily="2" charset="77"/>
                <a:cs typeface="Poppins" pitchFamily="2" charset="77"/>
              </a:rPr>
              <a:t>E.g., lower-carbon components may not meet an application’s performance goals</a:t>
            </a:r>
          </a:p>
          <a:p>
            <a:pPr marL="342900" indent="-342900">
              <a:buFont typeface="Arial" panose="020B0604020202020204" pitchFamily="34" charset="0"/>
              <a:buChar char="•"/>
            </a:pPr>
            <a:endParaRPr lang="en-US" sz="2000" dirty="0">
              <a:latin typeface="Poppins" pitchFamily="2" charset="77"/>
              <a:cs typeface="Poppins" pitchFamily="2" charset="77"/>
            </a:endParaRPr>
          </a:p>
        </p:txBody>
      </p:sp>
      <p:pic>
        <p:nvPicPr>
          <p:cNvPr id="8" name="Graphic 7" descr="Processor with solid fill">
            <a:extLst>
              <a:ext uri="{FF2B5EF4-FFF2-40B4-BE49-F238E27FC236}">
                <a16:creationId xmlns:a16="http://schemas.microsoft.com/office/drawing/2014/main" id="{FAAC8B4A-5966-A2DE-5E2C-5963A8D8E7D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373427" y="2384050"/>
            <a:ext cx="556560" cy="556560"/>
          </a:xfrm>
          <a:prstGeom prst="rect">
            <a:avLst/>
          </a:prstGeom>
        </p:spPr>
      </p:pic>
      <p:pic>
        <p:nvPicPr>
          <p:cNvPr id="21" name="Graphic 20" descr="Processor with solid fill">
            <a:extLst>
              <a:ext uri="{FF2B5EF4-FFF2-40B4-BE49-F238E27FC236}">
                <a16:creationId xmlns:a16="http://schemas.microsoft.com/office/drawing/2014/main" id="{67B262E2-4835-5F73-BA4F-CAED8EBAF393}"/>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940547" y="2205130"/>
            <a:ext cx="914400" cy="914400"/>
          </a:xfrm>
          <a:prstGeom prst="rect">
            <a:avLst/>
          </a:prstGeom>
        </p:spPr>
      </p:pic>
      <p:pic>
        <p:nvPicPr>
          <p:cNvPr id="27" name="Graphic 26" descr="Speedometer Low with solid fill">
            <a:extLst>
              <a:ext uri="{FF2B5EF4-FFF2-40B4-BE49-F238E27FC236}">
                <a16:creationId xmlns:a16="http://schemas.microsoft.com/office/drawing/2014/main" id="{D4383F91-2F6A-7D44-D123-D3099A58F0F1}"/>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8037940" y="2165374"/>
            <a:ext cx="914400" cy="914400"/>
          </a:xfrm>
          <a:prstGeom prst="rect">
            <a:avLst/>
          </a:prstGeom>
        </p:spPr>
      </p:pic>
      <p:pic>
        <p:nvPicPr>
          <p:cNvPr id="29" name="Graphic 28" descr="Gauge with solid fill">
            <a:extLst>
              <a:ext uri="{FF2B5EF4-FFF2-40B4-BE49-F238E27FC236}">
                <a16:creationId xmlns:a16="http://schemas.microsoft.com/office/drawing/2014/main" id="{56053BF1-B878-5F5C-49A5-998C40F09976}"/>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2926787" y="2168962"/>
            <a:ext cx="914400" cy="914400"/>
          </a:xfrm>
          <a:prstGeom prst="rect">
            <a:avLst/>
          </a:prstGeom>
        </p:spPr>
      </p:pic>
      <p:pic>
        <p:nvPicPr>
          <p:cNvPr id="31" name="Graphic 30" descr="Thumbs up sign with solid fill">
            <a:extLst>
              <a:ext uri="{FF2B5EF4-FFF2-40B4-BE49-F238E27FC236}">
                <a16:creationId xmlns:a16="http://schemas.microsoft.com/office/drawing/2014/main" id="{CD3E3C6B-70C2-BB06-4E0E-84CF5611D247}"/>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flipH="1">
            <a:off x="4351505" y="3003864"/>
            <a:ext cx="914400" cy="914400"/>
          </a:xfrm>
          <a:prstGeom prst="rect">
            <a:avLst/>
          </a:prstGeom>
        </p:spPr>
      </p:pic>
      <p:pic>
        <p:nvPicPr>
          <p:cNvPr id="33" name="Graphic 32" descr="Thumbs Down with solid fill">
            <a:extLst>
              <a:ext uri="{FF2B5EF4-FFF2-40B4-BE49-F238E27FC236}">
                <a16:creationId xmlns:a16="http://schemas.microsoft.com/office/drawing/2014/main" id="{55765295-7634-D21D-267E-8BD1737D4197}"/>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6944700" y="3197630"/>
            <a:ext cx="914400" cy="914400"/>
          </a:xfrm>
          <a:prstGeom prst="rect">
            <a:avLst/>
          </a:prstGeom>
        </p:spPr>
      </p:pic>
      <p:sp>
        <p:nvSpPr>
          <p:cNvPr id="3" name="TextBox 2">
            <a:extLst>
              <a:ext uri="{FF2B5EF4-FFF2-40B4-BE49-F238E27FC236}">
                <a16:creationId xmlns:a16="http://schemas.microsoft.com/office/drawing/2014/main" id="{8979297D-0087-DDC5-6E3B-7B501E286B6B}"/>
              </a:ext>
            </a:extLst>
          </p:cNvPr>
          <p:cNvSpPr txBox="1"/>
          <p:nvPr/>
        </p:nvSpPr>
        <p:spPr>
          <a:xfrm>
            <a:off x="6983896" y="1970022"/>
            <a:ext cx="1335622" cy="307777"/>
          </a:xfrm>
          <a:prstGeom prst="rect">
            <a:avLst/>
          </a:prstGeom>
          <a:noFill/>
        </p:spPr>
        <p:txBody>
          <a:bodyPr wrap="none" rtlCol="0">
            <a:spAutoFit/>
          </a:bodyPr>
          <a:lstStyle/>
          <a:p>
            <a:r>
              <a:rPr lang="en-US" sz="1400" dirty="0">
                <a:solidFill>
                  <a:srgbClr val="548235"/>
                </a:solidFill>
                <a:latin typeface="Poppins" pitchFamily="2" charset="77"/>
                <a:cs typeface="Poppins" pitchFamily="2" charset="77"/>
              </a:rPr>
              <a:t>Efficient core</a:t>
            </a:r>
          </a:p>
        </p:txBody>
      </p:sp>
      <p:sp>
        <p:nvSpPr>
          <p:cNvPr id="4" name="TextBox 3">
            <a:extLst>
              <a:ext uri="{FF2B5EF4-FFF2-40B4-BE49-F238E27FC236}">
                <a16:creationId xmlns:a16="http://schemas.microsoft.com/office/drawing/2014/main" id="{A985898B-762D-1115-21D2-F5773FCB45E3}"/>
              </a:ext>
            </a:extLst>
          </p:cNvPr>
          <p:cNvSpPr txBox="1"/>
          <p:nvPr/>
        </p:nvSpPr>
        <p:spPr>
          <a:xfrm>
            <a:off x="7344243" y="2414706"/>
            <a:ext cx="721003" cy="646331"/>
          </a:xfrm>
          <a:prstGeom prst="rect">
            <a:avLst/>
          </a:prstGeom>
          <a:noFill/>
        </p:spPr>
        <p:txBody>
          <a:bodyPr wrap="square" rtlCol="0">
            <a:spAutoFit/>
          </a:bodyPr>
          <a:lstStyle/>
          <a:p>
            <a:r>
              <a:rPr lang="en-US" sz="3600" dirty="0"/>
              <a:t>❌</a:t>
            </a:r>
          </a:p>
        </p:txBody>
      </p:sp>
      <p:sp>
        <p:nvSpPr>
          <p:cNvPr id="5" name="TextBox 4">
            <a:extLst>
              <a:ext uri="{FF2B5EF4-FFF2-40B4-BE49-F238E27FC236}">
                <a16:creationId xmlns:a16="http://schemas.microsoft.com/office/drawing/2014/main" id="{8E989BB7-F7F8-16B6-FAAD-70D7006DF8F2}"/>
              </a:ext>
            </a:extLst>
          </p:cNvPr>
          <p:cNvSpPr txBox="1"/>
          <p:nvPr/>
        </p:nvSpPr>
        <p:spPr>
          <a:xfrm>
            <a:off x="3241474" y="1976336"/>
            <a:ext cx="2324675" cy="307777"/>
          </a:xfrm>
          <a:prstGeom prst="rect">
            <a:avLst/>
          </a:prstGeom>
          <a:noFill/>
        </p:spPr>
        <p:txBody>
          <a:bodyPr wrap="none" rtlCol="0">
            <a:spAutoFit/>
          </a:bodyPr>
          <a:lstStyle/>
          <a:p>
            <a:r>
              <a:rPr lang="en-US" sz="1400" dirty="0">
                <a:solidFill>
                  <a:schemeClr val="accent2"/>
                </a:solidFill>
                <a:latin typeface="Poppins" pitchFamily="2" charset="77"/>
                <a:cs typeface="Poppins" pitchFamily="2" charset="77"/>
              </a:rPr>
              <a:t>High-performance core</a:t>
            </a:r>
          </a:p>
        </p:txBody>
      </p:sp>
      <p:sp>
        <p:nvSpPr>
          <p:cNvPr id="11" name="TextBox 10">
            <a:extLst>
              <a:ext uri="{FF2B5EF4-FFF2-40B4-BE49-F238E27FC236}">
                <a16:creationId xmlns:a16="http://schemas.microsoft.com/office/drawing/2014/main" id="{74E684A3-7683-1A47-F7D9-9A74DFF82C1D}"/>
              </a:ext>
            </a:extLst>
          </p:cNvPr>
          <p:cNvSpPr txBox="1"/>
          <p:nvPr/>
        </p:nvSpPr>
        <p:spPr>
          <a:xfrm>
            <a:off x="3185957" y="3987569"/>
            <a:ext cx="2140330" cy="338554"/>
          </a:xfrm>
          <a:prstGeom prst="rect">
            <a:avLst/>
          </a:prstGeom>
          <a:noFill/>
        </p:spPr>
        <p:txBody>
          <a:bodyPr wrap="none" rtlCol="0">
            <a:spAutoFit/>
          </a:bodyPr>
          <a:lstStyle/>
          <a:p>
            <a:r>
              <a:rPr lang="en-US" sz="1600" dirty="0">
                <a:solidFill>
                  <a:schemeClr val="accent2"/>
                </a:solidFill>
                <a:latin typeface="Poppins" pitchFamily="2" charset="77"/>
                <a:cs typeface="Poppins" pitchFamily="2" charset="77"/>
              </a:rPr>
              <a:t>Meeting perf. goals</a:t>
            </a:r>
          </a:p>
        </p:txBody>
      </p:sp>
      <p:sp>
        <p:nvSpPr>
          <p:cNvPr id="12" name="TextBox 11">
            <a:extLst>
              <a:ext uri="{FF2B5EF4-FFF2-40B4-BE49-F238E27FC236}">
                <a16:creationId xmlns:a16="http://schemas.microsoft.com/office/drawing/2014/main" id="{750A9DDE-1930-D63E-8450-992C2C2B3858}"/>
              </a:ext>
            </a:extLst>
          </p:cNvPr>
          <p:cNvSpPr txBox="1"/>
          <p:nvPr/>
        </p:nvSpPr>
        <p:spPr>
          <a:xfrm>
            <a:off x="6939999" y="4002550"/>
            <a:ext cx="2581156" cy="338554"/>
          </a:xfrm>
          <a:prstGeom prst="rect">
            <a:avLst/>
          </a:prstGeom>
          <a:noFill/>
        </p:spPr>
        <p:txBody>
          <a:bodyPr wrap="none" rtlCol="0">
            <a:spAutoFit/>
          </a:bodyPr>
          <a:lstStyle/>
          <a:p>
            <a:r>
              <a:rPr lang="en-US" sz="1600" b="1" dirty="0">
                <a:solidFill>
                  <a:srgbClr val="C10500"/>
                </a:solidFill>
                <a:latin typeface="Poppins" pitchFamily="2" charset="77"/>
                <a:cs typeface="Poppins" pitchFamily="2" charset="77"/>
              </a:rPr>
              <a:t>Not</a:t>
            </a:r>
            <a:r>
              <a:rPr lang="en-US" sz="1600" dirty="0">
                <a:solidFill>
                  <a:srgbClr val="C10500"/>
                </a:solidFill>
                <a:latin typeface="Poppins" pitchFamily="2" charset="77"/>
                <a:cs typeface="Poppins" pitchFamily="2" charset="77"/>
              </a:rPr>
              <a:t> meeting perf. goals</a:t>
            </a:r>
          </a:p>
        </p:txBody>
      </p:sp>
      <p:sp>
        <p:nvSpPr>
          <p:cNvPr id="23" name="TextBox 22">
            <a:extLst>
              <a:ext uri="{FF2B5EF4-FFF2-40B4-BE49-F238E27FC236}">
                <a16:creationId xmlns:a16="http://schemas.microsoft.com/office/drawing/2014/main" id="{7B198BE1-2B9A-8C06-87A8-8EF8E91CF93E}"/>
              </a:ext>
            </a:extLst>
          </p:cNvPr>
          <p:cNvSpPr txBox="1"/>
          <p:nvPr/>
        </p:nvSpPr>
        <p:spPr>
          <a:xfrm>
            <a:off x="576063" y="4791053"/>
            <a:ext cx="1896476" cy="646331"/>
          </a:xfrm>
          <a:prstGeom prst="rect">
            <a:avLst/>
          </a:prstGeom>
        </p:spPr>
        <p:txBody>
          <a:bodyPr vert="horz" wrap="square" lIns="91440" tIns="45720" rIns="91440" bIns="45720" rtlCol="0">
            <a:spAutoFit/>
          </a:bodyPr>
          <a:lstStyle/>
          <a:p>
            <a:pPr marL="0" indent="0" algn="l">
              <a:buFont typeface="Arial" panose="020B0604020202020204" pitchFamily="34" charset="0"/>
              <a:buNone/>
            </a:pPr>
            <a:r>
              <a:rPr lang="en-US" dirty="0">
                <a:latin typeface="Poppins" pitchFamily="2" charset="77"/>
                <a:cs typeface="Poppins" pitchFamily="2" charset="77"/>
              </a:rPr>
              <a:t>Cloud deployment:</a:t>
            </a:r>
          </a:p>
        </p:txBody>
      </p:sp>
      <p:sp>
        <p:nvSpPr>
          <p:cNvPr id="26" name="TextBox 25">
            <a:extLst>
              <a:ext uri="{FF2B5EF4-FFF2-40B4-BE49-F238E27FC236}">
                <a16:creationId xmlns:a16="http://schemas.microsoft.com/office/drawing/2014/main" id="{4C8749BF-FA6E-90F0-0064-09D3742D4FEB}"/>
              </a:ext>
            </a:extLst>
          </p:cNvPr>
          <p:cNvSpPr txBox="1"/>
          <p:nvPr/>
        </p:nvSpPr>
        <p:spPr>
          <a:xfrm>
            <a:off x="5307409" y="5786682"/>
            <a:ext cx="2884181" cy="369332"/>
          </a:xfrm>
          <a:prstGeom prst="rect">
            <a:avLst/>
          </a:prstGeom>
        </p:spPr>
        <p:txBody>
          <a:bodyPr vert="horz" wrap="square" lIns="91440" tIns="45720" rIns="91440" bIns="45720" rtlCol="0">
            <a:spAutoFit/>
          </a:bodyPr>
          <a:lstStyle/>
          <a:p>
            <a:pPr marL="0" indent="0" algn="l">
              <a:buFont typeface="Arial" panose="020B0604020202020204" pitchFamily="34" charset="0"/>
              <a:buNone/>
            </a:pPr>
            <a:r>
              <a:rPr lang="en-US" dirty="0">
                <a:latin typeface="Poppins" pitchFamily="2" charset="77"/>
                <a:cs typeface="Poppins" pitchFamily="2" charset="77"/>
              </a:rPr>
              <a:t>Limited carbon savings</a:t>
            </a:r>
          </a:p>
        </p:txBody>
      </p:sp>
      <p:pic>
        <p:nvPicPr>
          <p:cNvPr id="9" name="Picture 8" descr="A black and white outline of a computer server&#10;&#10;Description automatically generated">
            <a:extLst>
              <a:ext uri="{FF2B5EF4-FFF2-40B4-BE49-F238E27FC236}">
                <a16:creationId xmlns:a16="http://schemas.microsoft.com/office/drawing/2014/main" id="{AFA7D64D-AC1F-F970-D71F-5CB4B666251F}"/>
              </a:ext>
            </a:extLst>
          </p:cNvPr>
          <p:cNvPicPr>
            <a:picLocks noChangeAspect="1"/>
          </p:cNvPicPr>
          <p:nvPr/>
        </p:nvPicPr>
        <p:blipFill>
          <a:blip r:embed="rId18"/>
          <a:stretch>
            <a:fillRect/>
          </a:stretch>
        </p:blipFill>
        <p:spPr>
          <a:xfrm>
            <a:off x="2235225" y="4526354"/>
            <a:ext cx="1383124" cy="1123958"/>
          </a:xfrm>
          <a:prstGeom prst="rect">
            <a:avLst/>
          </a:prstGeom>
        </p:spPr>
      </p:pic>
      <p:grpSp>
        <p:nvGrpSpPr>
          <p:cNvPr id="43" name="Group 42">
            <a:extLst>
              <a:ext uri="{FF2B5EF4-FFF2-40B4-BE49-F238E27FC236}">
                <a16:creationId xmlns:a16="http://schemas.microsoft.com/office/drawing/2014/main" id="{E19035B2-2984-9455-9022-FA20AC0FD9D9}"/>
              </a:ext>
            </a:extLst>
          </p:cNvPr>
          <p:cNvGrpSpPr/>
          <p:nvPr/>
        </p:nvGrpSpPr>
        <p:grpSpPr>
          <a:xfrm>
            <a:off x="3486150" y="4649112"/>
            <a:ext cx="6496050" cy="922307"/>
            <a:chOff x="3486150" y="4649112"/>
            <a:chExt cx="6496050" cy="922307"/>
          </a:xfrm>
        </p:grpSpPr>
        <p:sp>
          <p:nvSpPr>
            <p:cNvPr id="22" name="Rectangle 21">
              <a:extLst>
                <a:ext uri="{FF2B5EF4-FFF2-40B4-BE49-F238E27FC236}">
                  <a16:creationId xmlns:a16="http://schemas.microsoft.com/office/drawing/2014/main" id="{689C554C-C218-6AA9-7065-ABC0AA63558B}"/>
                </a:ext>
              </a:extLst>
            </p:cNvPr>
            <p:cNvSpPr/>
            <p:nvPr/>
          </p:nvSpPr>
          <p:spPr>
            <a:xfrm>
              <a:off x="3940547" y="4664510"/>
              <a:ext cx="6041653" cy="899419"/>
            </a:xfrm>
            <a:prstGeom prst="rect">
              <a:avLst/>
            </a:prstGeom>
            <a:solidFill>
              <a:schemeClr val="bg1">
                <a:lumMod val="95000"/>
              </a:schemeClr>
            </a:solid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Graphic 12" descr="Processor with solid fill">
              <a:extLst>
                <a:ext uri="{FF2B5EF4-FFF2-40B4-BE49-F238E27FC236}">
                  <a16:creationId xmlns:a16="http://schemas.microsoft.com/office/drawing/2014/main" id="{E12E4F3D-743A-3872-D7A3-BDF82EF533AC}"/>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179221" y="4657019"/>
              <a:ext cx="914400" cy="914400"/>
            </a:xfrm>
            <a:prstGeom prst="rect">
              <a:avLst/>
            </a:prstGeom>
          </p:spPr>
        </p:pic>
        <p:pic>
          <p:nvPicPr>
            <p:cNvPr id="14" name="Graphic 13" descr="Processor with solid fill">
              <a:extLst>
                <a:ext uri="{FF2B5EF4-FFF2-40B4-BE49-F238E27FC236}">
                  <a16:creationId xmlns:a16="http://schemas.microsoft.com/office/drawing/2014/main" id="{517F5FBD-46B9-5BB1-BFB0-52ED8DB09F2A}"/>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023163" y="4649112"/>
              <a:ext cx="914400" cy="914400"/>
            </a:xfrm>
            <a:prstGeom prst="rect">
              <a:avLst/>
            </a:prstGeom>
          </p:spPr>
        </p:pic>
        <p:pic>
          <p:nvPicPr>
            <p:cNvPr id="16" name="Graphic 15" descr="Processor with solid fill">
              <a:extLst>
                <a:ext uri="{FF2B5EF4-FFF2-40B4-BE49-F238E27FC236}">
                  <a16:creationId xmlns:a16="http://schemas.microsoft.com/office/drawing/2014/main" id="{2F6618A4-CC8E-B867-CAA6-5BC3DB298E1F}"/>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867105" y="4649112"/>
              <a:ext cx="914400" cy="914400"/>
            </a:xfrm>
            <a:prstGeom prst="rect">
              <a:avLst/>
            </a:prstGeom>
          </p:spPr>
        </p:pic>
        <p:pic>
          <p:nvPicPr>
            <p:cNvPr id="17" name="Graphic 16" descr="Processor with solid fill">
              <a:extLst>
                <a:ext uri="{FF2B5EF4-FFF2-40B4-BE49-F238E27FC236}">
                  <a16:creationId xmlns:a16="http://schemas.microsoft.com/office/drawing/2014/main" id="{DD884D0C-1050-B0E7-8C61-A0A54B9672AE}"/>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711047" y="4649112"/>
              <a:ext cx="914400" cy="914400"/>
            </a:xfrm>
            <a:prstGeom prst="rect">
              <a:avLst/>
            </a:prstGeom>
          </p:spPr>
        </p:pic>
        <p:pic>
          <p:nvPicPr>
            <p:cNvPr id="18" name="Graphic 17" descr="Processor with solid fill">
              <a:extLst>
                <a:ext uri="{FF2B5EF4-FFF2-40B4-BE49-F238E27FC236}">
                  <a16:creationId xmlns:a16="http://schemas.microsoft.com/office/drawing/2014/main" id="{683BEACF-1AEB-70B9-7CFA-AF3C60FD0084}"/>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554989" y="4649112"/>
              <a:ext cx="914400" cy="914400"/>
            </a:xfrm>
            <a:prstGeom prst="rect">
              <a:avLst/>
            </a:prstGeom>
          </p:spPr>
        </p:pic>
        <p:pic>
          <p:nvPicPr>
            <p:cNvPr id="19" name="Graphic 18" descr="Processor with solid fill">
              <a:extLst>
                <a:ext uri="{FF2B5EF4-FFF2-40B4-BE49-F238E27FC236}">
                  <a16:creationId xmlns:a16="http://schemas.microsoft.com/office/drawing/2014/main" id="{64475952-D00C-521E-9B59-910D5F6728F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8398931" y="4649112"/>
              <a:ext cx="914400" cy="914400"/>
            </a:xfrm>
            <a:prstGeom prst="rect">
              <a:avLst/>
            </a:prstGeom>
          </p:spPr>
        </p:pic>
        <p:pic>
          <p:nvPicPr>
            <p:cNvPr id="20" name="Graphic 19" descr="Processor with solid fill">
              <a:extLst>
                <a:ext uri="{FF2B5EF4-FFF2-40B4-BE49-F238E27FC236}">
                  <a16:creationId xmlns:a16="http://schemas.microsoft.com/office/drawing/2014/main" id="{35BF062E-05BF-158C-4663-38BAB4A1CE7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242875" y="4828032"/>
              <a:ext cx="556560" cy="556560"/>
            </a:xfrm>
            <a:prstGeom prst="rect">
              <a:avLst/>
            </a:prstGeom>
          </p:spPr>
        </p:pic>
        <p:cxnSp>
          <p:nvCxnSpPr>
            <p:cNvPr id="32" name="Straight Connector 31">
              <a:extLst>
                <a:ext uri="{FF2B5EF4-FFF2-40B4-BE49-F238E27FC236}">
                  <a16:creationId xmlns:a16="http://schemas.microsoft.com/office/drawing/2014/main" id="{49121E67-8052-2993-1A72-B84F909EF838}"/>
                </a:ext>
              </a:extLst>
            </p:cNvPr>
            <p:cNvCxnSpPr>
              <a:cxnSpLocks/>
            </p:cNvCxnSpPr>
            <p:nvPr/>
          </p:nvCxnSpPr>
          <p:spPr>
            <a:xfrm flipV="1">
              <a:off x="3486150" y="4664510"/>
              <a:ext cx="454397" cy="12654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847A4BE8-D378-BF1F-BA30-BF9C9296F60F}"/>
                </a:ext>
              </a:extLst>
            </p:cNvPr>
            <p:cNvCxnSpPr>
              <a:cxnSpLocks/>
            </p:cNvCxnSpPr>
            <p:nvPr/>
          </p:nvCxnSpPr>
          <p:spPr>
            <a:xfrm>
              <a:off x="3510352" y="5549028"/>
              <a:ext cx="430195" cy="14484"/>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4" name="Left Brace 23">
            <a:extLst>
              <a:ext uri="{FF2B5EF4-FFF2-40B4-BE49-F238E27FC236}">
                <a16:creationId xmlns:a16="http://schemas.microsoft.com/office/drawing/2014/main" id="{077BB4C0-3979-50A2-9A7D-7D93293A5B3A}"/>
              </a:ext>
            </a:extLst>
          </p:cNvPr>
          <p:cNvSpPr/>
          <p:nvPr/>
        </p:nvSpPr>
        <p:spPr>
          <a:xfrm rot="16200000">
            <a:off x="6564807" y="3154141"/>
            <a:ext cx="369386" cy="4986753"/>
          </a:xfrm>
          <a:prstGeom prst="leftBrace">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2518478734"/>
      </p:ext>
    </p:extLst>
  </p:cSld>
  <p:clrMapOvr>
    <a:masterClrMapping/>
  </p:clrMapOvr>
  <mc:AlternateContent xmlns:mc="http://schemas.openxmlformats.org/markup-compatibility/2006" xmlns:p14="http://schemas.microsoft.com/office/powerpoint/2010/main">
    <mc:Choice Requires="p14">
      <p:transition spd="med" p14:dur="700" advTm="75498">
        <p:fade/>
      </p:transition>
    </mc:Choice>
    <mc:Fallback xmlns="">
      <p:transition spd="med" advTm="75498">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8"/>
                                        </p:tgtEl>
                                        <p:attrNameLst>
                                          <p:attrName>style.visibility</p:attrName>
                                        </p:attrNameLst>
                                      </p:cBhvr>
                                      <p:to>
                                        <p:strVal val="visible"/>
                                      </p:to>
                                    </p:set>
                                    <p:animEffect transition="in" filter="fade">
                                      <p:cBhvr>
                                        <p:cTn id="12" dur="500"/>
                                        <p:tgtEl>
                                          <p:spTgt spid="4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fade">
                                      <p:cBhvr>
                                        <p:cTn id="17" dur="500"/>
                                        <p:tgtEl>
                                          <p:spTgt spid="21"/>
                                        </p:tgtEl>
                                      </p:cBhvr>
                                    </p:animEffect>
                                  </p:childTnLst>
                                </p:cTn>
                              </p:par>
                              <p:par>
                                <p:cTn id="18" presetID="10" presetClass="entr" presetSubtype="0" fill="hold" nodeType="withEffect">
                                  <p:stCondLst>
                                    <p:cond delay="0"/>
                                  </p:stCondLst>
                                  <p:childTnLst>
                                    <p:set>
                                      <p:cBhvr>
                                        <p:cTn id="19" dur="1" fill="hold">
                                          <p:stCondLst>
                                            <p:cond delay="0"/>
                                          </p:stCondLst>
                                        </p:cTn>
                                        <p:tgtEl>
                                          <p:spTgt spid="29"/>
                                        </p:tgtEl>
                                        <p:attrNameLst>
                                          <p:attrName>style.visibility</p:attrName>
                                        </p:attrNameLst>
                                      </p:cBhvr>
                                      <p:to>
                                        <p:strVal val="visible"/>
                                      </p:to>
                                    </p:set>
                                    <p:animEffect transition="in" filter="fade">
                                      <p:cBhvr>
                                        <p:cTn id="20" dur="500"/>
                                        <p:tgtEl>
                                          <p:spTgt spid="29"/>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5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500"/>
                                        <p:tgtEl>
                                          <p:spTgt spid="8"/>
                                        </p:tgtEl>
                                      </p:cBhvr>
                                    </p:animEffect>
                                  </p:childTnLst>
                                </p:cTn>
                              </p:par>
                              <p:par>
                                <p:cTn id="29" presetID="10" presetClass="entr" presetSubtype="0" fill="hold" nodeType="withEffect">
                                  <p:stCondLst>
                                    <p:cond delay="0"/>
                                  </p:stCondLst>
                                  <p:childTnLst>
                                    <p:set>
                                      <p:cBhvr>
                                        <p:cTn id="30" dur="1" fill="hold">
                                          <p:stCondLst>
                                            <p:cond delay="0"/>
                                          </p:stCondLst>
                                        </p:cTn>
                                        <p:tgtEl>
                                          <p:spTgt spid="27"/>
                                        </p:tgtEl>
                                        <p:attrNameLst>
                                          <p:attrName>style.visibility</p:attrName>
                                        </p:attrNameLst>
                                      </p:cBhvr>
                                      <p:to>
                                        <p:strVal val="visible"/>
                                      </p:to>
                                    </p:set>
                                    <p:animEffect transition="in" filter="fade">
                                      <p:cBhvr>
                                        <p:cTn id="31" dur="500"/>
                                        <p:tgtEl>
                                          <p:spTgt spid="27"/>
                                        </p:tgtEl>
                                      </p:cBhvr>
                                    </p:animEffect>
                                  </p:childTnLst>
                                </p:cTn>
                              </p:par>
                              <p:par>
                                <p:cTn id="32" presetID="10" presetClass="entr" presetSubtype="0" fill="hold" grpId="1" nodeType="withEffect">
                                  <p:stCondLst>
                                    <p:cond delay="0"/>
                                  </p:stCondLst>
                                  <p:childTnLst>
                                    <p:set>
                                      <p:cBhvr>
                                        <p:cTn id="33" dur="1" fill="hold">
                                          <p:stCondLst>
                                            <p:cond delay="0"/>
                                          </p:stCondLst>
                                        </p:cTn>
                                        <p:tgtEl>
                                          <p:spTgt spid="3"/>
                                        </p:tgtEl>
                                        <p:attrNameLst>
                                          <p:attrName>style.visibility</p:attrName>
                                        </p:attrNameLst>
                                      </p:cBhvr>
                                      <p:to>
                                        <p:strVal val="visible"/>
                                      </p:to>
                                    </p:set>
                                    <p:animEffect transition="in" filter="fade">
                                      <p:cBhvr>
                                        <p:cTn id="34" dur="500"/>
                                        <p:tgtEl>
                                          <p:spTgt spid="3"/>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12"/>
                                        </p:tgtEl>
                                        <p:attrNameLst>
                                          <p:attrName>style.visibility</p:attrName>
                                        </p:attrNameLst>
                                      </p:cBhvr>
                                      <p:to>
                                        <p:strVal val="visible"/>
                                      </p:to>
                                    </p:set>
                                    <p:animEffect transition="in" filter="fade">
                                      <p:cBhvr>
                                        <p:cTn id="39" dur="500"/>
                                        <p:tgtEl>
                                          <p:spTgt spid="12"/>
                                        </p:tgtEl>
                                      </p:cBhvr>
                                    </p:animEffect>
                                  </p:childTnLst>
                                </p:cTn>
                              </p:par>
                              <p:par>
                                <p:cTn id="40" presetID="10" presetClass="entr" presetSubtype="0" fill="hold" nodeType="withEffect">
                                  <p:stCondLst>
                                    <p:cond delay="0"/>
                                  </p:stCondLst>
                                  <p:childTnLst>
                                    <p:set>
                                      <p:cBhvr>
                                        <p:cTn id="41" dur="1" fill="hold">
                                          <p:stCondLst>
                                            <p:cond delay="0"/>
                                          </p:stCondLst>
                                        </p:cTn>
                                        <p:tgtEl>
                                          <p:spTgt spid="33"/>
                                        </p:tgtEl>
                                        <p:attrNameLst>
                                          <p:attrName>style.visibility</p:attrName>
                                        </p:attrNameLst>
                                      </p:cBhvr>
                                      <p:to>
                                        <p:strVal val="visible"/>
                                      </p:to>
                                    </p:set>
                                    <p:animEffect transition="in" filter="fade">
                                      <p:cBhvr>
                                        <p:cTn id="42" dur="500"/>
                                        <p:tgtEl>
                                          <p:spTgt spid="33"/>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fade">
                                      <p:cBhvr>
                                        <p:cTn id="45" dur="500"/>
                                        <p:tgtEl>
                                          <p:spTgt spid="11"/>
                                        </p:tgtEl>
                                      </p:cBhvr>
                                    </p:animEffect>
                                  </p:childTnLst>
                                </p:cTn>
                              </p:par>
                              <p:par>
                                <p:cTn id="46" presetID="10" presetClass="entr" presetSubtype="0" fill="hold" nodeType="withEffect">
                                  <p:stCondLst>
                                    <p:cond delay="0"/>
                                  </p:stCondLst>
                                  <p:childTnLst>
                                    <p:set>
                                      <p:cBhvr>
                                        <p:cTn id="47" dur="1" fill="hold">
                                          <p:stCondLst>
                                            <p:cond delay="0"/>
                                          </p:stCondLst>
                                        </p:cTn>
                                        <p:tgtEl>
                                          <p:spTgt spid="31"/>
                                        </p:tgtEl>
                                        <p:attrNameLst>
                                          <p:attrName>style.visibility</p:attrName>
                                        </p:attrNameLst>
                                      </p:cBhvr>
                                      <p:to>
                                        <p:strVal val="visible"/>
                                      </p:to>
                                    </p:set>
                                    <p:animEffect transition="in" filter="fade">
                                      <p:cBhvr>
                                        <p:cTn id="48" dur="500"/>
                                        <p:tgtEl>
                                          <p:spTgt spid="31"/>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2" nodeType="clickEffect">
                                  <p:stCondLst>
                                    <p:cond delay="0"/>
                                  </p:stCondLst>
                                  <p:childTnLst>
                                    <p:set>
                                      <p:cBhvr>
                                        <p:cTn id="52" dur="1" fill="hold">
                                          <p:stCondLst>
                                            <p:cond delay="0"/>
                                          </p:stCondLst>
                                        </p:cTn>
                                        <p:tgtEl>
                                          <p:spTgt spid="4"/>
                                        </p:tgtEl>
                                        <p:attrNameLst>
                                          <p:attrName>style.visibility</p:attrName>
                                        </p:attrNameLst>
                                      </p:cBhvr>
                                      <p:to>
                                        <p:strVal val="visible"/>
                                      </p:to>
                                    </p:set>
                                    <p:animEffect transition="in" filter="fade">
                                      <p:cBhvr>
                                        <p:cTn id="53" dur="500"/>
                                        <p:tgtEl>
                                          <p:spTgt spid="4"/>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grpId="0" nodeType="clickEffect">
                                  <p:stCondLst>
                                    <p:cond delay="0"/>
                                  </p:stCondLst>
                                  <p:childTnLst>
                                    <p:set>
                                      <p:cBhvr>
                                        <p:cTn id="57" dur="1" fill="hold">
                                          <p:stCondLst>
                                            <p:cond delay="0"/>
                                          </p:stCondLst>
                                        </p:cTn>
                                        <p:tgtEl>
                                          <p:spTgt spid="23"/>
                                        </p:tgtEl>
                                        <p:attrNameLst>
                                          <p:attrName>style.visibility</p:attrName>
                                        </p:attrNameLst>
                                      </p:cBhvr>
                                      <p:to>
                                        <p:strVal val="visible"/>
                                      </p:to>
                                    </p:set>
                                    <p:animEffect transition="in" filter="fade">
                                      <p:cBhvr>
                                        <p:cTn id="58" dur="500"/>
                                        <p:tgtEl>
                                          <p:spTgt spid="23"/>
                                        </p:tgtEl>
                                      </p:cBhvr>
                                    </p:animEffect>
                                  </p:childTnLst>
                                </p:cTn>
                              </p:par>
                              <p:par>
                                <p:cTn id="59" presetID="10" presetClass="entr" presetSubtype="0" fill="hold" nodeType="withEffect">
                                  <p:stCondLst>
                                    <p:cond delay="0"/>
                                  </p:stCondLst>
                                  <p:childTnLst>
                                    <p:set>
                                      <p:cBhvr>
                                        <p:cTn id="60" dur="1" fill="hold">
                                          <p:stCondLst>
                                            <p:cond delay="0"/>
                                          </p:stCondLst>
                                        </p:cTn>
                                        <p:tgtEl>
                                          <p:spTgt spid="43"/>
                                        </p:tgtEl>
                                        <p:attrNameLst>
                                          <p:attrName>style.visibility</p:attrName>
                                        </p:attrNameLst>
                                      </p:cBhvr>
                                      <p:to>
                                        <p:strVal val="visible"/>
                                      </p:to>
                                    </p:set>
                                    <p:animEffect transition="in" filter="fade">
                                      <p:cBhvr>
                                        <p:cTn id="61" dur="500"/>
                                        <p:tgtEl>
                                          <p:spTgt spid="43"/>
                                        </p:tgtEl>
                                      </p:cBhvr>
                                    </p:animEffect>
                                  </p:childTnLst>
                                </p:cTn>
                              </p:par>
                              <p:par>
                                <p:cTn id="62" presetID="10" presetClass="entr" presetSubtype="0" fill="hold" nodeType="withEffect">
                                  <p:stCondLst>
                                    <p:cond delay="0"/>
                                  </p:stCondLst>
                                  <p:childTnLst>
                                    <p:set>
                                      <p:cBhvr>
                                        <p:cTn id="63" dur="1" fill="hold">
                                          <p:stCondLst>
                                            <p:cond delay="0"/>
                                          </p:stCondLst>
                                        </p:cTn>
                                        <p:tgtEl>
                                          <p:spTgt spid="9"/>
                                        </p:tgtEl>
                                        <p:attrNameLst>
                                          <p:attrName>style.visibility</p:attrName>
                                        </p:attrNameLst>
                                      </p:cBhvr>
                                      <p:to>
                                        <p:strVal val="visible"/>
                                      </p:to>
                                    </p:set>
                                    <p:animEffect transition="in" filter="fade">
                                      <p:cBhvr>
                                        <p:cTn id="64" dur="500"/>
                                        <p:tgtEl>
                                          <p:spTgt spid="9"/>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grpId="0" nodeType="clickEffect">
                                  <p:stCondLst>
                                    <p:cond delay="0"/>
                                  </p:stCondLst>
                                  <p:childTnLst>
                                    <p:set>
                                      <p:cBhvr>
                                        <p:cTn id="68" dur="1" fill="hold">
                                          <p:stCondLst>
                                            <p:cond delay="0"/>
                                          </p:stCondLst>
                                        </p:cTn>
                                        <p:tgtEl>
                                          <p:spTgt spid="26"/>
                                        </p:tgtEl>
                                        <p:attrNameLst>
                                          <p:attrName>style.visibility</p:attrName>
                                        </p:attrNameLst>
                                      </p:cBhvr>
                                      <p:to>
                                        <p:strVal val="visible"/>
                                      </p:to>
                                    </p:set>
                                    <p:animEffect transition="in" filter="fade">
                                      <p:cBhvr>
                                        <p:cTn id="69" dur="500"/>
                                        <p:tgtEl>
                                          <p:spTgt spid="26"/>
                                        </p:tgtEl>
                                      </p:cBhvr>
                                    </p:animEffect>
                                  </p:childTnLst>
                                </p:cTn>
                              </p:par>
                              <p:par>
                                <p:cTn id="70" presetID="10" presetClass="entr" presetSubtype="0" fill="hold" grpId="0" nodeType="withEffect">
                                  <p:stCondLst>
                                    <p:cond delay="0"/>
                                  </p:stCondLst>
                                  <p:childTnLst>
                                    <p:set>
                                      <p:cBhvr>
                                        <p:cTn id="71" dur="1" fill="hold">
                                          <p:stCondLst>
                                            <p:cond delay="0"/>
                                          </p:stCondLst>
                                        </p:cTn>
                                        <p:tgtEl>
                                          <p:spTgt spid="24"/>
                                        </p:tgtEl>
                                        <p:attrNameLst>
                                          <p:attrName>style.visibility</p:attrName>
                                        </p:attrNameLst>
                                      </p:cBhvr>
                                      <p:to>
                                        <p:strVal val="visible"/>
                                      </p:to>
                                    </p:set>
                                    <p:animEffect transition="in" filter="fade">
                                      <p:cBhvr>
                                        <p:cTn id="72" dur="500"/>
                                        <p:tgtEl>
                                          <p:spTgt spid="24"/>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7"/>
                                        </p:tgtEl>
                                        <p:attrNameLst>
                                          <p:attrName>style.visibility</p:attrName>
                                        </p:attrNameLst>
                                      </p:cBhvr>
                                      <p:to>
                                        <p:strVal val="visible"/>
                                      </p:to>
                                    </p:set>
                                    <p:animEffect transition="in" filter="fade">
                                      <p:cBhvr>
                                        <p:cTn id="7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5" grpId="0"/>
      <p:bldP spid="3" grpId="1"/>
      <p:bldP spid="4" grpId="2"/>
      <p:bldP spid="5" grpId="0"/>
      <p:bldP spid="11" grpId="0"/>
      <p:bldP spid="12" grpId="0"/>
      <p:bldP spid="23" grpId="0"/>
      <p:bldP spid="26" grpId="0"/>
      <p:bldP spid="24"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2A491B-7165-8D5A-57CB-C6B04B783DF7}"/>
              </a:ext>
            </a:extLst>
          </p:cNvPr>
          <p:cNvSpPr>
            <a:spLocks noGrp="1"/>
          </p:cNvSpPr>
          <p:nvPr>
            <p:ph type="title"/>
          </p:nvPr>
        </p:nvSpPr>
        <p:spPr>
          <a:xfrm>
            <a:off x="447675" y="13648"/>
            <a:ext cx="11744325" cy="1325563"/>
          </a:xfrm>
        </p:spPr>
        <p:txBody>
          <a:bodyPr>
            <a:normAutofit/>
          </a:bodyPr>
          <a:lstStyle/>
          <a:p>
            <a:r>
              <a:rPr lang="en-US" sz="4000" dirty="0"/>
              <a:t>Opportunity for unused memory on CXL</a:t>
            </a:r>
          </a:p>
        </p:txBody>
      </p:sp>
      <p:sp>
        <p:nvSpPr>
          <p:cNvPr id="3" name="Slide Number Placeholder 2">
            <a:extLst>
              <a:ext uri="{FF2B5EF4-FFF2-40B4-BE49-F238E27FC236}">
                <a16:creationId xmlns:a16="http://schemas.microsoft.com/office/drawing/2014/main" id="{4BA257C5-94BC-BEAC-B55A-A911CF388552}"/>
              </a:ext>
            </a:extLst>
          </p:cNvPr>
          <p:cNvSpPr>
            <a:spLocks noGrp="1"/>
          </p:cNvSpPr>
          <p:nvPr>
            <p:ph type="sldNum" sz="quarter" idx="12"/>
          </p:nvPr>
        </p:nvSpPr>
        <p:spPr/>
        <p:txBody>
          <a:bodyPr/>
          <a:lstStyle/>
          <a:p>
            <a:fld id="{CA5C1F0B-256B-3243-BFD0-E9259D5AEDE3}" type="slidenum">
              <a:rPr lang="en-US" smtClean="0"/>
              <a:t>60</a:t>
            </a:fld>
            <a:endParaRPr lang="en-US"/>
          </a:p>
        </p:txBody>
      </p:sp>
      <p:pic>
        <p:nvPicPr>
          <p:cNvPr id="7" name="Picture 6">
            <a:extLst>
              <a:ext uri="{FF2B5EF4-FFF2-40B4-BE49-F238E27FC236}">
                <a16:creationId xmlns:a16="http://schemas.microsoft.com/office/drawing/2014/main" id="{7C45FF3C-5110-29FD-7682-32B8F3C6EB96}"/>
              </a:ext>
            </a:extLst>
          </p:cNvPr>
          <p:cNvPicPr>
            <a:picLocks noChangeAspect="1"/>
          </p:cNvPicPr>
          <p:nvPr/>
        </p:nvPicPr>
        <p:blipFill>
          <a:blip r:embed="rId2"/>
          <a:stretch>
            <a:fillRect/>
          </a:stretch>
        </p:blipFill>
        <p:spPr>
          <a:xfrm>
            <a:off x="1084222" y="1339211"/>
            <a:ext cx="10023556" cy="4402503"/>
          </a:xfrm>
          <a:prstGeom prst="rect">
            <a:avLst/>
          </a:prstGeom>
        </p:spPr>
      </p:pic>
    </p:spTree>
    <p:extLst>
      <p:ext uri="{BB962C8B-B14F-4D97-AF65-F5344CB8AC3E}">
        <p14:creationId xmlns:p14="http://schemas.microsoft.com/office/powerpoint/2010/main" val="4278588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2A491B-7165-8D5A-57CB-C6B04B783DF7}"/>
              </a:ext>
            </a:extLst>
          </p:cNvPr>
          <p:cNvSpPr>
            <a:spLocks noGrp="1"/>
          </p:cNvSpPr>
          <p:nvPr>
            <p:ph type="title"/>
          </p:nvPr>
        </p:nvSpPr>
        <p:spPr>
          <a:xfrm>
            <a:off x="304800" y="249409"/>
            <a:ext cx="5791200" cy="1325563"/>
          </a:xfrm>
        </p:spPr>
        <p:txBody>
          <a:bodyPr/>
          <a:lstStyle/>
          <a:p>
            <a:r>
              <a:rPr lang="en-US" dirty="0"/>
              <a:t>CXL performance</a:t>
            </a:r>
          </a:p>
        </p:txBody>
      </p:sp>
      <p:sp>
        <p:nvSpPr>
          <p:cNvPr id="3" name="Slide Number Placeholder 2">
            <a:extLst>
              <a:ext uri="{FF2B5EF4-FFF2-40B4-BE49-F238E27FC236}">
                <a16:creationId xmlns:a16="http://schemas.microsoft.com/office/drawing/2014/main" id="{4BA257C5-94BC-BEAC-B55A-A911CF388552}"/>
              </a:ext>
            </a:extLst>
          </p:cNvPr>
          <p:cNvSpPr>
            <a:spLocks noGrp="1"/>
          </p:cNvSpPr>
          <p:nvPr>
            <p:ph type="sldNum" sz="quarter" idx="12"/>
          </p:nvPr>
        </p:nvSpPr>
        <p:spPr>
          <a:xfrm>
            <a:off x="9448800" y="6484228"/>
            <a:ext cx="2743200" cy="365125"/>
          </a:xfrm>
        </p:spPr>
        <p:txBody>
          <a:bodyPr/>
          <a:lstStyle/>
          <a:p>
            <a:fld id="{CA5C1F0B-256B-3243-BFD0-E9259D5AEDE3}" type="slidenum">
              <a:rPr lang="en-US" smtClean="0"/>
              <a:t>61</a:t>
            </a:fld>
            <a:endParaRPr lang="en-US" dirty="0"/>
          </a:p>
        </p:txBody>
      </p:sp>
      <p:pic>
        <p:nvPicPr>
          <p:cNvPr id="5" name="Picture 4" descr="A graph of a graph with green lines and red text&#10;&#10;Description automatically generated with medium confidence">
            <a:extLst>
              <a:ext uri="{FF2B5EF4-FFF2-40B4-BE49-F238E27FC236}">
                <a16:creationId xmlns:a16="http://schemas.microsoft.com/office/drawing/2014/main" id="{A8226971-E962-7D51-D7F5-550205969104}"/>
              </a:ext>
            </a:extLst>
          </p:cNvPr>
          <p:cNvPicPr>
            <a:picLocks noChangeAspect="1"/>
          </p:cNvPicPr>
          <p:nvPr/>
        </p:nvPicPr>
        <p:blipFill>
          <a:blip r:embed="rId2"/>
          <a:stretch>
            <a:fillRect/>
          </a:stretch>
        </p:blipFill>
        <p:spPr>
          <a:xfrm>
            <a:off x="753529" y="1574972"/>
            <a:ext cx="10684941" cy="4426467"/>
          </a:xfrm>
          <a:prstGeom prst="rect">
            <a:avLst/>
          </a:prstGeom>
          <a:ln>
            <a:noFill/>
          </a:ln>
        </p:spPr>
      </p:pic>
    </p:spTree>
    <p:extLst>
      <p:ext uri="{BB962C8B-B14F-4D97-AF65-F5344CB8AC3E}">
        <p14:creationId xmlns:p14="http://schemas.microsoft.com/office/powerpoint/2010/main" val="32404677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AA296F-EFA4-A550-53F1-932DD833666B}"/>
              </a:ext>
            </a:extLst>
          </p:cNvPr>
          <p:cNvSpPr>
            <a:spLocks noGrp="1"/>
          </p:cNvSpPr>
          <p:nvPr>
            <p:ph type="title"/>
          </p:nvPr>
        </p:nvSpPr>
        <p:spPr/>
        <p:txBody>
          <a:bodyPr/>
          <a:lstStyle/>
          <a:p>
            <a:r>
              <a:rPr lang="en-US" dirty="0"/>
              <a:t>CXL performance mitigations</a:t>
            </a:r>
          </a:p>
        </p:txBody>
      </p:sp>
      <p:sp>
        <p:nvSpPr>
          <p:cNvPr id="3" name="Content Placeholder 2">
            <a:extLst>
              <a:ext uri="{FF2B5EF4-FFF2-40B4-BE49-F238E27FC236}">
                <a16:creationId xmlns:a16="http://schemas.microsoft.com/office/drawing/2014/main" id="{B9CCBA3C-9D65-78E6-D024-6FC19BF879B8}"/>
              </a:ext>
            </a:extLst>
          </p:cNvPr>
          <p:cNvSpPr>
            <a:spLocks noGrp="1"/>
          </p:cNvSpPr>
          <p:nvPr>
            <p:ph idx="1"/>
          </p:nvPr>
        </p:nvSpPr>
        <p:spPr/>
        <p:txBody>
          <a:bodyPr/>
          <a:lstStyle/>
          <a:p>
            <a:r>
              <a:rPr lang="en-US" dirty="0"/>
              <a:t>Pond </a:t>
            </a:r>
            <a:r>
              <a:rPr lang="en-US" sz="2000" dirty="0">
                <a:solidFill>
                  <a:schemeClr val="tx1">
                    <a:lumMod val="65000"/>
                    <a:lumOff val="35000"/>
                  </a:schemeClr>
                </a:solidFill>
              </a:rPr>
              <a:t>[Li’23]</a:t>
            </a:r>
            <a:r>
              <a:rPr lang="en-US" dirty="0"/>
              <a:t> provides methodologies for using hardware counters to identify applications that can run entirely using CXL memory without a slowdown</a:t>
            </a:r>
          </a:p>
          <a:p>
            <a:pPr lvl="1"/>
            <a:r>
              <a:rPr lang="en-US" dirty="0"/>
              <a:t>Pond also uses a prediction model to identify untouched memory regions that can be placed on CXL</a:t>
            </a:r>
          </a:p>
          <a:p>
            <a:r>
              <a:rPr lang="en-US" dirty="0"/>
              <a:t>Recent work at Azure develops a multi-tenant memory allocator </a:t>
            </a:r>
            <a:r>
              <a:rPr kumimoji="0" lang="en-US" sz="2000" b="0" i="0" u="none" strike="noStrike" kern="1200" cap="none" spc="0" normalizeH="0" baseline="0" noProof="0" dirty="0">
                <a:ln>
                  <a:noFill/>
                </a:ln>
                <a:solidFill>
                  <a:prstClr val="black">
                    <a:lumMod val="65000"/>
                    <a:lumOff val="35000"/>
                  </a:prstClr>
                </a:solidFill>
                <a:effectLst/>
                <a:uLnTx/>
                <a:uFillTx/>
                <a:latin typeface="Poppins" pitchFamily="2" charset="77"/>
                <a:ea typeface="+mn-ea"/>
                <a:cs typeface="Poppins" pitchFamily="2" charset="77"/>
              </a:rPr>
              <a:t>[</a:t>
            </a:r>
            <a:r>
              <a:rPr lang="en-US" sz="2000" dirty="0">
                <a:solidFill>
                  <a:prstClr val="black">
                    <a:lumMod val="65000"/>
                    <a:lumOff val="35000"/>
                  </a:prstClr>
                </a:solidFill>
              </a:rPr>
              <a:t>Zhong</a:t>
            </a:r>
            <a:r>
              <a:rPr kumimoji="0" lang="en-US" sz="2000" b="0" i="0" u="none" strike="noStrike" kern="1200" cap="none" spc="0" normalizeH="0" baseline="0" noProof="0" dirty="0">
                <a:ln>
                  <a:noFill/>
                </a:ln>
                <a:solidFill>
                  <a:prstClr val="black">
                    <a:lumMod val="65000"/>
                    <a:lumOff val="35000"/>
                  </a:prstClr>
                </a:solidFill>
                <a:effectLst/>
                <a:uLnTx/>
                <a:uFillTx/>
                <a:latin typeface="Poppins" pitchFamily="2" charset="77"/>
                <a:ea typeface="+mn-ea"/>
                <a:cs typeface="Poppins" pitchFamily="2" charset="77"/>
              </a:rPr>
              <a:t>’24]</a:t>
            </a:r>
            <a:r>
              <a:rPr kumimoji="0" lang="en-US" sz="2800" b="0" i="0" u="none" strike="noStrike" kern="1200" cap="none" spc="0" normalizeH="0" baseline="0" noProof="0" dirty="0">
                <a:ln>
                  <a:noFill/>
                </a:ln>
                <a:solidFill>
                  <a:prstClr val="black"/>
                </a:solidFill>
                <a:effectLst/>
                <a:uLnTx/>
                <a:uFillTx/>
                <a:latin typeface="Poppins" pitchFamily="2" charset="77"/>
                <a:ea typeface="+mn-ea"/>
                <a:cs typeface="Poppins" pitchFamily="2" charset="77"/>
              </a:rPr>
              <a:t> </a:t>
            </a:r>
            <a:r>
              <a:rPr lang="en-US" dirty="0"/>
              <a:t>that manages CXL memory as an additional far memory tier beyond local DRAM that results in almost no performance slowdown</a:t>
            </a:r>
          </a:p>
        </p:txBody>
      </p:sp>
      <p:sp>
        <p:nvSpPr>
          <p:cNvPr id="4" name="Slide Number Placeholder 3">
            <a:extLst>
              <a:ext uri="{FF2B5EF4-FFF2-40B4-BE49-F238E27FC236}">
                <a16:creationId xmlns:a16="http://schemas.microsoft.com/office/drawing/2014/main" id="{097C088A-61D9-8637-C8D9-13202BEFC291}"/>
              </a:ext>
            </a:extLst>
          </p:cNvPr>
          <p:cNvSpPr>
            <a:spLocks noGrp="1"/>
          </p:cNvSpPr>
          <p:nvPr>
            <p:ph type="sldNum" sz="quarter" idx="12"/>
          </p:nvPr>
        </p:nvSpPr>
        <p:spPr/>
        <p:txBody>
          <a:bodyPr/>
          <a:lstStyle/>
          <a:p>
            <a:fld id="{CA5C1F0B-256B-3243-BFD0-E9259D5AEDE3}" type="slidenum">
              <a:rPr lang="en-US" smtClean="0"/>
              <a:t>62</a:t>
            </a:fld>
            <a:endParaRPr lang="en-US"/>
          </a:p>
        </p:txBody>
      </p:sp>
    </p:spTree>
    <p:extLst>
      <p:ext uri="{BB962C8B-B14F-4D97-AF65-F5344CB8AC3E}">
        <p14:creationId xmlns:p14="http://schemas.microsoft.com/office/powerpoint/2010/main" val="7098383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E41A9D-BEC5-E95E-39CB-DD18C36C54E7}"/>
              </a:ext>
            </a:extLst>
          </p:cNvPr>
          <p:cNvSpPr>
            <a:spLocks noGrp="1"/>
          </p:cNvSpPr>
          <p:nvPr>
            <p:ph type="title"/>
          </p:nvPr>
        </p:nvSpPr>
        <p:spPr/>
        <p:txBody>
          <a:bodyPr/>
          <a:lstStyle/>
          <a:p>
            <a:r>
              <a:rPr lang="en-US" dirty="0"/>
              <a:t>Reused SSD performance</a:t>
            </a:r>
          </a:p>
        </p:txBody>
      </p:sp>
      <p:sp>
        <p:nvSpPr>
          <p:cNvPr id="3" name="Content Placeholder 2">
            <a:extLst>
              <a:ext uri="{FF2B5EF4-FFF2-40B4-BE49-F238E27FC236}">
                <a16:creationId xmlns:a16="http://schemas.microsoft.com/office/drawing/2014/main" id="{1D6477EB-5F10-5002-533C-6E13EAB51B5A}"/>
              </a:ext>
            </a:extLst>
          </p:cNvPr>
          <p:cNvSpPr>
            <a:spLocks noGrp="1"/>
          </p:cNvSpPr>
          <p:nvPr>
            <p:ph idx="1"/>
          </p:nvPr>
        </p:nvSpPr>
        <p:spPr/>
        <p:txBody>
          <a:bodyPr/>
          <a:lstStyle/>
          <a:p>
            <a:r>
              <a:rPr lang="en-US" dirty="0"/>
              <a:t>We mitigate lower SSD performance using multiple striped RAID sets that each offer more bandwidth and IOPS than the baseline configurations.</a:t>
            </a:r>
          </a:p>
          <a:p>
            <a:r>
              <a:rPr lang="en-US" dirty="0"/>
              <a:t>As most storage is accessed remotely, disk latency is not a bottleneck nor does it make up the majority of disk access latency.</a:t>
            </a:r>
          </a:p>
        </p:txBody>
      </p:sp>
      <p:sp>
        <p:nvSpPr>
          <p:cNvPr id="4" name="Slide Number Placeholder 3">
            <a:extLst>
              <a:ext uri="{FF2B5EF4-FFF2-40B4-BE49-F238E27FC236}">
                <a16:creationId xmlns:a16="http://schemas.microsoft.com/office/drawing/2014/main" id="{4490F6D3-8512-39F5-4FF3-6711C70D698A}"/>
              </a:ext>
            </a:extLst>
          </p:cNvPr>
          <p:cNvSpPr>
            <a:spLocks noGrp="1"/>
          </p:cNvSpPr>
          <p:nvPr>
            <p:ph type="sldNum" sz="quarter" idx="12"/>
          </p:nvPr>
        </p:nvSpPr>
        <p:spPr/>
        <p:txBody>
          <a:bodyPr/>
          <a:lstStyle/>
          <a:p>
            <a:fld id="{CA5C1F0B-256B-3243-BFD0-E9259D5AEDE3}" type="slidenum">
              <a:rPr lang="en-US" smtClean="0"/>
              <a:t>63</a:t>
            </a:fld>
            <a:endParaRPr lang="en-US"/>
          </a:p>
        </p:txBody>
      </p:sp>
    </p:spTree>
    <p:extLst>
      <p:ext uri="{BB962C8B-B14F-4D97-AF65-F5344CB8AC3E}">
        <p14:creationId xmlns:p14="http://schemas.microsoft.com/office/powerpoint/2010/main" val="17173248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E9D545-E04B-AE31-ED6A-B5B83574105C}"/>
              </a:ext>
            </a:extLst>
          </p:cNvPr>
          <p:cNvSpPr>
            <a:spLocks noGrp="1"/>
          </p:cNvSpPr>
          <p:nvPr>
            <p:ph type="title"/>
          </p:nvPr>
        </p:nvSpPr>
        <p:spPr/>
        <p:txBody>
          <a:bodyPr/>
          <a:lstStyle/>
          <a:p>
            <a:r>
              <a:rPr lang="en-US" dirty="0"/>
              <a:t>VM packing effects</a:t>
            </a:r>
          </a:p>
        </p:txBody>
      </p:sp>
      <p:sp>
        <p:nvSpPr>
          <p:cNvPr id="3" name="Slide Number Placeholder 2">
            <a:extLst>
              <a:ext uri="{FF2B5EF4-FFF2-40B4-BE49-F238E27FC236}">
                <a16:creationId xmlns:a16="http://schemas.microsoft.com/office/drawing/2014/main" id="{85AF8CF7-808E-B1B5-E867-5EE503992BD7}"/>
              </a:ext>
            </a:extLst>
          </p:cNvPr>
          <p:cNvSpPr>
            <a:spLocks noGrp="1"/>
          </p:cNvSpPr>
          <p:nvPr>
            <p:ph type="sldNum" sz="quarter" idx="12"/>
          </p:nvPr>
        </p:nvSpPr>
        <p:spPr/>
        <p:txBody>
          <a:bodyPr/>
          <a:lstStyle/>
          <a:p>
            <a:fld id="{CA5C1F0B-256B-3243-BFD0-E9259D5AEDE3}" type="slidenum">
              <a:rPr lang="en-US" smtClean="0"/>
              <a:t>64</a:t>
            </a:fld>
            <a:endParaRPr lang="en-US"/>
          </a:p>
        </p:txBody>
      </p:sp>
      <p:pic>
        <p:nvPicPr>
          <p:cNvPr id="5" name="Picture 4">
            <a:extLst>
              <a:ext uri="{FF2B5EF4-FFF2-40B4-BE49-F238E27FC236}">
                <a16:creationId xmlns:a16="http://schemas.microsoft.com/office/drawing/2014/main" id="{3410A65D-4FEC-0619-A3B9-BF77FA78754D}"/>
              </a:ext>
            </a:extLst>
          </p:cNvPr>
          <p:cNvPicPr>
            <a:picLocks noChangeAspect="1"/>
          </p:cNvPicPr>
          <p:nvPr/>
        </p:nvPicPr>
        <p:blipFill>
          <a:blip r:embed="rId2"/>
          <a:stretch>
            <a:fillRect/>
          </a:stretch>
        </p:blipFill>
        <p:spPr>
          <a:xfrm>
            <a:off x="1511670" y="1719262"/>
            <a:ext cx="9168660" cy="4300935"/>
          </a:xfrm>
          <a:prstGeom prst="rect">
            <a:avLst/>
          </a:prstGeom>
        </p:spPr>
      </p:pic>
      <p:sp>
        <p:nvSpPr>
          <p:cNvPr id="4" name="TextBox 3">
            <a:extLst>
              <a:ext uri="{FF2B5EF4-FFF2-40B4-BE49-F238E27FC236}">
                <a16:creationId xmlns:a16="http://schemas.microsoft.com/office/drawing/2014/main" id="{F6BDEF46-E61F-F4AE-D34C-DB9D3ACEA77A}"/>
              </a:ext>
            </a:extLst>
          </p:cNvPr>
          <p:cNvSpPr txBox="1"/>
          <p:nvPr/>
        </p:nvSpPr>
        <p:spPr>
          <a:xfrm>
            <a:off x="1015714" y="6048771"/>
            <a:ext cx="10338086" cy="369332"/>
          </a:xfrm>
          <a:prstGeom prst="rect">
            <a:avLst/>
          </a:prstGeom>
          <a:noFill/>
        </p:spPr>
        <p:txBody>
          <a:bodyPr wrap="none" rtlCol="0">
            <a:spAutoFit/>
          </a:bodyPr>
          <a:lstStyle/>
          <a:p>
            <a:r>
              <a:rPr lang="en-US" dirty="0">
                <a:latin typeface="Poppins" pitchFamily="2" charset="77"/>
                <a:cs typeface="Poppins" pitchFamily="2" charset="77"/>
              </a:rPr>
              <a:t>Due to high memory embodied, we trade off some core packing density for core density.</a:t>
            </a:r>
          </a:p>
        </p:txBody>
      </p:sp>
    </p:spTree>
    <p:extLst>
      <p:ext uri="{BB962C8B-B14F-4D97-AF65-F5344CB8AC3E}">
        <p14:creationId xmlns:p14="http://schemas.microsoft.com/office/powerpoint/2010/main" val="17925495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DF7A12-B645-4D7F-58F2-E3E00BE46939}"/>
              </a:ext>
            </a:extLst>
          </p:cNvPr>
          <p:cNvSpPr>
            <a:spLocks noGrp="1"/>
          </p:cNvSpPr>
          <p:nvPr>
            <p:ph type="title"/>
          </p:nvPr>
        </p:nvSpPr>
        <p:spPr/>
        <p:txBody>
          <a:bodyPr/>
          <a:lstStyle/>
          <a:p>
            <a:r>
              <a:rPr lang="en-US" dirty="0"/>
              <a:t>Growth buffer</a:t>
            </a:r>
          </a:p>
        </p:txBody>
      </p:sp>
      <p:sp>
        <p:nvSpPr>
          <p:cNvPr id="3" name="Slide Number Placeholder 2">
            <a:extLst>
              <a:ext uri="{FF2B5EF4-FFF2-40B4-BE49-F238E27FC236}">
                <a16:creationId xmlns:a16="http://schemas.microsoft.com/office/drawing/2014/main" id="{A4F6CD46-2C6C-63F6-C724-15102B6C6A61}"/>
              </a:ext>
            </a:extLst>
          </p:cNvPr>
          <p:cNvSpPr>
            <a:spLocks noGrp="1"/>
          </p:cNvSpPr>
          <p:nvPr>
            <p:ph type="sldNum" sz="quarter" idx="12"/>
          </p:nvPr>
        </p:nvSpPr>
        <p:spPr/>
        <p:txBody>
          <a:bodyPr/>
          <a:lstStyle/>
          <a:p>
            <a:fld id="{CA5C1F0B-256B-3243-BFD0-E9259D5AEDE3}" type="slidenum">
              <a:rPr lang="en-US" smtClean="0"/>
              <a:t>65</a:t>
            </a:fld>
            <a:endParaRPr lang="en-US"/>
          </a:p>
        </p:txBody>
      </p:sp>
      <p:sp>
        <p:nvSpPr>
          <p:cNvPr id="4" name="TextBox 3">
            <a:extLst>
              <a:ext uri="{FF2B5EF4-FFF2-40B4-BE49-F238E27FC236}">
                <a16:creationId xmlns:a16="http://schemas.microsoft.com/office/drawing/2014/main" id="{25324B81-C4AF-9CE9-A20A-191D491C5344}"/>
              </a:ext>
            </a:extLst>
          </p:cNvPr>
          <p:cNvSpPr txBox="1"/>
          <p:nvPr/>
        </p:nvSpPr>
        <p:spPr>
          <a:xfrm>
            <a:off x="838199" y="1807527"/>
            <a:ext cx="10515600" cy="3046988"/>
          </a:xfrm>
          <a:prstGeom prst="rect">
            <a:avLst/>
          </a:prstGeom>
          <a:noFill/>
        </p:spPr>
        <p:txBody>
          <a:bodyPr wrap="square" rtlCol="0">
            <a:spAutoFit/>
          </a:bodyPr>
          <a:lstStyle/>
          <a:p>
            <a:pPr marL="457200" indent="-457200">
              <a:buFont typeface="Arial" panose="020B0604020202020204" pitchFamily="34" charset="0"/>
              <a:buChar char="•"/>
            </a:pPr>
            <a:r>
              <a:rPr lang="en-US" sz="2400" dirty="0">
                <a:latin typeface="Poppins" pitchFamily="2" charset="77"/>
                <a:cs typeface="Poppins" pitchFamily="2" charset="77"/>
              </a:rPr>
              <a:t>Buffer of servers sized to balance the cost of deploying unused capacity with the risk of opportunity cost of not having extra capacity using a safety stock formula. </a:t>
            </a:r>
          </a:p>
          <a:p>
            <a:pPr marL="457200" indent="-457200">
              <a:buFont typeface="Arial" panose="020B0604020202020204" pitchFamily="34" charset="0"/>
              <a:buChar char="•"/>
            </a:pPr>
            <a:r>
              <a:rPr lang="en-US" sz="2400" dirty="0">
                <a:latin typeface="Poppins" pitchFamily="2" charset="77"/>
                <a:cs typeface="Poppins" pitchFamily="2" charset="77"/>
              </a:rPr>
              <a:t>We keep a buffer of </a:t>
            </a:r>
            <a:r>
              <a:rPr lang="en-US" sz="2400" dirty="0">
                <a:solidFill>
                  <a:schemeClr val="accent2"/>
                </a:solidFill>
                <a:latin typeface="Poppins" pitchFamily="2" charset="77"/>
                <a:cs typeface="Poppins" pitchFamily="2" charset="77"/>
              </a:rPr>
              <a:t>baseline</a:t>
            </a:r>
            <a:r>
              <a:rPr lang="en-US" sz="2400" dirty="0">
                <a:latin typeface="Poppins" pitchFamily="2" charset="77"/>
                <a:cs typeface="Poppins" pitchFamily="2" charset="77"/>
              </a:rPr>
              <a:t> servers, which handles growth of applications that run on </a:t>
            </a:r>
            <a:r>
              <a:rPr lang="en-US" sz="2400" b="1" dirty="0">
                <a:solidFill>
                  <a:schemeClr val="accent6"/>
                </a:solidFill>
                <a:latin typeface="Poppins" pitchFamily="2" charset="77"/>
                <a:cs typeface="Poppins" pitchFamily="2" charset="77"/>
              </a:rPr>
              <a:t>GreenSKUs</a:t>
            </a:r>
            <a:r>
              <a:rPr lang="en-US" sz="2400" dirty="0">
                <a:latin typeface="Poppins" pitchFamily="2" charset="77"/>
                <a:cs typeface="Poppins" pitchFamily="2" charset="77"/>
              </a:rPr>
              <a:t> and </a:t>
            </a:r>
            <a:r>
              <a:rPr lang="en-US" sz="2400" dirty="0">
                <a:solidFill>
                  <a:schemeClr val="accent2"/>
                </a:solidFill>
                <a:latin typeface="Poppins" pitchFamily="2" charset="77"/>
                <a:cs typeface="Poppins" pitchFamily="2" charset="77"/>
              </a:rPr>
              <a:t>baseline</a:t>
            </a:r>
            <a:r>
              <a:rPr lang="en-US" sz="2400" dirty="0">
                <a:latin typeface="Poppins" pitchFamily="2" charset="77"/>
                <a:cs typeface="Poppins" pitchFamily="2" charset="77"/>
              </a:rPr>
              <a:t> servers. </a:t>
            </a:r>
          </a:p>
          <a:p>
            <a:pPr marL="457200" indent="-457200">
              <a:buFont typeface="Arial" panose="020B0604020202020204" pitchFamily="34" charset="0"/>
              <a:buChar char="•"/>
            </a:pPr>
            <a:r>
              <a:rPr lang="en-US" sz="2400" dirty="0">
                <a:latin typeface="Poppins" pitchFamily="2" charset="77"/>
                <a:cs typeface="Poppins" pitchFamily="2" charset="77"/>
              </a:rPr>
              <a:t>The stock formula is proprietary, so we use a flat 10% overhead of cores that are needed that approximates the growth buffer used in practice.</a:t>
            </a:r>
          </a:p>
        </p:txBody>
      </p:sp>
    </p:spTree>
    <p:extLst>
      <p:ext uri="{BB962C8B-B14F-4D97-AF65-F5344CB8AC3E}">
        <p14:creationId xmlns:p14="http://schemas.microsoft.com/office/powerpoint/2010/main" val="10583609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500"/>
                                        <p:tgtEl>
                                          <p:spTgt spid="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fade">
                                      <p:cBhvr>
                                        <p:cTn id="12"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C42CDF-67ED-A9EF-E137-CD948416993E}"/>
              </a:ext>
            </a:extLst>
          </p:cNvPr>
          <p:cNvSpPr>
            <a:spLocks noGrp="1"/>
          </p:cNvSpPr>
          <p:nvPr>
            <p:ph type="title"/>
          </p:nvPr>
        </p:nvSpPr>
        <p:spPr>
          <a:xfrm>
            <a:off x="838200" y="-5934"/>
            <a:ext cx="10515600" cy="1325563"/>
          </a:xfrm>
        </p:spPr>
        <p:txBody>
          <a:bodyPr/>
          <a:lstStyle/>
          <a:p>
            <a:r>
              <a:rPr lang="en-US" dirty="0"/>
              <a:t>Maintenance/reliability</a:t>
            </a:r>
          </a:p>
        </p:txBody>
      </p:sp>
      <p:sp>
        <p:nvSpPr>
          <p:cNvPr id="3" name="Slide Number Placeholder 2">
            <a:extLst>
              <a:ext uri="{FF2B5EF4-FFF2-40B4-BE49-F238E27FC236}">
                <a16:creationId xmlns:a16="http://schemas.microsoft.com/office/drawing/2014/main" id="{0091D7DF-6C2E-D8BA-17CF-F064734F4EE5}"/>
              </a:ext>
            </a:extLst>
          </p:cNvPr>
          <p:cNvSpPr>
            <a:spLocks noGrp="1"/>
          </p:cNvSpPr>
          <p:nvPr>
            <p:ph type="sldNum" sz="quarter" idx="12"/>
          </p:nvPr>
        </p:nvSpPr>
        <p:spPr/>
        <p:txBody>
          <a:bodyPr/>
          <a:lstStyle/>
          <a:p>
            <a:fld id="{CA5C1F0B-256B-3243-BFD0-E9259D5AEDE3}" type="slidenum">
              <a:rPr lang="en-US" smtClean="0"/>
              <a:t>66</a:t>
            </a:fld>
            <a:endParaRPr lang="en-US"/>
          </a:p>
        </p:txBody>
      </p:sp>
      <p:sp>
        <p:nvSpPr>
          <p:cNvPr id="4" name="TextBox 3">
            <a:extLst>
              <a:ext uri="{FF2B5EF4-FFF2-40B4-BE49-F238E27FC236}">
                <a16:creationId xmlns:a16="http://schemas.microsoft.com/office/drawing/2014/main" id="{89080A79-A1B1-2810-4557-B474CA1A2E02}"/>
              </a:ext>
            </a:extLst>
          </p:cNvPr>
          <p:cNvSpPr txBox="1"/>
          <p:nvPr/>
        </p:nvSpPr>
        <p:spPr>
          <a:xfrm>
            <a:off x="838200" y="1042988"/>
            <a:ext cx="10906125" cy="5632311"/>
          </a:xfrm>
          <a:prstGeom prst="rect">
            <a:avLst/>
          </a:prstGeom>
          <a:noFill/>
        </p:spPr>
        <p:txBody>
          <a:bodyPr wrap="square" rtlCol="0">
            <a:spAutoFit/>
          </a:bodyPr>
          <a:lstStyle/>
          <a:p>
            <a:r>
              <a:rPr lang="en-US" sz="2400" dirty="0">
                <a:latin typeface="Poppins" pitchFamily="2" charset="77"/>
                <a:cs typeface="Poppins" pitchFamily="2" charset="77"/>
              </a:rPr>
              <a:t>DIMMs show no sign of degradation within a 7-year lifespan:</a:t>
            </a:r>
          </a:p>
          <a:p>
            <a:endParaRPr lang="en-US" sz="2400" dirty="0">
              <a:latin typeface="Poppins" pitchFamily="2" charset="77"/>
              <a:cs typeface="Poppins" pitchFamily="2" charset="77"/>
            </a:endParaRPr>
          </a:p>
          <a:p>
            <a:endParaRPr lang="en-US" sz="2400" dirty="0">
              <a:latin typeface="Poppins" pitchFamily="2" charset="77"/>
              <a:cs typeface="Poppins" pitchFamily="2" charset="77"/>
            </a:endParaRPr>
          </a:p>
          <a:p>
            <a:endParaRPr lang="en-US" sz="2400" dirty="0">
              <a:latin typeface="Poppins" pitchFamily="2" charset="77"/>
              <a:cs typeface="Poppins" pitchFamily="2" charset="77"/>
            </a:endParaRPr>
          </a:p>
          <a:p>
            <a:endParaRPr lang="en-US" sz="2400" dirty="0">
              <a:latin typeface="Poppins" pitchFamily="2" charset="77"/>
              <a:cs typeface="Poppins" pitchFamily="2" charset="77"/>
            </a:endParaRPr>
          </a:p>
          <a:p>
            <a:endParaRPr lang="en-US" sz="2400" dirty="0">
              <a:latin typeface="Poppins" pitchFamily="2" charset="77"/>
              <a:cs typeface="Poppins" pitchFamily="2" charset="77"/>
            </a:endParaRPr>
          </a:p>
          <a:p>
            <a:endParaRPr lang="en-US" sz="2400" dirty="0">
              <a:latin typeface="Poppins" pitchFamily="2" charset="77"/>
              <a:cs typeface="Poppins" pitchFamily="2" charset="77"/>
            </a:endParaRPr>
          </a:p>
          <a:p>
            <a:endParaRPr lang="en-US" sz="2400" dirty="0">
              <a:latin typeface="Poppins" pitchFamily="2" charset="77"/>
              <a:cs typeface="Poppins" pitchFamily="2" charset="77"/>
            </a:endParaRPr>
          </a:p>
          <a:p>
            <a:endParaRPr lang="en-US" sz="2400" dirty="0">
              <a:latin typeface="Poppins" pitchFamily="2" charset="77"/>
              <a:cs typeface="Poppins" pitchFamily="2" charset="77"/>
            </a:endParaRPr>
          </a:p>
          <a:p>
            <a:r>
              <a:rPr lang="en-US" sz="2400" dirty="0">
                <a:latin typeface="Poppins" pitchFamily="2" charset="77"/>
                <a:cs typeface="Poppins" pitchFamily="2" charset="77"/>
              </a:rPr>
              <a:t>For total server AFR, at a high-level: </a:t>
            </a:r>
          </a:p>
          <a:p>
            <a:pPr marL="285750" indent="-285750">
              <a:buFont typeface="Arial" panose="020B0604020202020204" pitchFamily="34" charset="0"/>
              <a:buChar char="•"/>
            </a:pPr>
            <a:r>
              <a:rPr lang="en-US" sz="2400" dirty="0">
                <a:latin typeface="Poppins" pitchFamily="2" charset="77"/>
                <a:cs typeface="Poppins" pitchFamily="2" charset="77"/>
              </a:rPr>
              <a:t>We see older DIMMs having similar or better AFR due to being on the right side of the bathtub curve</a:t>
            </a:r>
          </a:p>
          <a:p>
            <a:pPr marL="285750" indent="-285750">
              <a:buFont typeface="Arial" panose="020B0604020202020204" pitchFamily="34" charset="0"/>
              <a:buChar char="•"/>
            </a:pPr>
            <a:r>
              <a:rPr lang="en-US" sz="2400" dirty="0">
                <a:latin typeface="Poppins" pitchFamily="2" charset="77"/>
                <a:cs typeface="Poppins" pitchFamily="2" charset="77"/>
              </a:rPr>
              <a:t>While there are more components on our </a:t>
            </a:r>
            <a:r>
              <a:rPr lang="en-US" sz="2400" b="1" dirty="0">
                <a:solidFill>
                  <a:schemeClr val="accent6"/>
                </a:solidFill>
                <a:latin typeface="Poppins" pitchFamily="2" charset="77"/>
                <a:cs typeface="Poppins" pitchFamily="2" charset="77"/>
              </a:rPr>
              <a:t>GreenSKU</a:t>
            </a:r>
            <a:r>
              <a:rPr lang="en-US" sz="2400" dirty="0">
                <a:latin typeface="Poppins" pitchFamily="2" charset="77"/>
                <a:cs typeface="Poppins" pitchFamily="2" charset="77"/>
              </a:rPr>
              <a:t>, there are roughly proportionally fewer servers needed for the same workloads</a:t>
            </a:r>
          </a:p>
          <a:p>
            <a:pPr marL="285750" indent="-285750">
              <a:buFont typeface="Arial" panose="020B0604020202020204" pitchFamily="34" charset="0"/>
              <a:buChar char="•"/>
            </a:pPr>
            <a:r>
              <a:rPr lang="en-US" sz="2400" dirty="0">
                <a:latin typeface="Poppins" pitchFamily="2" charset="77"/>
                <a:cs typeface="Poppins" pitchFamily="2" charset="77"/>
              </a:rPr>
              <a:t>Therefore, the repair rate is about the same</a:t>
            </a:r>
          </a:p>
        </p:txBody>
      </p:sp>
      <p:pic>
        <p:nvPicPr>
          <p:cNvPr id="6" name="Picture 5" descr="A graph showing a line&#10;&#10;Description automatically generated">
            <a:extLst>
              <a:ext uri="{FF2B5EF4-FFF2-40B4-BE49-F238E27FC236}">
                <a16:creationId xmlns:a16="http://schemas.microsoft.com/office/drawing/2014/main" id="{E47EF51E-A22A-C762-44A4-8B8A884BF2B0}"/>
              </a:ext>
            </a:extLst>
          </p:cNvPr>
          <p:cNvPicPr>
            <a:picLocks noChangeAspect="1"/>
          </p:cNvPicPr>
          <p:nvPr/>
        </p:nvPicPr>
        <p:blipFill>
          <a:blip r:embed="rId2"/>
          <a:stretch>
            <a:fillRect/>
          </a:stretch>
        </p:blipFill>
        <p:spPr>
          <a:xfrm>
            <a:off x="1163577" y="1735032"/>
            <a:ext cx="10255370" cy="2523990"/>
          </a:xfrm>
          <a:prstGeom prst="rect">
            <a:avLst/>
          </a:prstGeom>
        </p:spPr>
      </p:pic>
    </p:spTree>
    <p:extLst>
      <p:ext uri="{BB962C8B-B14F-4D97-AF65-F5344CB8AC3E}">
        <p14:creationId xmlns:p14="http://schemas.microsoft.com/office/powerpoint/2010/main" val="40371084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9" end="9"/>
                                            </p:txEl>
                                          </p:spTgt>
                                        </p:tgtEl>
                                        <p:attrNameLst>
                                          <p:attrName>style.visibility</p:attrName>
                                        </p:attrNameLst>
                                      </p:cBhvr>
                                      <p:to>
                                        <p:strVal val="visible"/>
                                      </p:to>
                                    </p:set>
                                    <p:animEffect transition="in" filter="fade">
                                      <p:cBhvr>
                                        <p:cTn id="7" dur="500"/>
                                        <p:tgtEl>
                                          <p:spTgt spid="4">
                                            <p:txEl>
                                              <p:pRg st="9" end="9"/>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
                                            <p:txEl>
                                              <p:pRg st="10" end="10"/>
                                            </p:txEl>
                                          </p:spTgt>
                                        </p:tgtEl>
                                        <p:attrNameLst>
                                          <p:attrName>style.visibility</p:attrName>
                                        </p:attrNameLst>
                                      </p:cBhvr>
                                      <p:to>
                                        <p:strVal val="visible"/>
                                      </p:to>
                                    </p:set>
                                    <p:animEffect transition="in" filter="fade">
                                      <p:cBhvr>
                                        <p:cTn id="10" dur="500"/>
                                        <p:tgtEl>
                                          <p:spTgt spid="4">
                                            <p:txEl>
                                              <p:pRg st="10" end="1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4">
                                            <p:txEl>
                                              <p:pRg st="11" end="11"/>
                                            </p:txEl>
                                          </p:spTgt>
                                        </p:tgtEl>
                                        <p:attrNameLst>
                                          <p:attrName>style.visibility</p:attrName>
                                        </p:attrNameLst>
                                      </p:cBhvr>
                                      <p:to>
                                        <p:strVal val="visible"/>
                                      </p:to>
                                    </p:set>
                                    <p:animEffect transition="in" filter="fade">
                                      <p:cBhvr>
                                        <p:cTn id="15" dur="500"/>
                                        <p:tgtEl>
                                          <p:spTgt spid="4">
                                            <p:txEl>
                                              <p:pRg st="11" end="1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4">
                                            <p:txEl>
                                              <p:pRg st="12" end="12"/>
                                            </p:txEl>
                                          </p:spTgt>
                                        </p:tgtEl>
                                        <p:attrNameLst>
                                          <p:attrName>style.visibility</p:attrName>
                                        </p:attrNameLst>
                                      </p:cBhvr>
                                      <p:to>
                                        <p:strVal val="visible"/>
                                      </p:to>
                                    </p:set>
                                    <p:animEffect transition="in" filter="fade">
                                      <p:cBhvr>
                                        <p:cTn id="20" dur="500"/>
                                        <p:tgtEl>
                                          <p:spTgt spid="4">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60DFA0-22A0-034D-F199-20D55426E803}"/>
              </a:ext>
            </a:extLst>
          </p:cNvPr>
          <p:cNvSpPr>
            <a:spLocks noGrp="1"/>
          </p:cNvSpPr>
          <p:nvPr>
            <p:ph type="title"/>
          </p:nvPr>
        </p:nvSpPr>
        <p:spPr/>
        <p:txBody>
          <a:bodyPr>
            <a:normAutofit/>
          </a:bodyPr>
          <a:lstStyle/>
          <a:p>
            <a:r>
              <a:rPr lang="en-US" sz="3600" dirty="0"/>
              <a:t>Mitigating maintenance overheads</a:t>
            </a:r>
          </a:p>
        </p:txBody>
      </p:sp>
      <p:sp>
        <p:nvSpPr>
          <p:cNvPr id="3" name="Content Placeholder 2">
            <a:extLst>
              <a:ext uri="{FF2B5EF4-FFF2-40B4-BE49-F238E27FC236}">
                <a16:creationId xmlns:a16="http://schemas.microsoft.com/office/drawing/2014/main" id="{187E4104-B0A1-8EA6-ECAD-2731DA0805D1}"/>
              </a:ext>
            </a:extLst>
          </p:cNvPr>
          <p:cNvSpPr>
            <a:spLocks noGrp="1"/>
          </p:cNvSpPr>
          <p:nvPr>
            <p:ph idx="1"/>
          </p:nvPr>
        </p:nvSpPr>
        <p:spPr/>
        <p:txBody>
          <a:bodyPr/>
          <a:lstStyle/>
          <a:p>
            <a:r>
              <a:rPr lang="en-US" dirty="0"/>
              <a:t>Fail-in-place (FIP) work has recently shown its possible to continue to run servers that have individual components that fail</a:t>
            </a:r>
          </a:p>
          <a:p>
            <a:r>
              <a:rPr lang="en-US" dirty="0"/>
              <a:t>This effectively reduces the AFR of components that are able to FIP (DIMMs and SSDs)</a:t>
            </a:r>
          </a:p>
        </p:txBody>
      </p:sp>
      <p:sp>
        <p:nvSpPr>
          <p:cNvPr id="4" name="Slide Number Placeholder 3">
            <a:extLst>
              <a:ext uri="{FF2B5EF4-FFF2-40B4-BE49-F238E27FC236}">
                <a16:creationId xmlns:a16="http://schemas.microsoft.com/office/drawing/2014/main" id="{D3C75780-1FED-D305-9E45-9CE1664B29E2}"/>
              </a:ext>
            </a:extLst>
          </p:cNvPr>
          <p:cNvSpPr>
            <a:spLocks noGrp="1"/>
          </p:cNvSpPr>
          <p:nvPr>
            <p:ph type="sldNum" sz="quarter" idx="12"/>
          </p:nvPr>
        </p:nvSpPr>
        <p:spPr/>
        <p:txBody>
          <a:bodyPr/>
          <a:lstStyle/>
          <a:p>
            <a:fld id="{CA5C1F0B-256B-3243-BFD0-E9259D5AEDE3}" type="slidenum">
              <a:rPr lang="en-US" smtClean="0"/>
              <a:t>67</a:t>
            </a:fld>
            <a:endParaRPr lang="en-US"/>
          </a:p>
        </p:txBody>
      </p:sp>
    </p:spTree>
    <p:extLst>
      <p:ext uri="{BB962C8B-B14F-4D97-AF65-F5344CB8AC3E}">
        <p14:creationId xmlns:p14="http://schemas.microsoft.com/office/powerpoint/2010/main" val="39648838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D11C61-1969-44E9-CA3F-7EC3A8060196}"/>
              </a:ext>
            </a:extLst>
          </p:cNvPr>
          <p:cNvSpPr>
            <a:spLocks noGrp="1"/>
          </p:cNvSpPr>
          <p:nvPr>
            <p:ph type="title"/>
          </p:nvPr>
        </p:nvSpPr>
        <p:spPr>
          <a:xfrm>
            <a:off x="838200" y="-114067"/>
            <a:ext cx="10515600" cy="1325563"/>
          </a:xfrm>
        </p:spPr>
        <p:txBody>
          <a:bodyPr>
            <a:normAutofit/>
          </a:bodyPr>
          <a:lstStyle/>
          <a:p>
            <a:r>
              <a:rPr lang="en-US" sz="3600" dirty="0"/>
              <a:t>Maintenance calculation</a:t>
            </a:r>
          </a:p>
        </p:txBody>
      </p:sp>
      <p:sp>
        <p:nvSpPr>
          <p:cNvPr id="3" name="Content Placeholder 2">
            <a:extLst>
              <a:ext uri="{FF2B5EF4-FFF2-40B4-BE49-F238E27FC236}">
                <a16:creationId xmlns:a16="http://schemas.microsoft.com/office/drawing/2014/main" id="{A17300D0-D48C-B42E-0F8A-818DFA0EFE19}"/>
              </a:ext>
            </a:extLst>
          </p:cNvPr>
          <p:cNvSpPr>
            <a:spLocks noGrp="1"/>
          </p:cNvSpPr>
          <p:nvPr>
            <p:ph idx="1"/>
          </p:nvPr>
        </p:nvSpPr>
        <p:spPr>
          <a:xfrm>
            <a:off x="838200" y="1002413"/>
            <a:ext cx="10515600" cy="4351338"/>
          </a:xfrm>
        </p:spPr>
        <p:txBody>
          <a:bodyPr>
            <a:noAutofit/>
          </a:bodyPr>
          <a:lstStyle/>
          <a:p>
            <a:r>
              <a:rPr lang="en-US" dirty="0"/>
              <a:t>Model maintenance overhead using Annual Failure Rates (AFRs) which is the number of Out-of-Service (OOS) servers</a:t>
            </a:r>
          </a:p>
          <a:p>
            <a:r>
              <a:rPr lang="en-US" dirty="0"/>
              <a:t>Use AFRs and FIP effectiveness rate from recent work </a:t>
            </a:r>
            <a:r>
              <a:rPr lang="en-US" sz="2000" dirty="0">
                <a:solidFill>
                  <a:schemeClr val="tx1">
                    <a:lumMod val="65000"/>
                    <a:lumOff val="35000"/>
                  </a:schemeClr>
                </a:solidFill>
              </a:rPr>
              <a:t>[Lyu’23] </a:t>
            </a:r>
          </a:p>
          <a:p>
            <a:pPr lvl="1"/>
            <a:r>
              <a:rPr lang="en-US" dirty="0"/>
              <a:t>DIMM AFR = 0.1, SSD AFR = 0.2 (per 100), rest is 2.4</a:t>
            </a:r>
          </a:p>
          <a:p>
            <a:pPr lvl="1"/>
            <a:r>
              <a:rPr lang="en-US" dirty="0"/>
              <a:t>FIP decreases the AFRs by 75%</a:t>
            </a:r>
          </a:p>
          <a:p>
            <a:pPr lvl="1"/>
            <a:r>
              <a:rPr lang="en-US" dirty="0"/>
              <a:t>Baseline server with 12 DIMMs and 6 SSDs </a:t>
            </a:r>
            <a:r>
              <a:rPr lang="en-US" dirty="0">
                <a:sym typeface="Wingdings" pitchFamily="2" charset="2"/>
              </a:rPr>
              <a:t> AFR=3</a:t>
            </a:r>
          </a:p>
          <a:p>
            <a:pPr lvl="1"/>
            <a:r>
              <a:rPr lang="en-US" dirty="0">
                <a:sym typeface="Wingdings" pitchFamily="2" charset="2"/>
              </a:rPr>
              <a:t>GreenSKU server with 20 DIMMs and 14 SSDs  AFR=3.6</a:t>
            </a:r>
          </a:p>
          <a:p>
            <a:r>
              <a:rPr lang="en-US" dirty="0">
                <a:sym typeface="Wingdings" pitchFamily="2" charset="2"/>
              </a:rPr>
              <a:t>So a 3% vs a 3.6% overhead, which we incorporate into our cluster sizing calculations</a:t>
            </a:r>
          </a:p>
          <a:p>
            <a:pPr lvl="1"/>
            <a:endParaRPr lang="en-US" sz="2000" dirty="0"/>
          </a:p>
          <a:p>
            <a:endParaRPr lang="en-US" sz="2400" dirty="0"/>
          </a:p>
          <a:p>
            <a:pPr marL="0" indent="0">
              <a:buNone/>
            </a:pPr>
            <a:r>
              <a:rPr lang="en-US" sz="2400" dirty="0"/>
              <a:t> </a:t>
            </a:r>
          </a:p>
        </p:txBody>
      </p:sp>
      <p:sp>
        <p:nvSpPr>
          <p:cNvPr id="4" name="Slide Number Placeholder 3">
            <a:extLst>
              <a:ext uri="{FF2B5EF4-FFF2-40B4-BE49-F238E27FC236}">
                <a16:creationId xmlns:a16="http://schemas.microsoft.com/office/drawing/2014/main" id="{6D23890E-727C-3D6A-BDD4-6116BEB68059}"/>
              </a:ext>
            </a:extLst>
          </p:cNvPr>
          <p:cNvSpPr>
            <a:spLocks noGrp="1"/>
          </p:cNvSpPr>
          <p:nvPr>
            <p:ph type="sldNum" sz="quarter" idx="12"/>
          </p:nvPr>
        </p:nvSpPr>
        <p:spPr/>
        <p:txBody>
          <a:bodyPr/>
          <a:lstStyle/>
          <a:p>
            <a:fld id="{CA5C1F0B-256B-3243-BFD0-E9259D5AEDE3}" type="slidenum">
              <a:rPr lang="en-US" smtClean="0"/>
              <a:t>68</a:t>
            </a:fld>
            <a:endParaRPr lang="en-US"/>
          </a:p>
        </p:txBody>
      </p:sp>
      <p:sp>
        <p:nvSpPr>
          <p:cNvPr id="10" name="TextBox 9">
            <a:extLst>
              <a:ext uri="{FF2B5EF4-FFF2-40B4-BE49-F238E27FC236}">
                <a16:creationId xmlns:a16="http://schemas.microsoft.com/office/drawing/2014/main" id="{A7932482-9018-F405-52B2-428DB57D3588}"/>
              </a:ext>
            </a:extLst>
          </p:cNvPr>
          <p:cNvSpPr txBox="1"/>
          <p:nvPr/>
        </p:nvSpPr>
        <p:spPr>
          <a:xfrm>
            <a:off x="2353235" y="3805518"/>
            <a:ext cx="0" cy="0"/>
          </a:xfrm>
          <a:prstGeom prst="rect">
            <a:avLst/>
          </a:prstGeom>
        </p:spPr>
        <p:txBody>
          <a:bodyPr vert="horz" wrap="none" lIns="91440" tIns="45720" rIns="91440" bIns="45720" rtlCol="0">
            <a:normAutofit fontScale="25000" lnSpcReduction="20000"/>
          </a:bodyPr>
          <a:lstStyle/>
          <a:p>
            <a:pPr marL="0" indent="0" algn="l">
              <a:buFont typeface="Arial" panose="020B0604020202020204" pitchFamily="34" charset="0"/>
              <a:buNone/>
            </a:pPr>
            <a:endParaRPr lang="en-US" dirty="0"/>
          </a:p>
        </p:txBody>
      </p:sp>
      <p:sp>
        <p:nvSpPr>
          <p:cNvPr id="11" name="TextBox 10">
            <a:extLst>
              <a:ext uri="{FF2B5EF4-FFF2-40B4-BE49-F238E27FC236}">
                <a16:creationId xmlns:a16="http://schemas.microsoft.com/office/drawing/2014/main" id="{7DA0398B-8512-BB0A-F6C1-D5840DD4F19C}"/>
              </a:ext>
            </a:extLst>
          </p:cNvPr>
          <p:cNvSpPr txBox="1"/>
          <p:nvPr/>
        </p:nvSpPr>
        <p:spPr>
          <a:xfrm>
            <a:off x="3886200" y="3778624"/>
            <a:ext cx="0" cy="0"/>
          </a:xfrm>
          <a:prstGeom prst="rect">
            <a:avLst/>
          </a:prstGeom>
        </p:spPr>
        <p:txBody>
          <a:bodyPr vert="horz" wrap="none" lIns="91440" tIns="45720" rIns="91440" bIns="45720" rtlCol="0">
            <a:normAutofit fontScale="25000" lnSpcReduction="20000"/>
          </a:bodyPr>
          <a:lstStyle/>
          <a:p>
            <a:pPr marL="0" indent="0" algn="l">
              <a:buFont typeface="Arial" panose="020B0604020202020204" pitchFamily="34" charset="0"/>
              <a:buNone/>
            </a:pPr>
            <a:endParaRPr lang="en-US" dirty="0">
              <a:latin typeface="Poppins" pitchFamily="2" charset="77"/>
              <a:cs typeface="Poppins" pitchFamily="2" charset="77"/>
            </a:endParaRPr>
          </a:p>
        </p:txBody>
      </p:sp>
    </p:spTree>
    <p:extLst>
      <p:ext uri="{BB962C8B-B14F-4D97-AF65-F5344CB8AC3E}">
        <p14:creationId xmlns:p14="http://schemas.microsoft.com/office/powerpoint/2010/main" val="15767790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fade">
                                      <p:cBhvr>
                                        <p:cTn id="13" dur="500"/>
                                        <p:tgtEl>
                                          <p:spTgt spid="3">
                                            <p:txEl>
                                              <p:pRg st="3" end="3"/>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fade">
                                      <p:cBhvr>
                                        <p:cTn id="16" dur="500"/>
                                        <p:tgtEl>
                                          <p:spTgt spid="3">
                                            <p:txEl>
                                              <p:pRg st="4" end="4"/>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Effect transition="in" filter="fade">
                                      <p:cBhvr>
                                        <p:cTn id="19" dur="500"/>
                                        <p:tgtEl>
                                          <p:spTgt spid="3">
                                            <p:txEl>
                                              <p:pRg st="5" end="5"/>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3">
                                            <p:txEl>
                                              <p:pRg st="6" end="6"/>
                                            </p:txEl>
                                          </p:spTgt>
                                        </p:tgtEl>
                                        <p:attrNameLst>
                                          <p:attrName>style.visibility</p:attrName>
                                        </p:attrNameLst>
                                      </p:cBhvr>
                                      <p:to>
                                        <p:strVal val="visible"/>
                                      </p:to>
                                    </p:set>
                                    <p:animEffect transition="in" filter="fade">
                                      <p:cBhvr>
                                        <p:cTn id="24"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98F226-3A28-4751-C962-1C766E131881}"/>
              </a:ext>
            </a:extLst>
          </p:cNvPr>
          <p:cNvSpPr>
            <a:spLocks noGrp="1"/>
          </p:cNvSpPr>
          <p:nvPr>
            <p:ph type="title"/>
          </p:nvPr>
        </p:nvSpPr>
        <p:spPr/>
        <p:txBody>
          <a:bodyPr>
            <a:normAutofit/>
          </a:bodyPr>
          <a:lstStyle/>
          <a:p>
            <a:r>
              <a:rPr lang="en-US" sz="4000" dirty="0"/>
              <a:t>How to deal with evolving applications?</a:t>
            </a:r>
          </a:p>
        </p:txBody>
      </p:sp>
      <p:sp>
        <p:nvSpPr>
          <p:cNvPr id="3" name="Content Placeholder 2">
            <a:extLst>
              <a:ext uri="{FF2B5EF4-FFF2-40B4-BE49-F238E27FC236}">
                <a16:creationId xmlns:a16="http://schemas.microsoft.com/office/drawing/2014/main" id="{3CF8C524-6CE3-F830-A499-5D974B881DA8}"/>
              </a:ext>
            </a:extLst>
          </p:cNvPr>
          <p:cNvSpPr>
            <a:spLocks noGrp="1"/>
          </p:cNvSpPr>
          <p:nvPr>
            <p:ph idx="1"/>
          </p:nvPr>
        </p:nvSpPr>
        <p:spPr/>
        <p:txBody>
          <a:bodyPr/>
          <a:lstStyle/>
          <a:p>
            <a:r>
              <a:rPr lang="en-US" dirty="0"/>
              <a:t>Server procurement must be made at discrete intervals, but at each timestep, the current or projected mix of applications can be fed into the framework</a:t>
            </a:r>
          </a:p>
          <a:p>
            <a:r>
              <a:rPr lang="en-US" dirty="0"/>
              <a:t>Current capacity planning and VM offering must forecast application demand </a:t>
            </a:r>
            <a:r>
              <a:rPr lang="en-US" sz="2000" dirty="0">
                <a:solidFill>
                  <a:schemeClr val="bg1">
                    <a:lumMod val="50000"/>
                  </a:schemeClr>
                </a:solidFill>
              </a:rPr>
              <a:t>[Eriksen’23]</a:t>
            </a:r>
            <a:r>
              <a:rPr lang="en-US" dirty="0">
                <a:solidFill>
                  <a:schemeClr val="bg1">
                    <a:lumMod val="50000"/>
                  </a:schemeClr>
                </a:solidFill>
              </a:rPr>
              <a:t>  </a:t>
            </a:r>
            <a:r>
              <a:rPr lang="en-US" dirty="0"/>
              <a:t>– this can be plugged into our framework</a:t>
            </a:r>
          </a:p>
          <a:p>
            <a:r>
              <a:rPr lang="en-US" dirty="0"/>
              <a:t>So each server generation has baseline SKUs and </a:t>
            </a:r>
            <a:r>
              <a:rPr lang="en-US" b="1" dirty="0">
                <a:solidFill>
                  <a:schemeClr val="accent6"/>
                </a:solidFill>
              </a:rPr>
              <a:t>GreenSKUs</a:t>
            </a:r>
            <a:r>
              <a:rPr lang="en-US" dirty="0"/>
              <a:t> (that may differ over time)</a:t>
            </a:r>
          </a:p>
          <a:p>
            <a:endParaRPr lang="en-US" dirty="0"/>
          </a:p>
        </p:txBody>
      </p:sp>
      <p:sp>
        <p:nvSpPr>
          <p:cNvPr id="4" name="Slide Number Placeholder 3">
            <a:extLst>
              <a:ext uri="{FF2B5EF4-FFF2-40B4-BE49-F238E27FC236}">
                <a16:creationId xmlns:a16="http://schemas.microsoft.com/office/drawing/2014/main" id="{329CBF93-A5EF-9B38-53F6-56664E3F5297}"/>
              </a:ext>
            </a:extLst>
          </p:cNvPr>
          <p:cNvSpPr>
            <a:spLocks noGrp="1"/>
          </p:cNvSpPr>
          <p:nvPr>
            <p:ph type="sldNum" sz="quarter" idx="12"/>
          </p:nvPr>
        </p:nvSpPr>
        <p:spPr/>
        <p:txBody>
          <a:bodyPr/>
          <a:lstStyle/>
          <a:p>
            <a:fld id="{CA5C1F0B-256B-3243-BFD0-E9259D5AEDE3}" type="slidenum">
              <a:rPr lang="en-US" smtClean="0"/>
              <a:t>69</a:t>
            </a:fld>
            <a:endParaRPr lang="en-US"/>
          </a:p>
        </p:txBody>
      </p:sp>
    </p:spTree>
    <p:extLst>
      <p:ext uri="{BB962C8B-B14F-4D97-AF65-F5344CB8AC3E}">
        <p14:creationId xmlns:p14="http://schemas.microsoft.com/office/powerpoint/2010/main" val="28924689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EB81FA93-704D-BBF2-453D-EA1A53E9B325}"/>
              </a:ext>
            </a:extLst>
          </p:cNvPr>
          <p:cNvSpPr/>
          <p:nvPr/>
        </p:nvSpPr>
        <p:spPr>
          <a:xfrm>
            <a:off x="-268941" y="2087426"/>
            <a:ext cx="12729882" cy="2492189"/>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dirty="0"/>
          </a:p>
        </p:txBody>
      </p:sp>
      <p:pic>
        <p:nvPicPr>
          <p:cNvPr id="6" name="Graphic 5" descr="Blueprint with solid fill">
            <a:extLst>
              <a:ext uri="{FF2B5EF4-FFF2-40B4-BE49-F238E27FC236}">
                <a16:creationId xmlns:a16="http://schemas.microsoft.com/office/drawing/2014/main" id="{1827DC65-400E-58EB-E192-D0F9E791010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10380" y="2971081"/>
            <a:ext cx="724881" cy="724881"/>
          </a:xfrm>
          <a:prstGeom prst="rect">
            <a:avLst/>
          </a:prstGeom>
        </p:spPr>
      </p:pic>
      <p:grpSp>
        <p:nvGrpSpPr>
          <p:cNvPr id="11" name="Group 10">
            <a:extLst>
              <a:ext uri="{FF2B5EF4-FFF2-40B4-BE49-F238E27FC236}">
                <a16:creationId xmlns:a16="http://schemas.microsoft.com/office/drawing/2014/main" id="{19DA1B2D-0FA2-610A-C088-E48FE2EEB017}"/>
              </a:ext>
            </a:extLst>
          </p:cNvPr>
          <p:cNvGrpSpPr/>
          <p:nvPr/>
        </p:nvGrpSpPr>
        <p:grpSpPr>
          <a:xfrm>
            <a:off x="210380" y="2143766"/>
            <a:ext cx="724881" cy="724881"/>
            <a:chOff x="972532" y="2644651"/>
            <a:chExt cx="914400" cy="914400"/>
          </a:xfrm>
        </p:grpSpPr>
        <p:pic>
          <p:nvPicPr>
            <p:cNvPr id="8" name="Graphic 7" descr="Server with solid fill">
              <a:extLst>
                <a:ext uri="{FF2B5EF4-FFF2-40B4-BE49-F238E27FC236}">
                  <a16:creationId xmlns:a16="http://schemas.microsoft.com/office/drawing/2014/main" id="{42C1AB05-D1E3-ED41-FA04-14B3BCD2606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72532" y="2644651"/>
              <a:ext cx="914400" cy="914400"/>
            </a:xfrm>
            <a:prstGeom prst="rect">
              <a:avLst/>
            </a:prstGeom>
          </p:spPr>
        </p:pic>
        <p:pic>
          <p:nvPicPr>
            <p:cNvPr id="10" name="Graphic 9" descr="Wrench with solid fill">
              <a:extLst>
                <a:ext uri="{FF2B5EF4-FFF2-40B4-BE49-F238E27FC236}">
                  <a16:creationId xmlns:a16="http://schemas.microsoft.com/office/drawing/2014/main" id="{7F10F66C-D69C-7166-7B70-7345C0AE65DE}"/>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050087" y="2722206"/>
              <a:ext cx="759290" cy="759290"/>
            </a:xfrm>
            <a:prstGeom prst="rect">
              <a:avLst/>
            </a:prstGeom>
          </p:spPr>
        </p:pic>
      </p:grpSp>
      <p:grpSp>
        <p:nvGrpSpPr>
          <p:cNvPr id="18" name="Group 17">
            <a:extLst>
              <a:ext uri="{FF2B5EF4-FFF2-40B4-BE49-F238E27FC236}">
                <a16:creationId xmlns:a16="http://schemas.microsoft.com/office/drawing/2014/main" id="{023A74DE-DFA9-806B-8608-F22082AB2062}"/>
              </a:ext>
            </a:extLst>
          </p:cNvPr>
          <p:cNvGrpSpPr/>
          <p:nvPr/>
        </p:nvGrpSpPr>
        <p:grpSpPr>
          <a:xfrm>
            <a:off x="218262" y="3769304"/>
            <a:ext cx="745575" cy="854036"/>
            <a:chOff x="941542" y="3798164"/>
            <a:chExt cx="945390" cy="1082919"/>
          </a:xfrm>
        </p:grpSpPr>
        <p:pic>
          <p:nvPicPr>
            <p:cNvPr id="15" name="Graphic 14" descr="Power Plant with solid fill">
              <a:extLst>
                <a:ext uri="{FF2B5EF4-FFF2-40B4-BE49-F238E27FC236}">
                  <a16:creationId xmlns:a16="http://schemas.microsoft.com/office/drawing/2014/main" id="{F6CD4BF1-2B20-CF4E-C642-07EE3478B981}"/>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972532" y="3798164"/>
              <a:ext cx="914400" cy="914400"/>
            </a:xfrm>
            <a:prstGeom prst="rect">
              <a:avLst/>
            </a:prstGeom>
          </p:spPr>
        </p:pic>
        <p:pic>
          <p:nvPicPr>
            <p:cNvPr id="17" name="Graphic 16" descr="Gauge with solid fill">
              <a:extLst>
                <a:ext uri="{FF2B5EF4-FFF2-40B4-BE49-F238E27FC236}">
                  <a16:creationId xmlns:a16="http://schemas.microsoft.com/office/drawing/2014/main" id="{2A67880E-C570-EA37-1B2D-D3FCA4A245E5}"/>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941542" y="3966683"/>
              <a:ext cx="914400" cy="914400"/>
            </a:xfrm>
            <a:prstGeom prst="rect">
              <a:avLst/>
            </a:prstGeom>
          </p:spPr>
        </p:pic>
      </p:grpSp>
      <p:sp>
        <p:nvSpPr>
          <p:cNvPr id="2" name="Title 1">
            <a:extLst>
              <a:ext uri="{FF2B5EF4-FFF2-40B4-BE49-F238E27FC236}">
                <a16:creationId xmlns:a16="http://schemas.microsoft.com/office/drawing/2014/main" id="{6CC6499D-4D74-8876-7D30-B5DBE02A85FC}"/>
              </a:ext>
            </a:extLst>
          </p:cNvPr>
          <p:cNvSpPr>
            <a:spLocks noGrp="1"/>
          </p:cNvSpPr>
          <p:nvPr>
            <p:ph type="title"/>
          </p:nvPr>
        </p:nvSpPr>
        <p:spPr>
          <a:xfrm>
            <a:off x="210380" y="892592"/>
            <a:ext cx="10515600" cy="1325563"/>
          </a:xfrm>
        </p:spPr>
        <p:txBody>
          <a:bodyPr>
            <a:normAutofit/>
          </a:bodyPr>
          <a:lstStyle/>
          <a:p>
            <a:r>
              <a:rPr lang="en-US" sz="2800" dirty="0"/>
              <a:t>Our contributions</a:t>
            </a:r>
          </a:p>
        </p:txBody>
      </p:sp>
      <p:sp>
        <p:nvSpPr>
          <p:cNvPr id="3" name="Content Placeholder 2">
            <a:extLst>
              <a:ext uri="{FF2B5EF4-FFF2-40B4-BE49-F238E27FC236}">
                <a16:creationId xmlns:a16="http://schemas.microsoft.com/office/drawing/2014/main" id="{85E44603-99BF-BCD6-7D46-56A0FB3475A3}"/>
              </a:ext>
            </a:extLst>
          </p:cNvPr>
          <p:cNvSpPr>
            <a:spLocks noGrp="1"/>
          </p:cNvSpPr>
          <p:nvPr>
            <p:ph idx="1"/>
          </p:nvPr>
        </p:nvSpPr>
        <p:spPr>
          <a:xfrm>
            <a:off x="1259762" y="2248420"/>
            <a:ext cx="11248831" cy="2157984"/>
          </a:xfrm>
        </p:spPr>
        <p:txBody>
          <a:bodyPr>
            <a:noAutofit/>
          </a:bodyPr>
          <a:lstStyle/>
          <a:p>
            <a:pPr marL="0" indent="0">
              <a:lnSpc>
                <a:spcPct val="100000"/>
              </a:lnSpc>
              <a:buNone/>
            </a:pPr>
            <a:r>
              <a:rPr lang="en-US" sz="2200" dirty="0"/>
              <a:t>A real </a:t>
            </a:r>
            <a:r>
              <a:rPr lang="en-US" sz="2200" b="1" dirty="0">
                <a:solidFill>
                  <a:srgbClr val="70AD47"/>
                </a:solidFill>
              </a:rPr>
              <a:t>GreenSKU</a:t>
            </a:r>
            <a:r>
              <a:rPr lang="en-US" sz="2200" dirty="0"/>
              <a:t> </a:t>
            </a:r>
            <a:r>
              <a:rPr lang="en-US" sz="2200" b="1" u="sng" dirty="0"/>
              <a:t>server design</a:t>
            </a:r>
            <a:r>
              <a:rPr lang="en-US" sz="2200" b="1" dirty="0"/>
              <a:t> </a:t>
            </a:r>
            <a:r>
              <a:rPr lang="en-US" sz="2200" dirty="0"/>
              <a:t>and implementation</a:t>
            </a:r>
          </a:p>
          <a:p>
            <a:pPr marL="0" indent="0">
              <a:lnSpc>
                <a:spcPct val="100000"/>
              </a:lnSpc>
              <a:buNone/>
            </a:pPr>
            <a:endParaRPr lang="en-US" sz="2200" dirty="0"/>
          </a:p>
          <a:p>
            <a:pPr marL="0" indent="0">
              <a:lnSpc>
                <a:spcPct val="100000"/>
              </a:lnSpc>
              <a:buNone/>
            </a:pPr>
            <a:r>
              <a:rPr lang="en-US" sz="2200" dirty="0"/>
              <a:t>A </a:t>
            </a:r>
            <a:r>
              <a:rPr lang="en-US" sz="2200" b="1" u="sng" dirty="0"/>
              <a:t>framework</a:t>
            </a:r>
            <a:r>
              <a:rPr lang="en-US" sz="2200" dirty="0"/>
              <a:t> to evaluate a </a:t>
            </a:r>
            <a:r>
              <a:rPr lang="en-US" sz="2200" b="1" dirty="0" err="1">
                <a:solidFill>
                  <a:schemeClr val="accent6"/>
                </a:solidFill>
              </a:rPr>
              <a:t>GreenSKU</a:t>
            </a:r>
            <a:r>
              <a:rPr lang="en-US" sz="2200" dirty="0" err="1"/>
              <a:t>’s</a:t>
            </a:r>
            <a:r>
              <a:rPr lang="en-US" sz="2200" dirty="0"/>
              <a:t> carbon-saving potential at scale</a:t>
            </a:r>
          </a:p>
          <a:p>
            <a:pPr marL="0" indent="0">
              <a:lnSpc>
                <a:spcPct val="100000"/>
              </a:lnSpc>
              <a:buNone/>
            </a:pPr>
            <a:endParaRPr lang="en-US" sz="2200" dirty="0"/>
          </a:p>
          <a:p>
            <a:pPr marL="0" indent="0">
              <a:lnSpc>
                <a:spcPct val="100000"/>
              </a:lnSpc>
              <a:buNone/>
            </a:pPr>
            <a:r>
              <a:rPr lang="en-US" sz="2200" dirty="0"/>
              <a:t>A carbon </a:t>
            </a:r>
            <a:r>
              <a:rPr lang="en-US" sz="2200" b="1" u="sng" dirty="0"/>
              <a:t>evaluation</a:t>
            </a:r>
            <a:r>
              <a:rPr lang="en-US" sz="2200" dirty="0"/>
              <a:t> of our </a:t>
            </a:r>
            <a:r>
              <a:rPr lang="en-US" sz="2200" b="1" dirty="0">
                <a:solidFill>
                  <a:srgbClr val="70AD47"/>
                </a:solidFill>
              </a:rPr>
              <a:t>GreenSKU </a:t>
            </a:r>
            <a:r>
              <a:rPr lang="en-US" sz="2200" dirty="0"/>
              <a:t>under Azure’s production constraints</a:t>
            </a:r>
          </a:p>
          <a:p>
            <a:pPr marL="514350" indent="-514350">
              <a:lnSpc>
                <a:spcPct val="100000"/>
              </a:lnSpc>
              <a:buFont typeface="+mj-lt"/>
              <a:buAutoNum type="arabicPeriod"/>
            </a:pPr>
            <a:endParaRPr lang="en-US" sz="2200" dirty="0"/>
          </a:p>
          <a:p>
            <a:pPr marL="514350" indent="-514350">
              <a:lnSpc>
                <a:spcPct val="100000"/>
              </a:lnSpc>
              <a:buFont typeface="+mj-lt"/>
              <a:buAutoNum type="arabicPeriod"/>
            </a:pPr>
            <a:endParaRPr lang="en-US" sz="2200" dirty="0"/>
          </a:p>
        </p:txBody>
      </p:sp>
      <p:sp>
        <p:nvSpPr>
          <p:cNvPr id="4" name="Slide Number Placeholder 3">
            <a:extLst>
              <a:ext uri="{FF2B5EF4-FFF2-40B4-BE49-F238E27FC236}">
                <a16:creationId xmlns:a16="http://schemas.microsoft.com/office/drawing/2014/main" id="{0BDA9834-4E7D-0ADB-B5D6-EC9956646FA2}"/>
              </a:ext>
            </a:extLst>
          </p:cNvPr>
          <p:cNvSpPr>
            <a:spLocks noGrp="1"/>
          </p:cNvSpPr>
          <p:nvPr>
            <p:ph type="sldNum" sz="quarter" idx="12"/>
          </p:nvPr>
        </p:nvSpPr>
        <p:spPr/>
        <p:txBody>
          <a:bodyPr/>
          <a:lstStyle/>
          <a:p>
            <a:fld id="{CA5C1F0B-256B-3243-BFD0-E9259D5AEDE3}" type="slidenum">
              <a:rPr lang="en-US" smtClean="0"/>
              <a:t>7</a:t>
            </a:fld>
            <a:endParaRPr lang="en-US"/>
          </a:p>
        </p:txBody>
      </p:sp>
      <p:sp>
        <p:nvSpPr>
          <p:cNvPr id="16" name="Content Placeholder 2">
            <a:extLst>
              <a:ext uri="{FF2B5EF4-FFF2-40B4-BE49-F238E27FC236}">
                <a16:creationId xmlns:a16="http://schemas.microsoft.com/office/drawing/2014/main" id="{6EE0FDB1-2110-ABC7-91B9-CEFBB7EC7548}"/>
              </a:ext>
            </a:extLst>
          </p:cNvPr>
          <p:cNvSpPr txBox="1">
            <a:spLocks/>
          </p:cNvSpPr>
          <p:nvPr/>
        </p:nvSpPr>
        <p:spPr>
          <a:xfrm>
            <a:off x="959701" y="2248420"/>
            <a:ext cx="576850" cy="215798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Poppins" pitchFamily="2" charset="77"/>
                <a:ea typeface="+mn-ea"/>
                <a:cs typeface="Poppins" pitchFamily="2" charset="77"/>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Poppins" pitchFamily="2" charset="77"/>
                <a:ea typeface="+mn-ea"/>
                <a:cs typeface="Poppins" pitchFamily="2" charset="77"/>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Poppins" pitchFamily="2" charset="77"/>
                <a:ea typeface="+mn-ea"/>
                <a:cs typeface="Poppins" pitchFamily="2" charset="77"/>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oppins" pitchFamily="2" charset="77"/>
                <a:ea typeface="+mn-ea"/>
                <a:cs typeface="Poppins" pitchFamily="2" charset="77"/>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oppins" pitchFamily="2" charset="77"/>
                <a:ea typeface="+mn-ea"/>
                <a:cs typeface="Poppins"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nSpc>
                <a:spcPct val="100000"/>
              </a:lnSpc>
              <a:buFont typeface="+mj-lt"/>
              <a:buAutoNum type="arabicPeriod"/>
            </a:pPr>
            <a:r>
              <a:rPr lang="en-US" sz="2200" dirty="0"/>
              <a:t> </a:t>
            </a:r>
          </a:p>
          <a:p>
            <a:pPr marL="0" indent="0">
              <a:lnSpc>
                <a:spcPct val="100000"/>
              </a:lnSpc>
              <a:buNone/>
            </a:pPr>
            <a:endParaRPr lang="en-US" sz="2200" dirty="0"/>
          </a:p>
          <a:p>
            <a:pPr marL="457200" indent="-457200">
              <a:lnSpc>
                <a:spcPct val="100000"/>
              </a:lnSpc>
              <a:buFont typeface="+mj-lt"/>
              <a:buAutoNum type="arabicPeriod" startAt="2"/>
            </a:pPr>
            <a:r>
              <a:rPr lang="en-US" sz="2200" dirty="0"/>
              <a:t> </a:t>
            </a:r>
          </a:p>
          <a:p>
            <a:pPr marL="0" indent="0">
              <a:lnSpc>
                <a:spcPct val="100000"/>
              </a:lnSpc>
              <a:buNone/>
            </a:pPr>
            <a:r>
              <a:rPr lang="en-US" sz="2200" dirty="0"/>
              <a:t> </a:t>
            </a:r>
          </a:p>
          <a:p>
            <a:pPr marL="457200" indent="-457200">
              <a:lnSpc>
                <a:spcPct val="100000"/>
              </a:lnSpc>
              <a:buFont typeface="+mj-lt"/>
              <a:buAutoNum type="arabicPeriod" startAt="3"/>
            </a:pPr>
            <a:r>
              <a:rPr lang="en-US" sz="2200" dirty="0"/>
              <a:t> </a:t>
            </a:r>
          </a:p>
          <a:p>
            <a:pPr marL="514350" indent="-514350">
              <a:lnSpc>
                <a:spcPct val="100000"/>
              </a:lnSpc>
              <a:buFont typeface="+mj-lt"/>
              <a:buAutoNum type="arabicPeriod" startAt="3"/>
            </a:pPr>
            <a:endParaRPr lang="en-US" sz="2200" dirty="0"/>
          </a:p>
          <a:p>
            <a:pPr marL="514350" indent="-514350">
              <a:lnSpc>
                <a:spcPct val="100000"/>
              </a:lnSpc>
              <a:buFont typeface="+mj-lt"/>
              <a:buAutoNum type="arabicPeriod" startAt="3"/>
            </a:pPr>
            <a:endParaRPr lang="en-US" sz="2200" dirty="0"/>
          </a:p>
        </p:txBody>
      </p:sp>
    </p:spTree>
    <p:custDataLst>
      <p:tags r:id="rId1"/>
    </p:custDataLst>
    <p:extLst>
      <p:ext uri="{BB962C8B-B14F-4D97-AF65-F5344CB8AC3E}">
        <p14:creationId xmlns:p14="http://schemas.microsoft.com/office/powerpoint/2010/main" val="2579233183"/>
      </p:ext>
    </p:extLst>
  </p:cSld>
  <p:clrMapOvr>
    <a:masterClrMapping/>
  </p:clrMapOvr>
  <mc:AlternateContent xmlns:mc="http://schemas.openxmlformats.org/markup-compatibility/2006" xmlns:p14="http://schemas.microsoft.com/office/powerpoint/2010/main">
    <mc:Choice Requires="p14">
      <p:transition spd="med" p14:dur="700" advTm="20180">
        <p:fade/>
      </p:transition>
    </mc:Choice>
    <mc:Fallback xmlns="">
      <p:transition spd="med" advTm="2018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animEffect transition="in" filter="fade">
                                      <p:cBhvr>
                                        <p:cTn id="7" dur="500"/>
                                        <p:tgtEl>
                                          <p:spTgt spid="16">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6">
                                            <p:txEl>
                                              <p:pRg st="2" end="2"/>
                                            </p:txEl>
                                          </p:spTgt>
                                        </p:tgtEl>
                                        <p:attrNameLst>
                                          <p:attrName>style.visibility</p:attrName>
                                        </p:attrNameLst>
                                      </p:cBhvr>
                                      <p:to>
                                        <p:strVal val="visible"/>
                                      </p:to>
                                    </p:set>
                                    <p:animEffect transition="in" filter="fade">
                                      <p:cBhvr>
                                        <p:cTn id="18" dur="500"/>
                                        <p:tgtEl>
                                          <p:spTgt spid="16">
                                            <p:txEl>
                                              <p:pRg st="2" end="2"/>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500"/>
                                        <p:tgtEl>
                                          <p:spTgt spid="6"/>
                                        </p:tgtEl>
                                      </p:cBhvr>
                                    </p:animEffect>
                                  </p:childTnLst>
                                </p:cTn>
                              </p:par>
                              <p:par>
                                <p:cTn id="22" presetID="10" presetClass="entr" presetSubtype="0" fill="hold" nodeType="with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fade">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16">
                                            <p:txEl>
                                              <p:pRg st="4" end="4"/>
                                            </p:txEl>
                                          </p:spTgt>
                                        </p:tgtEl>
                                        <p:attrNameLst>
                                          <p:attrName>style.visibility</p:attrName>
                                        </p:attrNameLst>
                                      </p:cBhvr>
                                      <p:to>
                                        <p:strVal val="visible"/>
                                      </p:to>
                                    </p:set>
                                    <p:animEffect transition="in" filter="fade">
                                      <p:cBhvr>
                                        <p:cTn id="29" dur="500"/>
                                        <p:tgtEl>
                                          <p:spTgt spid="16">
                                            <p:txEl>
                                              <p:pRg st="4" end="4"/>
                                            </p:txEl>
                                          </p:spTgt>
                                        </p:tgtEl>
                                      </p:cBhvr>
                                    </p:animEffect>
                                  </p:childTnLst>
                                </p:cTn>
                              </p:par>
                              <p:par>
                                <p:cTn id="30" presetID="10" presetClass="entr" presetSubtype="0" fill="hold" nodeType="with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fade">
                                      <p:cBhvr>
                                        <p:cTn id="32" dur="500"/>
                                        <p:tgtEl>
                                          <p:spTgt spid="18"/>
                                        </p:tgtEl>
                                      </p:cBhvr>
                                    </p:animEffect>
                                  </p:childTnLst>
                                </p:cTn>
                              </p:par>
                              <p:par>
                                <p:cTn id="33" presetID="10" presetClass="entr" presetSubtype="0" fill="hold" nodeType="with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509B0E-D2B0-A3E4-D089-105117483D88}"/>
              </a:ext>
            </a:extLst>
          </p:cNvPr>
          <p:cNvSpPr>
            <a:spLocks noGrp="1"/>
          </p:cNvSpPr>
          <p:nvPr>
            <p:ph type="title"/>
          </p:nvPr>
        </p:nvSpPr>
        <p:spPr/>
        <p:txBody>
          <a:bodyPr>
            <a:normAutofit/>
          </a:bodyPr>
          <a:lstStyle/>
          <a:p>
            <a:r>
              <a:rPr lang="en-US" sz="2800" dirty="0"/>
              <a:t>Dealing with black-box VMs and unseen applications</a:t>
            </a:r>
          </a:p>
        </p:txBody>
      </p:sp>
      <p:sp>
        <p:nvSpPr>
          <p:cNvPr id="3" name="Content Placeholder 2">
            <a:extLst>
              <a:ext uri="{FF2B5EF4-FFF2-40B4-BE49-F238E27FC236}">
                <a16:creationId xmlns:a16="http://schemas.microsoft.com/office/drawing/2014/main" id="{69B298FC-4754-8DF6-19D1-DB101B5A2F73}"/>
              </a:ext>
            </a:extLst>
          </p:cNvPr>
          <p:cNvSpPr>
            <a:spLocks noGrp="1"/>
          </p:cNvSpPr>
          <p:nvPr>
            <p:ph idx="1"/>
          </p:nvPr>
        </p:nvSpPr>
        <p:spPr/>
        <p:txBody>
          <a:bodyPr>
            <a:normAutofit/>
          </a:bodyPr>
          <a:lstStyle/>
          <a:p>
            <a:r>
              <a:rPr lang="en-US" sz="2400" dirty="0"/>
              <a:t>Run-time scheduling systems can be leveraged post-deployment</a:t>
            </a:r>
          </a:p>
          <a:p>
            <a:pPr lvl="1"/>
            <a:r>
              <a:rPr lang="en-US" sz="2000" dirty="0"/>
              <a:t>Auto-scaling</a:t>
            </a:r>
          </a:p>
          <a:p>
            <a:pPr lvl="1"/>
            <a:r>
              <a:rPr lang="en-US" sz="2000" dirty="0"/>
              <a:t>Intelligent scheduling + collocation</a:t>
            </a:r>
          </a:p>
          <a:p>
            <a:r>
              <a:rPr lang="en-US" sz="2400" dirty="0"/>
              <a:t>Users can also use a similar benchmarking strategy pre-deployment to understand GreenSKU scaling and performance requirements</a:t>
            </a:r>
          </a:p>
          <a:p>
            <a:r>
              <a:rPr lang="en-US" sz="2400" dirty="0"/>
              <a:t>Our framework is not a run-time system, but assumes that scaling will be used through the methods above</a:t>
            </a:r>
          </a:p>
        </p:txBody>
      </p:sp>
      <p:sp>
        <p:nvSpPr>
          <p:cNvPr id="4" name="Slide Number Placeholder 3">
            <a:extLst>
              <a:ext uri="{FF2B5EF4-FFF2-40B4-BE49-F238E27FC236}">
                <a16:creationId xmlns:a16="http://schemas.microsoft.com/office/drawing/2014/main" id="{632D6037-429F-68D3-D351-8FA36FA1D3BF}"/>
              </a:ext>
            </a:extLst>
          </p:cNvPr>
          <p:cNvSpPr>
            <a:spLocks noGrp="1"/>
          </p:cNvSpPr>
          <p:nvPr>
            <p:ph type="sldNum" sz="quarter" idx="12"/>
          </p:nvPr>
        </p:nvSpPr>
        <p:spPr/>
        <p:txBody>
          <a:bodyPr/>
          <a:lstStyle/>
          <a:p>
            <a:fld id="{CA5C1F0B-256B-3243-BFD0-E9259D5AEDE3}" type="slidenum">
              <a:rPr lang="en-US" smtClean="0"/>
              <a:t>70</a:t>
            </a:fld>
            <a:endParaRPr lang="en-US"/>
          </a:p>
        </p:txBody>
      </p:sp>
    </p:spTree>
    <p:extLst>
      <p:ext uri="{BB962C8B-B14F-4D97-AF65-F5344CB8AC3E}">
        <p14:creationId xmlns:p14="http://schemas.microsoft.com/office/powerpoint/2010/main" val="32699305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fade">
                                      <p:cBhvr>
                                        <p:cTn id="1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371BCC-B7D3-A3C3-BF8E-85460E738914}"/>
              </a:ext>
            </a:extLst>
          </p:cNvPr>
          <p:cNvSpPr>
            <a:spLocks noGrp="1"/>
          </p:cNvSpPr>
          <p:nvPr>
            <p:ph type="title"/>
          </p:nvPr>
        </p:nvSpPr>
        <p:spPr/>
        <p:txBody>
          <a:bodyPr/>
          <a:lstStyle/>
          <a:p>
            <a:r>
              <a:rPr lang="en-US" dirty="0"/>
              <a:t>CPU Configurations</a:t>
            </a:r>
          </a:p>
        </p:txBody>
      </p:sp>
      <p:sp>
        <p:nvSpPr>
          <p:cNvPr id="4" name="Slide Number Placeholder 3">
            <a:extLst>
              <a:ext uri="{FF2B5EF4-FFF2-40B4-BE49-F238E27FC236}">
                <a16:creationId xmlns:a16="http://schemas.microsoft.com/office/drawing/2014/main" id="{AB22D3E6-21A9-F4CA-753B-A9A63779D2BF}"/>
              </a:ext>
            </a:extLst>
          </p:cNvPr>
          <p:cNvSpPr>
            <a:spLocks noGrp="1"/>
          </p:cNvSpPr>
          <p:nvPr>
            <p:ph type="sldNum" sz="quarter" idx="12"/>
          </p:nvPr>
        </p:nvSpPr>
        <p:spPr/>
        <p:txBody>
          <a:bodyPr/>
          <a:lstStyle/>
          <a:p>
            <a:fld id="{CA5C1F0B-256B-3243-BFD0-E9259D5AEDE3}" type="slidenum">
              <a:rPr lang="en-US" smtClean="0"/>
              <a:t>71</a:t>
            </a:fld>
            <a:endParaRPr lang="en-US"/>
          </a:p>
        </p:txBody>
      </p:sp>
      <p:graphicFrame>
        <p:nvGraphicFramePr>
          <p:cNvPr id="7" name="Table 6">
            <a:extLst>
              <a:ext uri="{FF2B5EF4-FFF2-40B4-BE49-F238E27FC236}">
                <a16:creationId xmlns:a16="http://schemas.microsoft.com/office/drawing/2014/main" id="{D5FE77F7-F444-15D3-7C32-A216F9D23353}"/>
              </a:ext>
            </a:extLst>
          </p:cNvPr>
          <p:cNvGraphicFramePr>
            <a:graphicFrameLocks noGrp="1"/>
          </p:cNvGraphicFramePr>
          <p:nvPr>
            <p:extLst>
              <p:ext uri="{D42A27DB-BD31-4B8C-83A1-F6EECF244321}">
                <p14:modId xmlns:p14="http://schemas.microsoft.com/office/powerpoint/2010/main" val="1471272667"/>
              </p:ext>
            </p:extLst>
          </p:nvPr>
        </p:nvGraphicFramePr>
        <p:xfrm>
          <a:off x="626091" y="2476500"/>
          <a:ext cx="10939818" cy="1905000"/>
        </p:xfrm>
        <a:graphic>
          <a:graphicData uri="http://schemas.openxmlformats.org/drawingml/2006/table">
            <a:tbl>
              <a:tblPr firstRow="1" bandRow="1">
                <a:tableStyleId>{5C22544A-7EE6-4342-B048-85BDC9FD1C3A}</a:tableStyleId>
              </a:tblPr>
              <a:tblGrid>
                <a:gridCol w="2961538">
                  <a:extLst>
                    <a:ext uri="{9D8B030D-6E8A-4147-A177-3AD203B41FA5}">
                      <a16:colId xmlns:a16="http://schemas.microsoft.com/office/drawing/2014/main" val="4024572201"/>
                    </a:ext>
                  </a:extLst>
                </a:gridCol>
                <a:gridCol w="1994570">
                  <a:extLst>
                    <a:ext uri="{9D8B030D-6E8A-4147-A177-3AD203B41FA5}">
                      <a16:colId xmlns:a16="http://schemas.microsoft.com/office/drawing/2014/main" val="840917255"/>
                    </a:ext>
                  </a:extLst>
                </a:gridCol>
                <a:gridCol w="1994570">
                  <a:extLst>
                    <a:ext uri="{9D8B030D-6E8A-4147-A177-3AD203B41FA5}">
                      <a16:colId xmlns:a16="http://schemas.microsoft.com/office/drawing/2014/main" val="972736948"/>
                    </a:ext>
                  </a:extLst>
                </a:gridCol>
                <a:gridCol w="1994570">
                  <a:extLst>
                    <a:ext uri="{9D8B030D-6E8A-4147-A177-3AD203B41FA5}">
                      <a16:colId xmlns:a16="http://schemas.microsoft.com/office/drawing/2014/main" val="2937830304"/>
                    </a:ext>
                  </a:extLst>
                </a:gridCol>
                <a:gridCol w="1994570">
                  <a:extLst>
                    <a:ext uri="{9D8B030D-6E8A-4147-A177-3AD203B41FA5}">
                      <a16:colId xmlns:a16="http://schemas.microsoft.com/office/drawing/2014/main" val="3389821128"/>
                    </a:ext>
                  </a:extLst>
                </a:gridCol>
              </a:tblGrid>
              <a:tr h="370840">
                <a:tc>
                  <a:txBody>
                    <a:bodyPr/>
                    <a:lstStyle/>
                    <a:p>
                      <a:endParaRPr lang="en-US" sz="1900" b="0" dirty="0">
                        <a:latin typeface="Poppins" pitchFamily="2" charset="77"/>
                        <a:cs typeface="Poppins" pitchFamily="2" charset="77"/>
                      </a:endParaRPr>
                    </a:p>
                  </a:txBody>
                  <a:tcPr/>
                </a:tc>
                <a:tc>
                  <a:txBody>
                    <a:bodyPr/>
                    <a:lstStyle/>
                    <a:p>
                      <a:pPr algn="r"/>
                      <a:r>
                        <a:rPr lang="en-US" sz="1900" b="0" dirty="0">
                          <a:latin typeface="Poppins" pitchFamily="2" charset="77"/>
                          <a:cs typeface="Poppins" pitchFamily="2" charset="77"/>
                        </a:rPr>
                        <a:t>Bergamo</a:t>
                      </a:r>
                    </a:p>
                  </a:txBody>
                  <a:tcPr anchor="ctr"/>
                </a:tc>
                <a:tc>
                  <a:txBody>
                    <a:bodyPr/>
                    <a:lstStyle/>
                    <a:p>
                      <a:pPr algn="r"/>
                      <a:r>
                        <a:rPr lang="en-US" sz="1900" b="0" dirty="0">
                          <a:latin typeface="Poppins" pitchFamily="2" charset="77"/>
                          <a:cs typeface="Poppins" pitchFamily="2" charset="77"/>
                        </a:rPr>
                        <a:t>Rome (Gen 1)</a:t>
                      </a:r>
                    </a:p>
                  </a:txBody>
                  <a:tcPr anchor="ctr"/>
                </a:tc>
                <a:tc>
                  <a:txBody>
                    <a:bodyPr/>
                    <a:lstStyle/>
                    <a:p>
                      <a:pPr algn="r"/>
                      <a:r>
                        <a:rPr lang="en-US" sz="1900" b="0" dirty="0">
                          <a:latin typeface="Poppins" pitchFamily="2" charset="77"/>
                          <a:cs typeface="Poppins" pitchFamily="2" charset="77"/>
                        </a:rPr>
                        <a:t>Milan (Gen 2)</a:t>
                      </a:r>
                    </a:p>
                  </a:txBody>
                  <a:tcPr/>
                </a:tc>
                <a:tc>
                  <a:txBody>
                    <a:bodyPr/>
                    <a:lstStyle/>
                    <a:p>
                      <a:pPr algn="r"/>
                      <a:r>
                        <a:rPr lang="en-US" sz="1900" b="0" dirty="0">
                          <a:latin typeface="Poppins" pitchFamily="2" charset="77"/>
                          <a:cs typeface="Poppins" pitchFamily="2" charset="77"/>
                        </a:rPr>
                        <a:t>Genoa (Gen 3)</a:t>
                      </a:r>
                    </a:p>
                  </a:txBody>
                  <a:tcPr/>
                </a:tc>
                <a:extLst>
                  <a:ext uri="{0D108BD9-81ED-4DB2-BD59-A6C34878D82A}">
                    <a16:rowId xmlns:a16="http://schemas.microsoft.com/office/drawing/2014/main" val="821944955"/>
                  </a:ext>
                </a:extLst>
              </a:tr>
              <a:tr h="370840">
                <a:tc>
                  <a:txBody>
                    <a:bodyPr/>
                    <a:lstStyle/>
                    <a:p>
                      <a:r>
                        <a:rPr lang="en-US" sz="1900" b="0" dirty="0">
                          <a:solidFill>
                            <a:schemeClr val="tx1"/>
                          </a:solidFill>
                          <a:latin typeface="Poppins" pitchFamily="2" charset="77"/>
                          <a:cs typeface="Poppins" pitchFamily="2" charset="77"/>
                        </a:rPr>
                        <a:t>Cores</a:t>
                      </a:r>
                    </a:p>
                  </a:txBody>
                  <a:tcPr/>
                </a:tc>
                <a:tc>
                  <a:txBody>
                    <a:bodyPr/>
                    <a:lstStyle/>
                    <a:p>
                      <a:pPr algn="r"/>
                      <a:r>
                        <a:rPr lang="en-US" sz="1900" b="0" dirty="0">
                          <a:solidFill>
                            <a:schemeClr val="tx1"/>
                          </a:solidFill>
                          <a:latin typeface="Poppins" pitchFamily="2" charset="77"/>
                          <a:cs typeface="Poppins" pitchFamily="2" charset="77"/>
                        </a:rPr>
                        <a:t>128</a:t>
                      </a:r>
                    </a:p>
                  </a:txBody>
                  <a:tcPr/>
                </a:tc>
                <a:tc>
                  <a:txBody>
                    <a:bodyPr/>
                    <a:lstStyle/>
                    <a:p>
                      <a:pPr algn="r"/>
                      <a:r>
                        <a:rPr lang="en-US" sz="1900" b="0" dirty="0">
                          <a:solidFill>
                            <a:schemeClr val="tx1"/>
                          </a:solidFill>
                          <a:latin typeface="Poppins" pitchFamily="2" charset="77"/>
                          <a:cs typeface="Poppins" pitchFamily="2" charset="77"/>
                        </a:rPr>
                        <a:t>64</a:t>
                      </a:r>
                    </a:p>
                  </a:txBody>
                  <a:tcPr/>
                </a:tc>
                <a:tc>
                  <a:txBody>
                    <a:bodyPr/>
                    <a:lstStyle/>
                    <a:p>
                      <a:pPr algn="r"/>
                      <a:r>
                        <a:rPr lang="en-US" sz="1900" b="0" dirty="0">
                          <a:solidFill>
                            <a:schemeClr val="tx1"/>
                          </a:solidFill>
                          <a:latin typeface="Poppins" pitchFamily="2" charset="77"/>
                          <a:cs typeface="Poppins" pitchFamily="2" charset="77"/>
                        </a:rPr>
                        <a:t>64</a:t>
                      </a:r>
                    </a:p>
                  </a:txBody>
                  <a:tcPr/>
                </a:tc>
                <a:tc>
                  <a:txBody>
                    <a:bodyPr/>
                    <a:lstStyle/>
                    <a:p>
                      <a:pPr algn="r"/>
                      <a:r>
                        <a:rPr lang="en-US" sz="1900" b="0" dirty="0">
                          <a:solidFill>
                            <a:schemeClr val="tx1"/>
                          </a:solidFill>
                          <a:latin typeface="Poppins" pitchFamily="2" charset="77"/>
                          <a:cs typeface="Poppins" pitchFamily="2" charset="77"/>
                        </a:rPr>
                        <a:t>80</a:t>
                      </a:r>
                    </a:p>
                  </a:txBody>
                  <a:tcPr/>
                </a:tc>
                <a:extLst>
                  <a:ext uri="{0D108BD9-81ED-4DB2-BD59-A6C34878D82A}">
                    <a16:rowId xmlns:a16="http://schemas.microsoft.com/office/drawing/2014/main" val="3685624189"/>
                  </a:ext>
                </a:extLst>
              </a:tr>
              <a:tr h="370840">
                <a:tc>
                  <a:txBody>
                    <a:bodyPr/>
                    <a:lstStyle/>
                    <a:p>
                      <a:r>
                        <a:rPr lang="en-US" sz="1900" b="0" i="0" dirty="0">
                          <a:solidFill>
                            <a:schemeClr val="tx1"/>
                          </a:solidFill>
                          <a:latin typeface="Poppins" pitchFamily="2" charset="77"/>
                          <a:cs typeface="Poppins" pitchFamily="2" charset="77"/>
                        </a:rPr>
                        <a:t>Max core freq. (GHz)</a:t>
                      </a:r>
                    </a:p>
                  </a:txBody>
                  <a:tcPr/>
                </a:tc>
                <a:tc>
                  <a:txBody>
                    <a:bodyPr/>
                    <a:lstStyle/>
                    <a:p>
                      <a:pPr algn="r"/>
                      <a:r>
                        <a:rPr lang="en-US" sz="1900" b="0" dirty="0">
                          <a:solidFill>
                            <a:schemeClr val="tx1"/>
                          </a:solidFill>
                          <a:latin typeface="Poppins" pitchFamily="2" charset="77"/>
                          <a:cs typeface="Poppins" pitchFamily="2" charset="77"/>
                        </a:rPr>
                        <a:t>3.0</a:t>
                      </a:r>
                    </a:p>
                  </a:txBody>
                  <a:tcPr/>
                </a:tc>
                <a:tc>
                  <a:txBody>
                    <a:bodyPr/>
                    <a:lstStyle/>
                    <a:p>
                      <a:pPr algn="r"/>
                      <a:r>
                        <a:rPr lang="en-US" sz="1900" b="0" dirty="0">
                          <a:solidFill>
                            <a:schemeClr val="tx1"/>
                          </a:solidFill>
                          <a:latin typeface="Poppins" pitchFamily="2" charset="77"/>
                          <a:cs typeface="Poppins" pitchFamily="2" charset="77"/>
                        </a:rPr>
                        <a:t>3.0</a:t>
                      </a:r>
                    </a:p>
                  </a:txBody>
                  <a:tcPr/>
                </a:tc>
                <a:tc>
                  <a:txBody>
                    <a:bodyPr/>
                    <a:lstStyle/>
                    <a:p>
                      <a:pPr algn="r"/>
                      <a:r>
                        <a:rPr lang="en-US" sz="1900" b="0" dirty="0">
                          <a:solidFill>
                            <a:schemeClr val="tx1"/>
                          </a:solidFill>
                          <a:latin typeface="Poppins" pitchFamily="2" charset="77"/>
                          <a:cs typeface="Poppins" pitchFamily="2" charset="77"/>
                        </a:rPr>
                        <a:t>3.7</a:t>
                      </a:r>
                    </a:p>
                  </a:txBody>
                  <a:tcPr/>
                </a:tc>
                <a:tc>
                  <a:txBody>
                    <a:bodyPr/>
                    <a:lstStyle/>
                    <a:p>
                      <a:pPr algn="r"/>
                      <a:r>
                        <a:rPr lang="en-US" sz="1900" b="0" dirty="0">
                          <a:solidFill>
                            <a:schemeClr val="tx1"/>
                          </a:solidFill>
                          <a:latin typeface="Poppins" pitchFamily="2" charset="77"/>
                          <a:cs typeface="Poppins" pitchFamily="2" charset="77"/>
                        </a:rPr>
                        <a:t>3.7</a:t>
                      </a:r>
                    </a:p>
                  </a:txBody>
                  <a:tcPr/>
                </a:tc>
                <a:extLst>
                  <a:ext uri="{0D108BD9-81ED-4DB2-BD59-A6C34878D82A}">
                    <a16:rowId xmlns:a16="http://schemas.microsoft.com/office/drawing/2014/main" val="2696282398"/>
                  </a:ext>
                </a:extLst>
              </a:tr>
              <a:tr h="370840">
                <a:tc>
                  <a:txBody>
                    <a:bodyPr/>
                    <a:lstStyle/>
                    <a:p>
                      <a:r>
                        <a:rPr lang="en-US" sz="1900" b="0" i="0" dirty="0">
                          <a:solidFill>
                            <a:schemeClr val="tx1"/>
                          </a:solidFill>
                          <a:latin typeface="Poppins" pitchFamily="2" charset="77"/>
                          <a:cs typeface="Poppins" pitchFamily="2" charset="77"/>
                        </a:rPr>
                        <a:t>LLC size (MiB)</a:t>
                      </a:r>
                    </a:p>
                  </a:txBody>
                  <a:tcPr/>
                </a:tc>
                <a:tc>
                  <a:txBody>
                    <a:bodyPr/>
                    <a:lstStyle/>
                    <a:p>
                      <a:pPr algn="r"/>
                      <a:r>
                        <a:rPr lang="en-US" sz="1900" b="0" dirty="0">
                          <a:solidFill>
                            <a:schemeClr val="tx1"/>
                          </a:solidFill>
                          <a:latin typeface="Poppins" pitchFamily="2" charset="77"/>
                          <a:cs typeface="Poppins" pitchFamily="2" charset="77"/>
                        </a:rPr>
                        <a:t>256</a:t>
                      </a:r>
                    </a:p>
                  </a:txBody>
                  <a:tcPr/>
                </a:tc>
                <a:tc>
                  <a:txBody>
                    <a:bodyPr/>
                    <a:lstStyle/>
                    <a:p>
                      <a:pPr algn="r"/>
                      <a:r>
                        <a:rPr lang="en-US" sz="1900" b="0" dirty="0">
                          <a:solidFill>
                            <a:schemeClr val="tx1"/>
                          </a:solidFill>
                          <a:latin typeface="Poppins" pitchFamily="2" charset="77"/>
                          <a:cs typeface="Poppins" pitchFamily="2" charset="77"/>
                        </a:rPr>
                        <a:t>256</a:t>
                      </a:r>
                    </a:p>
                  </a:txBody>
                  <a:tcPr/>
                </a:tc>
                <a:tc>
                  <a:txBody>
                    <a:bodyPr/>
                    <a:lstStyle/>
                    <a:p>
                      <a:pPr algn="r"/>
                      <a:r>
                        <a:rPr lang="en-US" sz="1900" b="0" dirty="0">
                          <a:solidFill>
                            <a:schemeClr val="tx1"/>
                          </a:solidFill>
                          <a:latin typeface="Poppins" pitchFamily="2" charset="77"/>
                          <a:cs typeface="Poppins" pitchFamily="2" charset="77"/>
                        </a:rPr>
                        <a:t>256</a:t>
                      </a:r>
                    </a:p>
                  </a:txBody>
                  <a:tcPr/>
                </a:tc>
                <a:tc>
                  <a:txBody>
                    <a:bodyPr/>
                    <a:lstStyle/>
                    <a:p>
                      <a:pPr algn="r"/>
                      <a:r>
                        <a:rPr lang="en-US" sz="1900" b="0" dirty="0">
                          <a:solidFill>
                            <a:schemeClr val="tx1"/>
                          </a:solidFill>
                          <a:latin typeface="Poppins" pitchFamily="2" charset="77"/>
                          <a:cs typeface="Poppins" pitchFamily="2" charset="77"/>
                        </a:rPr>
                        <a:t>384</a:t>
                      </a:r>
                    </a:p>
                  </a:txBody>
                  <a:tcPr/>
                </a:tc>
                <a:extLst>
                  <a:ext uri="{0D108BD9-81ED-4DB2-BD59-A6C34878D82A}">
                    <a16:rowId xmlns:a16="http://schemas.microsoft.com/office/drawing/2014/main" val="839668731"/>
                  </a:ext>
                </a:extLst>
              </a:tr>
              <a:tr h="370840">
                <a:tc>
                  <a:txBody>
                    <a:bodyPr/>
                    <a:lstStyle/>
                    <a:p>
                      <a:r>
                        <a:rPr lang="en-US" sz="1900" b="0" i="0" dirty="0">
                          <a:solidFill>
                            <a:schemeClr val="tx1"/>
                          </a:solidFill>
                          <a:latin typeface="Poppins" pitchFamily="2" charset="77"/>
                          <a:cs typeface="Poppins" pitchFamily="2" charset="77"/>
                        </a:rPr>
                        <a:t>TDP (W)</a:t>
                      </a:r>
                    </a:p>
                  </a:txBody>
                  <a:tcPr/>
                </a:tc>
                <a:tc>
                  <a:txBody>
                    <a:bodyPr/>
                    <a:lstStyle/>
                    <a:p>
                      <a:pPr algn="r"/>
                      <a:r>
                        <a:rPr lang="en-US" sz="1900" b="0" dirty="0">
                          <a:solidFill>
                            <a:schemeClr val="tx1"/>
                          </a:solidFill>
                          <a:latin typeface="Poppins" pitchFamily="2" charset="77"/>
                          <a:cs typeface="Poppins" pitchFamily="2" charset="77"/>
                        </a:rPr>
                        <a:t>350</a:t>
                      </a:r>
                    </a:p>
                  </a:txBody>
                  <a:tcPr/>
                </a:tc>
                <a:tc>
                  <a:txBody>
                    <a:bodyPr/>
                    <a:lstStyle/>
                    <a:p>
                      <a:pPr algn="r"/>
                      <a:r>
                        <a:rPr lang="en-US" sz="1900" b="0" dirty="0">
                          <a:solidFill>
                            <a:schemeClr val="tx1"/>
                          </a:solidFill>
                          <a:latin typeface="Poppins" pitchFamily="2" charset="77"/>
                          <a:cs typeface="Poppins" pitchFamily="2" charset="77"/>
                        </a:rPr>
                        <a:t>240</a:t>
                      </a:r>
                    </a:p>
                  </a:txBody>
                  <a:tcPr/>
                </a:tc>
                <a:tc>
                  <a:txBody>
                    <a:bodyPr/>
                    <a:lstStyle/>
                    <a:p>
                      <a:pPr algn="r"/>
                      <a:r>
                        <a:rPr lang="en-US" sz="1900" b="0" dirty="0">
                          <a:solidFill>
                            <a:schemeClr val="tx1"/>
                          </a:solidFill>
                          <a:latin typeface="Poppins" pitchFamily="2" charset="77"/>
                          <a:cs typeface="Poppins" pitchFamily="2" charset="77"/>
                        </a:rPr>
                        <a:t>280</a:t>
                      </a:r>
                    </a:p>
                  </a:txBody>
                  <a:tcPr/>
                </a:tc>
                <a:tc>
                  <a:txBody>
                    <a:bodyPr/>
                    <a:lstStyle/>
                    <a:p>
                      <a:pPr algn="r"/>
                      <a:r>
                        <a:rPr lang="en-US" sz="1900" b="0" dirty="0">
                          <a:solidFill>
                            <a:schemeClr val="tx1"/>
                          </a:solidFill>
                          <a:latin typeface="Poppins" pitchFamily="2" charset="77"/>
                          <a:cs typeface="Poppins" pitchFamily="2" charset="77"/>
                        </a:rPr>
                        <a:t>300-350</a:t>
                      </a:r>
                    </a:p>
                  </a:txBody>
                  <a:tcPr/>
                </a:tc>
                <a:extLst>
                  <a:ext uri="{0D108BD9-81ED-4DB2-BD59-A6C34878D82A}">
                    <a16:rowId xmlns:a16="http://schemas.microsoft.com/office/drawing/2014/main" val="342098598"/>
                  </a:ext>
                </a:extLst>
              </a:tr>
            </a:tbl>
          </a:graphicData>
        </a:graphic>
      </p:graphicFrame>
    </p:spTree>
    <p:extLst>
      <p:ext uri="{BB962C8B-B14F-4D97-AF65-F5344CB8AC3E}">
        <p14:creationId xmlns:p14="http://schemas.microsoft.com/office/powerpoint/2010/main" val="14666979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50D910A-EA40-718E-DF76-E95CFB772DED}"/>
              </a:ext>
            </a:extLst>
          </p:cNvPr>
          <p:cNvSpPr>
            <a:spLocks noGrp="1"/>
          </p:cNvSpPr>
          <p:nvPr>
            <p:ph type="sldNum" sz="quarter" idx="12"/>
          </p:nvPr>
        </p:nvSpPr>
        <p:spPr/>
        <p:txBody>
          <a:bodyPr/>
          <a:lstStyle/>
          <a:p>
            <a:fld id="{CA5C1F0B-256B-3243-BFD0-E9259D5AEDE3}" type="slidenum">
              <a:rPr lang="en-US" smtClean="0"/>
              <a:t>72</a:t>
            </a:fld>
            <a:endParaRPr lang="en-US"/>
          </a:p>
        </p:txBody>
      </p:sp>
      <p:sp>
        <p:nvSpPr>
          <p:cNvPr id="4" name="Title 1">
            <a:extLst>
              <a:ext uri="{FF2B5EF4-FFF2-40B4-BE49-F238E27FC236}">
                <a16:creationId xmlns:a16="http://schemas.microsoft.com/office/drawing/2014/main" id="{4027F71F-A861-526A-A006-DAC859002561}"/>
              </a:ext>
            </a:extLst>
          </p:cNvPr>
          <p:cNvSpPr txBox="1">
            <a:spLocks/>
          </p:cNvSpPr>
          <p:nvPr/>
        </p:nvSpPr>
        <p:spPr>
          <a:xfrm>
            <a:off x="223837" y="862142"/>
            <a:ext cx="11744325"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Poppins" pitchFamily="2" charset="77"/>
                <a:ea typeface="+mj-ea"/>
                <a:cs typeface="Poppins" pitchFamily="2" charset="77"/>
              </a:defRPr>
            </a:lvl1pPr>
          </a:lstStyle>
          <a:p>
            <a:r>
              <a:rPr lang="en-US" dirty="0"/>
              <a:t>Full </a:t>
            </a:r>
            <a:r>
              <a:rPr lang="en-US" b="1" dirty="0">
                <a:solidFill>
                  <a:schemeClr val="accent6"/>
                </a:solidFill>
              </a:rPr>
              <a:t>GreenSKU</a:t>
            </a:r>
            <a:r>
              <a:rPr lang="en-US" dirty="0"/>
              <a:t> server configurations</a:t>
            </a:r>
          </a:p>
        </p:txBody>
      </p:sp>
      <p:graphicFrame>
        <p:nvGraphicFramePr>
          <p:cNvPr id="5" name="Table 4">
            <a:extLst>
              <a:ext uri="{FF2B5EF4-FFF2-40B4-BE49-F238E27FC236}">
                <a16:creationId xmlns:a16="http://schemas.microsoft.com/office/drawing/2014/main" id="{AE64CF4C-D109-AE3F-74B4-A82C8CAE532F}"/>
              </a:ext>
            </a:extLst>
          </p:cNvPr>
          <p:cNvGraphicFramePr>
            <a:graphicFrameLocks noGrp="1"/>
          </p:cNvGraphicFramePr>
          <p:nvPr>
            <p:extLst>
              <p:ext uri="{D42A27DB-BD31-4B8C-83A1-F6EECF244321}">
                <p14:modId xmlns:p14="http://schemas.microsoft.com/office/powerpoint/2010/main" val="3727220435"/>
              </p:ext>
            </p:extLst>
          </p:nvPr>
        </p:nvGraphicFramePr>
        <p:xfrm>
          <a:off x="1142194" y="2332117"/>
          <a:ext cx="9907610" cy="2773680"/>
        </p:xfrm>
        <a:graphic>
          <a:graphicData uri="http://schemas.openxmlformats.org/drawingml/2006/table">
            <a:tbl>
              <a:tblPr firstRow="1" bandRow="1">
                <a:tableStyleId>{5C22544A-7EE6-4342-B048-85BDC9FD1C3A}</a:tableStyleId>
              </a:tblPr>
              <a:tblGrid>
                <a:gridCol w="2736476">
                  <a:extLst>
                    <a:ext uri="{9D8B030D-6E8A-4147-A177-3AD203B41FA5}">
                      <a16:colId xmlns:a16="http://schemas.microsoft.com/office/drawing/2014/main" val="4024572201"/>
                    </a:ext>
                  </a:extLst>
                </a:gridCol>
                <a:gridCol w="1510484">
                  <a:extLst>
                    <a:ext uri="{9D8B030D-6E8A-4147-A177-3AD203B41FA5}">
                      <a16:colId xmlns:a16="http://schemas.microsoft.com/office/drawing/2014/main" val="840917255"/>
                    </a:ext>
                  </a:extLst>
                </a:gridCol>
                <a:gridCol w="2933494">
                  <a:extLst>
                    <a:ext uri="{9D8B030D-6E8A-4147-A177-3AD203B41FA5}">
                      <a16:colId xmlns:a16="http://schemas.microsoft.com/office/drawing/2014/main" val="972736948"/>
                    </a:ext>
                  </a:extLst>
                </a:gridCol>
                <a:gridCol w="2727156">
                  <a:extLst>
                    <a:ext uri="{9D8B030D-6E8A-4147-A177-3AD203B41FA5}">
                      <a16:colId xmlns:a16="http://schemas.microsoft.com/office/drawing/2014/main" val="2937830304"/>
                    </a:ext>
                  </a:extLst>
                </a:gridCol>
              </a:tblGrid>
              <a:tr h="370840">
                <a:tc>
                  <a:txBody>
                    <a:bodyPr/>
                    <a:lstStyle/>
                    <a:p>
                      <a:r>
                        <a:rPr lang="en-US" sz="1900" b="0" dirty="0">
                          <a:latin typeface="Poppins" pitchFamily="2" charset="77"/>
                          <a:cs typeface="Poppins" pitchFamily="2" charset="77"/>
                        </a:rPr>
                        <a:t>SKU Config.</a:t>
                      </a:r>
                    </a:p>
                  </a:txBody>
                  <a:tcPr/>
                </a:tc>
                <a:tc>
                  <a:txBody>
                    <a:bodyPr/>
                    <a:lstStyle/>
                    <a:p>
                      <a:pPr algn="r"/>
                      <a:r>
                        <a:rPr lang="en-US" sz="1900" b="0" dirty="0">
                          <a:latin typeface="Poppins" pitchFamily="2" charset="77"/>
                          <a:cs typeface="Poppins" pitchFamily="2" charset="77"/>
                        </a:rPr>
                        <a:t># Cores</a:t>
                      </a:r>
                    </a:p>
                  </a:txBody>
                  <a:tcPr anchor="ctr"/>
                </a:tc>
                <a:tc>
                  <a:txBody>
                    <a:bodyPr/>
                    <a:lstStyle/>
                    <a:p>
                      <a:pPr algn="r"/>
                      <a:r>
                        <a:rPr lang="en-US" sz="1900" b="0" dirty="0">
                          <a:latin typeface="Poppins" pitchFamily="2" charset="77"/>
                          <a:cs typeface="Poppins" pitchFamily="2" charset="77"/>
                        </a:rPr>
                        <a:t># DIMMs x </a:t>
                      </a:r>
                    </a:p>
                    <a:p>
                      <a:pPr algn="r"/>
                      <a:r>
                        <a:rPr lang="en-US" sz="1900" b="0" dirty="0">
                          <a:latin typeface="Poppins" pitchFamily="2" charset="77"/>
                          <a:cs typeface="Poppins" pitchFamily="2" charset="77"/>
                        </a:rPr>
                        <a:t>DIMM Capacity (GB)</a:t>
                      </a:r>
                    </a:p>
                  </a:txBody>
                  <a:tcPr anchor="ctr"/>
                </a:tc>
                <a:tc>
                  <a:txBody>
                    <a:bodyPr/>
                    <a:lstStyle/>
                    <a:p>
                      <a:pPr algn="r"/>
                      <a:r>
                        <a:rPr lang="en-US" sz="1900" b="0" dirty="0">
                          <a:latin typeface="Poppins" pitchFamily="2" charset="77"/>
                          <a:cs typeface="Poppins" pitchFamily="2" charset="77"/>
                        </a:rPr>
                        <a:t># SSDs x </a:t>
                      </a:r>
                    </a:p>
                    <a:p>
                      <a:pPr algn="r"/>
                      <a:r>
                        <a:rPr lang="en-US" sz="1900" b="0" dirty="0">
                          <a:latin typeface="Poppins" pitchFamily="2" charset="77"/>
                          <a:cs typeface="Poppins" pitchFamily="2" charset="77"/>
                        </a:rPr>
                        <a:t>SSD Capacity (TB)</a:t>
                      </a:r>
                    </a:p>
                  </a:txBody>
                  <a:tcPr/>
                </a:tc>
                <a:extLst>
                  <a:ext uri="{0D108BD9-81ED-4DB2-BD59-A6C34878D82A}">
                    <a16:rowId xmlns:a16="http://schemas.microsoft.com/office/drawing/2014/main" val="821944955"/>
                  </a:ext>
                </a:extLst>
              </a:tr>
              <a:tr h="370840">
                <a:tc>
                  <a:txBody>
                    <a:bodyPr/>
                    <a:lstStyle/>
                    <a:p>
                      <a:r>
                        <a:rPr lang="en-US" sz="1900" dirty="0">
                          <a:solidFill>
                            <a:schemeClr val="tx1"/>
                          </a:solidFill>
                          <a:latin typeface="Poppins" pitchFamily="2" charset="77"/>
                          <a:cs typeface="Poppins" pitchFamily="2" charset="77"/>
                        </a:rPr>
                        <a:t>Baseline</a:t>
                      </a:r>
                    </a:p>
                  </a:txBody>
                  <a:tcPr/>
                </a:tc>
                <a:tc>
                  <a:txBody>
                    <a:bodyPr/>
                    <a:lstStyle/>
                    <a:p>
                      <a:pPr algn="r"/>
                      <a:r>
                        <a:rPr lang="en-US" sz="1900" dirty="0">
                          <a:solidFill>
                            <a:schemeClr val="tx1"/>
                          </a:solidFill>
                          <a:latin typeface="Poppins" pitchFamily="2" charset="77"/>
                          <a:cs typeface="Poppins" pitchFamily="2" charset="77"/>
                        </a:rPr>
                        <a:t>80</a:t>
                      </a:r>
                    </a:p>
                  </a:txBody>
                  <a:tcPr/>
                </a:tc>
                <a:tc>
                  <a:txBody>
                    <a:bodyPr/>
                    <a:lstStyle/>
                    <a:p>
                      <a:pPr algn="r"/>
                      <a:r>
                        <a:rPr lang="en-US" sz="1900" dirty="0">
                          <a:solidFill>
                            <a:schemeClr val="tx1"/>
                          </a:solidFill>
                          <a:latin typeface="Poppins" pitchFamily="2" charset="77"/>
                          <a:cs typeface="Poppins" pitchFamily="2" charset="77"/>
                        </a:rPr>
                        <a:t>12 x 64</a:t>
                      </a:r>
                    </a:p>
                  </a:txBody>
                  <a:tcPr/>
                </a:tc>
                <a:tc>
                  <a:txBody>
                    <a:bodyPr/>
                    <a:lstStyle/>
                    <a:p>
                      <a:pPr algn="r"/>
                      <a:r>
                        <a:rPr lang="en-US" sz="1900" dirty="0">
                          <a:solidFill>
                            <a:schemeClr val="tx1"/>
                          </a:solidFill>
                          <a:latin typeface="Poppins" pitchFamily="2" charset="77"/>
                          <a:cs typeface="Poppins" pitchFamily="2" charset="77"/>
                        </a:rPr>
                        <a:t>6 x 2</a:t>
                      </a:r>
                    </a:p>
                  </a:txBody>
                  <a:tcPr/>
                </a:tc>
                <a:extLst>
                  <a:ext uri="{0D108BD9-81ED-4DB2-BD59-A6C34878D82A}">
                    <a16:rowId xmlns:a16="http://schemas.microsoft.com/office/drawing/2014/main" val="3685624189"/>
                  </a:ext>
                </a:extLst>
              </a:tr>
              <a:tr h="370840">
                <a:tc>
                  <a:txBody>
                    <a:bodyPr/>
                    <a:lstStyle/>
                    <a:p>
                      <a:r>
                        <a:rPr lang="en-US" sz="1900" b="1" i="0" dirty="0">
                          <a:solidFill>
                            <a:schemeClr val="accent6"/>
                          </a:solidFill>
                          <a:latin typeface="Poppins" pitchFamily="2" charset="77"/>
                          <a:cs typeface="Poppins" pitchFamily="2" charset="77"/>
                        </a:rPr>
                        <a:t>GreenSKU</a:t>
                      </a:r>
                      <a:r>
                        <a:rPr lang="en-US" sz="1900" i="0" dirty="0">
                          <a:solidFill>
                            <a:schemeClr val="tx1"/>
                          </a:solidFill>
                          <a:latin typeface="Poppins" pitchFamily="2" charset="77"/>
                          <a:cs typeface="Poppins" pitchFamily="2" charset="77"/>
                        </a:rPr>
                        <a:t>-Dense</a:t>
                      </a:r>
                    </a:p>
                  </a:txBody>
                  <a:tcPr/>
                </a:tc>
                <a:tc>
                  <a:txBody>
                    <a:bodyPr/>
                    <a:lstStyle/>
                    <a:p>
                      <a:pPr algn="r"/>
                      <a:r>
                        <a:rPr lang="en-US" sz="1900" dirty="0">
                          <a:solidFill>
                            <a:schemeClr val="tx1"/>
                          </a:solidFill>
                          <a:latin typeface="Poppins" pitchFamily="2" charset="77"/>
                          <a:cs typeface="Poppins" pitchFamily="2" charset="77"/>
                        </a:rPr>
                        <a:t>80</a:t>
                      </a:r>
                    </a:p>
                  </a:txBody>
                  <a:tcPr/>
                </a:tc>
                <a:tc>
                  <a:txBody>
                    <a:bodyPr/>
                    <a:lstStyle/>
                    <a:p>
                      <a:pPr algn="r"/>
                      <a:r>
                        <a:rPr lang="en-US" sz="1900" dirty="0">
                          <a:solidFill>
                            <a:schemeClr val="tx1"/>
                          </a:solidFill>
                          <a:latin typeface="Poppins" pitchFamily="2" charset="77"/>
                          <a:cs typeface="Poppins" pitchFamily="2" charset="77"/>
                        </a:rPr>
                        <a:t>12 x 96</a:t>
                      </a:r>
                    </a:p>
                  </a:txBody>
                  <a:tcPr/>
                </a:tc>
                <a:tc>
                  <a:txBody>
                    <a:bodyPr/>
                    <a:lstStyle/>
                    <a:p>
                      <a:pPr algn="r"/>
                      <a:r>
                        <a:rPr lang="en-US" sz="1900" dirty="0">
                          <a:solidFill>
                            <a:schemeClr val="tx1"/>
                          </a:solidFill>
                          <a:latin typeface="Poppins" pitchFamily="2" charset="77"/>
                          <a:cs typeface="Poppins" pitchFamily="2" charset="77"/>
                        </a:rPr>
                        <a:t>5 x 4</a:t>
                      </a:r>
                    </a:p>
                  </a:txBody>
                  <a:tcPr/>
                </a:tc>
                <a:extLst>
                  <a:ext uri="{0D108BD9-81ED-4DB2-BD59-A6C34878D82A}">
                    <a16:rowId xmlns:a16="http://schemas.microsoft.com/office/drawing/2014/main" val="2696282398"/>
                  </a:ext>
                </a:extLst>
              </a:tr>
              <a:tr h="370840">
                <a:tc>
                  <a:txBody>
                    <a:bodyPr/>
                    <a:lstStyle/>
                    <a:p>
                      <a:r>
                        <a:rPr lang="en-US" sz="1900" b="1" i="0" dirty="0">
                          <a:solidFill>
                            <a:schemeClr val="accent6"/>
                          </a:solidFill>
                          <a:latin typeface="Poppins" pitchFamily="2" charset="77"/>
                          <a:cs typeface="Poppins" pitchFamily="2" charset="77"/>
                        </a:rPr>
                        <a:t>GreenSKU</a:t>
                      </a:r>
                      <a:r>
                        <a:rPr lang="en-US" sz="1900" i="0" dirty="0">
                          <a:solidFill>
                            <a:schemeClr val="tx1"/>
                          </a:solidFill>
                          <a:latin typeface="Poppins" pitchFamily="2" charset="77"/>
                          <a:cs typeface="Poppins" pitchFamily="2" charset="77"/>
                        </a:rPr>
                        <a:t>-CXL</a:t>
                      </a:r>
                    </a:p>
                  </a:txBody>
                  <a:tcPr/>
                </a:tc>
                <a:tc>
                  <a:txBody>
                    <a:bodyPr/>
                    <a:lstStyle/>
                    <a:p>
                      <a:pPr algn="r"/>
                      <a:r>
                        <a:rPr lang="en-US" sz="1900" dirty="0">
                          <a:solidFill>
                            <a:schemeClr val="tx1"/>
                          </a:solidFill>
                          <a:latin typeface="Poppins" pitchFamily="2" charset="77"/>
                          <a:cs typeface="Poppins" pitchFamily="2" charset="77"/>
                        </a:rPr>
                        <a:t>128</a:t>
                      </a:r>
                    </a:p>
                  </a:txBody>
                  <a:tcPr/>
                </a:tc>
                <a:tc>
                  <a:txBody>
                    <a:bodyPr/>
                    <a:lstStyle/>
                    <a:p>
                      <a:pPr algn="r"/>
                      <a:r>
                        <a:rPr lang="en-US" sz="1900" dirty="0">
                          <a:solidFill>
                            <a:schemeClr val="tx1"/>
                          </a:solidFill>
                          <a:latin typeface="Poppins" pitchFamily="2" charset="77"/>
                          <a:cs typeface="Poppins" pitchFamily="2" charset="77"/>
                        </a:rPr>
                        <a:t>12 x 64</a:t>
                      </a:r>
                    </a:p>
                    <a:p>
                      <a:pPr algn="r"/>
                      <a:r>
                        <a:rPr lang="en-US" sz="1900" dirty="0">
                          <a:solidFill>
                            <a:schemeClr val="tx1"/>
                          </a:solidFill>
                          <a:latin typeface="Poppins" pitchFamily="2" charset="77"/>
                          <a:cs typeface="Poppins" pitchFamily="2" charset="77"/>
                        </a:rPr>
                        <a:t>(CXL) 8 x 32 </a:t>
                      </a:r>
                    </a:p>
                  </a:txBody>
                  <a:tcPr/>
                </a:tc>
                <a:tc>
                  <a:txBody>
                    <a:bodyPr/>
                    <a:lstStyle/>
                    <a:p>
                      <a:pPr algn="r"/>
                      <a:r>
                        <a:rPr lang="en-US" sz="1900" dirty="0">
                          <a:solidFill>
                            <a:schemeClr val="tx1"/>
                          </a:solidFill>
                          <a:latin typeface="Poppins" pitchFamily="2" charset="77"/>
                          <a:cs typeface="Poppins" pitchFamily="2" charset="77"/>
                        </a:rPr>
                        <a:t>5 x 4</a:t>
                      </a:r>
                    </a:p>
                  </a:txBody>
                  <a:tcPr/>
                </a:tc>
                <a:extLst>
                  <a:ext uri="{0D108BD9-81ED-4DB2-BD59-A6C34878D82A}">
                    <a16:rowId xmlns:a16="http://schemas.microsoft.com/office/drawing/2014/main" val="839668731"/>
                  </a:ext>
                </a:extLst>
              </a:tr>
              <a:tr h="370840">
                <a:tc>
                  <a:txBody>
                    <a:bodyPr/>
                    <a:lstStyle/>
                    <a:p>
                      <a:r>
                        <a:rPr lang="en-US" sz="1900" b="1" i="0" dirty="0">
                          <a:solidFill>
                            <a:schemeClr val="accent6"/>
                          </a:solidFill>
                          <a:latin typeface="Poppins" pitchFamily="2" charset="77"/>
                          <a:cs typeface="Poppins" pitchFamily="2" charset="77"/>
                        </a:rPr>
                        <a:t>GreenSKU</a:t>
                      </a:r>
                      <a:r>
                        <a:rPr lang="en-US" sz="1900" i="0" dirty="0">
                          <a:solidFill>
                            <a:schemeClr val="tx1"/>
                          </a:solidFill>
                          <a:latin typeface="Poppins" pitchFamily="2" charset="77"/>
                          <a:cs typeface="Poppins" pitchFamily="2" charset="77"/>
                        </a:rPr>
                        <a:t>-Full</a:t>
                      </a:r>
                    </a:p>
                  </a:txBody>
                  <a:tcPr/>
                </a:tc>
                <a:tc>
                  <a:txBody>
                    <a:bodyPr/>
                    <a:lstStyle/>
                    <a:p>
                      <a:pPr algn="r"/>
                      <a:r>
                        <a:rPr lang="en-US" sz="1900" dirty="0">
                          <a:solidFill>
                            <a:schemeClr val="tx1"/>
                          </a:solidFill>
                          <a:latin typeface="Poppins" pitchFamily="2" charset="77"/>
                          <a:cs typeface="Poppins" pitchFamily="2" charset="77"/>
                        </a:rPr>
                        <a:t>128</a:t>
                      </a:r>
                    </a:p>
                  </a:txBody>
                  <a:tcPr/>
                </a:tc>
                <a:tc>
                  <a:txBody>
                    <a:bodyPr/>
                    <a:lstStyle/>
                    <a:p>
                      <a:pPr algn="r"/>
                      <a:r>
                        <a:rPr lang="en-US" sz="1900" dirty="0">
                          <a:solidFill>
                            <a:schemeClr val="tx1"/>
                          </a:solidFill>
                          <a:latin typeface="Poppins" pitchFamily="2" charset="77"/>
                          <a:cs typeface="Poppins" pitchFamily="2" charset="77"/>
                        </a:rPr>
                        <a:t>12 x 64</a:t>
                      </a:r>
                    </a:p>
                    <a:p>
                      <a:pPr algn="r"/>
                      <a:r>
                        <a:rPr lang="en-US" sz="1900" dirty="0">
                          <a:solidFill>
                            <a:schemeClr val="tx1"/>
                          </a:solidFill>
                          <a:latin typeface="Poppins" pitchFamily="2" charset="77"/>
                          <a:cs typeface="Poppins" pitchFamily="2" charset="77"/>
                        </a:rPr>
                        <a:t>(CXL) 8 x 32 </a:t>
                      </a:r>
                    </a:p>
                  </a:txBody>
                  <a:tcPr/>
                </a:tc>
                <a:tc>
                  <a:txBody>
                    <a:bodyPr/>
                    <a:lstStyle/>
                    <a:p>
                      <a:pPr algn="r"/>
                      <a:r>
                        <a:rPr lang="en-US" sz="1900" dirty="0">
                          <a:solidFill>
                            <a:schemeClr val="tx1"/>
                          </a:solidFill>
                          <a:latin typeface="Poppins" pitchFamily="2" charset="77"/>
                          <a:cs typeface="Poppins" pitchFamily="2" charset="77"/>
                        </a:rPr>
                        <a:t>2 x 4</a:t>
                      </a:r>
                    </a:p>
                    <a:p>
                      <a:pPr algn="r"/>
                      <a:r>
                        <a:rPr lang="en-US" sz="1900" dirty="0">
                          <a:solidFill>
                            <a:schemeClr val="tx1"/>
                          </a:solidFill>
                          <a:latin typeface="Poppins" pitchFamily="2" charset="77"/>
                          <a:cs typeface="Poppins" pitchFamily="2" charset="77"/>
                        </a:rPr>
                        <a:t>(Reused) 12 x 1</a:t>
                      </a:r>
                    </a:p>
                  </a:txBody>
                  <a:tcPr/>
                </a:tc>
                <a:extLst>
                  <a:ext uri="{0D108BD9-81ED-4DB2-BD59-A6C34878D82A}">
                    <a16:rowId xmlns:a16="http://schemas.microsoft.com/office/drawing/2014/main" val="342098598"/>
                  </a:ext>
                </a:extLst>
              </a:tr>
            </a:tbl>
          </a:graphicData>
        </a:graphic>
      </p:graphicFrame>
    </p:spTree>
    <p:extLst>
      <p:ext uri="{BB962C8B-B14F-4D97-AF65-F5344CB8AC3E}">
        <p14:creationId xmlns:p14="http://schemas.microsoft.com/office/powerpoint/2010/main" val="8230246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DEF5368-FE7C-56E7-056D-75311B261F54}"/>
              </a:ext>
            </a:extLst>
          </p:cNvPr>
          <p:cNvSpPr/>
          <p:nvPr/>
        </p:nvSpPr>
        <p:spPr>
          <a:xfrm>
            <a:off x="-358588" y="2084832"/>
            <a:ext cx="12729882" cy="850392"/>
          </a:xfrm>
          <a:prstGeom prst="rect">
            <a:avLst/>
          </a:prstGeom>
          <a:solidFill>
            <a:srgbClr val="E2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Graphic 5" descr="Blueprint with solid fill">
            <a:extLst>
              <a:ext uri="{FF2B5EF4-FFF2-40B4-BE49-F238E27FC236}">
                <a16:creationId xmlns:a16="http://schemas.microsoft.com/office/drawing/2014/main" id="{1827DC65-400E-58EB-E192-D0F9E791010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10380" y="2971081"/>
            <a:ext cx="724881" cy="724881"/>
          </a:xfrm>
          <a:prstGeom prst="rect">
            <a:avLst/>
          </a:prstGeom>
        </p:spPr>
      </p:pic>
      <p:grpSp>
        <p:nvGrpSpPr>
          <p:cNvPr id="11" name="Group 10">
            <a:extLst>
              <a:ext uri="{FF2B5EF4-FFF2-40B4-BE49-F238E27FC236}">
                <a16:creationId xmlns:a16="http://schemas.microsoft.com/office/drawing/2014/main" id="{19DA1B2D-0FA2-610A-C088-E48FE2EEB017}"/>
              </a:ext>
            </a:extLst>
          </p:cNvPr>
          <p:cNvGrpSpPr/>
          <p:nvPr/>
        </p:nvGrpSpPr>
        <p:grpSpPr>
          <a:xfrm>
            <a:off x="210380" y="2143766"/>
            <a:ext cx="724881" cy="724881"/>
            <a:chOff x="972532" y="2644651"/>
            <a:chExt cx="914400" cy="914400"/>
          </a:xfrm>
        </p:grpSpPr>
        <p:pic>
          <p:nvPicPr>
            <p:cNvPr id="8" name="Graphic 7" descr="Server with solid fill">
              <a:extLst>
                <a:ext uri="{FF2B5EF4-FFF2-40B4-BE49-F238E27FC236}">
                  <a16:creationId xmlns:a16="http://schemas.microsoft.com/office/drawing/2014/main" id="{42C1AB05-D1E3-ED41-FA04-14B3BCD2606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72532" y="2644651"/>
              <a:ext cx="914400" cy="914400"/>
            </a:xfrm>
            <a:prstGeom prst="rect">
              <a:avLst/>
            </a:prstGeom>
          </p:spPr>
        </p:pic>
        <p:pic>
          <p:nvPicPr>
            <p:cNvPr id="10" name="Graphic 9" descr="Wrench with solid fill">
              <a:extLst>
                <a:ext uri="{FF2B5EF4-FFF2-40B4-BE49-F238E27FC236}">
                  <a16:creationId xmlns:a16="http://schemas.microsoft.com/office/drawing/2014/main" id="{7F10F66C-D69C-7166-7B70-7345C0AE65D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50087" y="2722206"/>
              <a:ext cx="759290" cy="759290"/>
            </a:xfrm>
            <a:prstGeom prst="rect">
              <a:avLst/>
            </a:prstGeom>
          </p:spPr>
        </p:pic>
      </p:grpSp>
      <p:grpSp>
        <p:nvGrpSpPr>
          <p:cNvPr id="18" name="Group 17">
            <a:extLst>
              <a:ext uri="{FF2B5EF4-FFF2-40B4-BE49-F238E27FC236}">
                <a16:creationId xmlns:a16="http://schemas.microsoft.com/office/drawing/2014/main" id="{023A74DE-DFA9-806B-8608-F22082AB2062}"/>
              </a:ext>
            </a:extLst>
          </p:cNvPr>
          <p:cNvGrpSpPr/>
          <p:nvPr/>
        </p:nvGrpSpPr>
        <p:grpSpPr>
          <a:xfrm>
            <a:off x="218262" y="3769304"/>
            <a:ext cx="745575" cy="854036"/>
            <a:chOff x="941542" y="3798164"/>
            <a:chExt cx="945390" cy="1082919"/>
          </a:xfrm>
        </p:grpSpPr>
        <p:pic>
          <p:nvPicPr>
            <p:cNvPr id="15" name="Graphic 14" descr="Power Plant with solid fill">
              <a:extLst>
                <a:ext uri="{FF2B5EF4-FFF2-40B4-BE49-F238E27FC236}">
                  <a16:creationId xmlns:a16="http://schemas.microsoft.com/office/drawing/2014/main" id="{F6CD4BF1-2B20-CF4E-C642-07EE3478B981}"/>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72532" y="3798164"/>
              <a:ext cx="914400" cy="914400"/>
            </a:xfrm>
            <a:prstGeom prst="rect">
              <a:avLst/>
            </a:prstGeom>
          </p:spPr>
        </p:pic>
        <p:pic>
          <p:nvPicPr>
            <p:cNvPr id="17" name="Graphic 16" descr="Gauge with solid fill">
              <a:extLst>
                <a:ext uri="{FF2B5EF4-FFF2-40B4-BE49-F238E27FC236}">
                  <a16:creationId xmlns:a16="http://schemas.microsoft.com/office/drawing/2014/main" id="{2A67880E-C570-EA37-1B2D-D3FCA4A245E5}"/>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941542" y="3966683"/>
              <a:ext cx="914400" cy="914400"/>
            </a:xfrm>
            <a:prstGeom prst="rect">
              <a:avLst/>
            </a:prstGeom>
          </p:spPr>
        </p:pic>
      </p:grpSp>
      <p:sp>
        <p:nvSpPr>
          <p:cNvPr id="4" name="Slide Number Placeholder 3">
            <a:extLst>
              <a:ext uri="{FF2B5EF4-FFF2-40B4-BE49-F238E27FC236}">
                <a16:creationId xmlns:a16="http://schemas.microsoft.com/office/drawing/2014/main" id="{0BDA9834-4E7D-0ADB-B5D6-EC9956646FA2}"/>
              </a:ext>
            </a:extLst>
          </p:cNvPr>
          <p:cNvSpPr>
            <a:spLocks noGrp="1"/>
          </p:cNvSpPr>
          <p:nvPr>
            <p:ph type="sldNum" sz="quarter" idx="12"/>
          </p:nvPr>
        </p:nvSpPr>
        <p:spPr/>
        <p:txBody>
          <a:bodyPr/>
          <a:lstStyle/>
          <a:p>
            <a:fld id="{CA5C1F0B-256B-3243-BFD0-E9259D5AEDE3}" type="slidenum">
              <a:rPr lang="en-US" smtClean="0"/>
              <a:t>8</a:t>
            </a:fld>
            <a:endParaRPr lang="en-US"/>
          </a:p>
        </p:txBody>
      </p:sp>
      <p:sp>
        <p:nvSpPr>
          <p:cNvPr id="19" name="Title 1">
            <a:extLst>
              <a:ext uri="{FF2B5EF4-FFF2-40B4-BE49-F238E27FC236}">
                <a16:creationId xmlns:a16="http://schemas.microsoft.com/office/drawing/2014/main" id="{5A60117B-E4DE-7B10-AC8F-302BBAF54367}"/>
              </a:ext>
            </a:extLst>
          </p:cNvPr>
          <p:cNvSpPr>
            <a:spLocks noGrp="1"/>
          </p:cNvSpPr>
          <p:nvPr>
            <p:ph type="title"/>
          </p:nvPr>
        </p:nvSpPr>
        <p:spPr>
          <a:xfrm>
            <a:off x="210380" y="892592"/>
            <a:ext cx="10515600" cy="1325563"/>
          </a:xfrm>
        </p:spPr>
        <p:txBody>
          <a:bodyPr>
            <a:normAutofit/>
          </a:bodyPr>
          <a:lstStyle/>
          <a:p>
            <a:r>
              <a:rPr lang="en-US" sz="2800" dirty="0"/>
              <a:t>Our contributions</a:t>
            </a:r>
          </a:p>
        </p:txBody>
      </p:sp>
      <p:sp>
        <p:nvSpPr>
          <p:cNvPr id="26" name="Content Placeholder 2">
            <a:extLst>
              <a:ext uri="{FF2B5EF4-FFF2-40B4-BE49-F238E27FC236}">
                <a16:creationId xmlns:a16="http://schemas.microsoft.com/office/drawing/2014/main" id="{00A43FDB-9F7E-E7DA-02E2-51F1F85E3D4F}"/>
              </a:ext>
            </a:extLst>
          </p:cNvPr>
          <p:cNvSpPr>
            <a:spLocks noGrp="1"/>
          </p:cNvSpPr>
          <p:nvPr>
            <p:ph idx="1"/>
          </p:nvPr>
        </p:nvSpPr>
        <p:spPr>
          <a:xfrm>
            <a:off x="1259762" y="2248420"/>
            <a:ext cx="11248831" cy="2157984"/>
          </a:xfrm>
        </p:spPr>
        <p:txBody>
          <a:bodyPr>
            <a:noAutofit/>
          </a:bodyPr>
          <a:lstStyle/>
          <a:p>
            <a:pPr marL="0" indent="0">
              <a:lnSpc>
                <a:spcPct val="100000"/>
              </a:lnSpc>
              <a:buNone/>
            </a:pPr>
            <a:r>
              <a:rPr lang="en-US" sz="2200" dirty="0"/>
              <a:t>A real </a:t>
            </a:r>
            <a:r>
              <a:rPr lang="en-US" sz="2200" b="1" dirty="0">
                <a:solidFill>
                  <a:srgbClr val="70AD47"/>
                </a:solidFill>
              </a:rPr>
              <a:t>GreenSKU</a:t>
            </a:r>
            <a:r>
              <a:rPr lang="en-US" sz="2200" dirty="0"/>
              <a:t> </a:t>
            </a:r>
            <a:r>
              <a:rPr lang="en-US" sz="2200" b="1" u="sng" dirty="0"/>
              <a:t>server design</a:t>
            </a:r>
            <a:r>
              <a:rPr lang="en-US" sz="2200" b="1" dirty="0"/>
              <a:t> </a:t>
            </a:r>
            <a:r>
              <a:rPr lang="en-US" sz="2200" dirty="0"/>
              <a:t>and implementation</a:t>
            </a:r>
          </a:p>
          <a:p>
            <a:pPr marL="0" indent="0">
              <a:lnSpc>
                <a:spcPct val="100000"/>
              </a:lnSpc>
              <a:buNone/>
            </a:pPr>
            <a:endParaRPr lang="en-US" sz="2200" dirty="0"/>
          </a:p>
          <a:p>
            <a:pPr marL="0" indent="0">
              <a:lnSpc>
                <a:spcPct val="100000"/>
              </a:lnSpc>
              <a:buNone/>
            </a:pPr>
            <a:r>
              <a:rPr lang="en-US" sz="2200" dirty="0"/>
              <a:t>A </a:t>
            </a:r>
            <a:r>
              <a:rPr lang="en-US" sz="2200" b="1" u="sng" dirty="0"/>
              <a:t>framework</a:t>
            </a:r>
            <a:r>
              <a:rPr lang="en-US" sz="2200" dirty="0"/>
              <a:t> to evaluate a </a:t>
            </a:r>
            <a:r>
              <a:rPr lang="en-US" sz="2200" b="1" dirty="0" err="1">
                <a:solidFill>
                  <a:schemeClr val="accent6"/>
                </a:solidFill>
              </a:rPr>
              <a:t>GreenSKU</a:t>
            </a:r>
            <a:r>
              <a:rPr lang="en-US" sz="2200" dirty="0" err="1"/>
              <a:t>’s</a:t>
            </a:r>
            <a:r>
              <a:rPr lang="en-US" sz="2200" dirty="0"/>
              <a:t> carbon-saving potential at scale</a:t>
            </a:r>
          </a:p>
          <a:p>
            <a:pPr marL="0" indent="0">
              <a:lnSpc>
                <a:spcPct val="100000"/>
              </a:lnSpc>
              <a:buNone/>
            </a:pPr>
            <a:endParaRPr lang="en-US" sz="2200" dirty="0"/>
          </a:p>
          <a:p>
            <a:pPr marL="0" indent="0">
              <a:lnSpc>
                <a:spcPct val="100000"/>
              </a:lnSpc>
              <a:buNone/>
            </a:pPr>
            <a:r>
              <a:rPr lang="en-US" sz="2200" dirty="0"/>
              <a:t>A carbon </a:t>
            </a:r>
            <a:r>
              <a:rPr lang="en-US" sz="2200" b="1" u="sng" dirty="0"/>
              <a:t>evaluation</a:t>
            </a:r>
            <a:r>
              <a:rPr lang="en-US" sz="2200" dirty="0"/>
              <a:t> of our </a:t>
            </a:r>
            <a:r>
              <a:rPr lang="en-US" sz="2200" b="1" dirty="0">
                <a:solidFill>
                  <a:srgbClr val="70AD47"/>
                </a:solidFill>
              </a:rPr>
              <a:t>GreenSKU </a:t>
            </a:r>
            <a:r>
              <a:rPr lang="en-US" sz="2200" dirty="0"/>
              <a:t>under Azure’s production constraints</a:t>
            </a:r>
          </a:p>
          <a:p>
            <a:pPr marL="514350" indent="-514350">
              <a:lnSpc>
                <a:spcPct val="100000"/>
              </a:lnSpc>
              <a:buFont typeface="+mj-lt"/>
              <a:buAutoNum type="arabicPeriod"/>
            </a:pPr>
            <a:endParaRPr lang="en-US" sz="2200" dirty="0"/>
          </a:p>
          <a:p>
            <a:pPr marL="514350" indent="-514350">
              <a:lnSpc>
                <a:spcPct val="100000"/>
              </a:lnSpc>
              <a:buFont typeface="+mj-lt"/>
              <a:buAutoNum type="arabicPeriod"/>
            </a:pPr>
            <a:endParaRPr lang="en-US" sz="2200" dirty="0"/>
          </a:p>
        </p:txBody>
      </p:sp>
      <p:sp>
        <p:nvSpPr>
          <p:cNvPr id="27" name="Content Placeholder 2">
            <a:extLst>
              <a:ext uri="{FF2B5EF4-FFF2-40B4-BE49-F238E27FC236}">
                <a16:creationId xmlns:a16="http://schemas.microsoft.com/office/drawing/2014/main" id="{76EFA859-BF49-087F-7700-06851CF5DA6E}"/>
              </a:ext>
            </a:extLst>
          </p:cNvPr>
          <p:cNvSpPr txBox="1">
            <a:spLocks/>
          </p:cNvSpPr>
          <p:nvPr/>
        </p:nvSpPr>
        <p:spPr>
          <a:xfrm>
            <a:off x="959701" y="2248420"/>
            <a:ext cx="576850" cy="215798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Poppins" pitchFamily="2" charset="77"/>
                <a:ea typeface="+mn-ea"/>
                <a:cs typeface="Poppins" pitchFamily="2" charset="77"/>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Poppins" pitchFamily="2" charset="77"/>
                <a:ea typeface="+mn-ea"/>
                <a:cs typeface="Poppins" pitchFamily="2" charset="77"/>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Poppins" pitchFamily="2" charset="77"/>
                <a:ea typeface="+mn-ea"/>
                <a:cs typeface="Poppins" pitchFamily="2" charset="77"/>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oppins" pitchFamily="2" charset="77"/>
                <a:ea typeface="+mn-ea"/>
                <a:cs typeface="Poppins" pitchFamily="2" charset="77"/>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oppins" pitchFamily="2" charset="77"/>
                <a:ea typeface="+mn-ea"/>
                <a:cs typeface="Poppins"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nSpc>
                <a:spcPct val="100000"/>
              </a:lnSpc>
              <a:buFont typeface="+mj-lt"/>
              <a:buAutoNum type="arabicPeriod"/>
            </a:pPr>
            <a:r>
              <a:rPr lang="en-US" sz="2200" dirty="0"/>
              <a:t> </a:t>
            </a:r>
          </a:p>
          <a:p>
            <a:pPr marL="0" indent="0">
              <a:lnSpc>
                <a:spcPct val="100000"/>
              </a:lnSpc>
              <a:buNone/>
            </a:pPr>
            <a:endParaRPr lang="en-US" sz="2200" dirty="0"/>
          </a:p>
          <a:p>
            <a:pPr marL="457200" indent="-457200">
              <a:lnSpc>
                <a:spcPct val="100000"/>
              </a:lnSpc>
              <a:buFont typeface="+mj-lt"/>
              <a:buAutoNum type="arabicPeriod" startAt="2"/>
            </a:pPr>
            <a:r>
              <a:rPr lang="en-US" sz="2200" dirty="0"/>
              <a:t> </a:t>
            </a:r>
          </a:p>
          <a:p>
            <a:pPr marL="0" indent="0">
              <a:lnSpc>
                <a:spcPct val="100000"/>
              </a:lnSpc>
              <a:buNone/>
            </a:pPr>
            <a:r>
              <a:rPr lang="en-US" sz="2200" dirty="0"/>
              <a:t> </a:t>
            </a:r>
          </a:p>
          <a:p>
            <a:pPr marL="457200" indent="-457200">
              <a:lnSpc>
                <a:spcPct val="100000"/>
              </a:lnSpc>
              <a:buFont typeface="+mj-lt"/>
              <a:buAutoNum type="arabicPeriod" startAt="3"/>
            </a:pPr>
            <a:r>
              <a:rPr lang="en-US" sz="2200" dirty="0"/>
              <a:t> </a:t>
            </a:r>
          </a:p>
          <a:p>
            <a:pPr marL="514350" indent="-514350">
              <a:lnSpc>
                <a:spcPct val="100000"/>
              </a:lnSpc>
              <a:buFont typeface="+mj-lt"/>
              <a:buAutoNum type="arabicPeriod" startAt="3"/>
            </a:pPr>
            <a:endParaRPr lang="en-US" sz="2200" dirty="0"/>
          </a:p>
          <a:p>
            <a:pPr marL="514350" indent="-514350">
              <a:lnSpc>
                <a:spcPct val="100000"/>
              </a:lnSpc>
              <a:buFont typeface="+mj-lt"/>
              <a:buAutoNum type="arabicPeriod" startAt="3"/>
            </a:pPr>
            <a:endParaRPr lang="en-US" sz="2200" dirty="0"/>
          </a:p>
        </p:txBody>
      </p:sp>
      <p:sp>
        <p:nvSpPr>
          <p:cNvPr id="5" name="Rectangle 4">
            <a:extLst>
              <a:ext uri="{FF2B5EF4-FFF2-40B4-BE49-F238E27FC236}">
                <a16:creationId xmlns:a16="http://schemas.microsoft.com/office/drawing/2014/main" id="{26DA877F-981F-D67B-5408-28E929A5E3F4}"/>
              </a:ext>
            </a:extLst>
          </p:cNvPr>
          <p:cNvSpPr/>
          <p:nvPr/>
        </p:nvSpPr>
        <p:spPr>
          <a:xfrm>
            <a:off x="-268941" y="2935224"/>
            <a:ext cx="12729882" cy="1623943"/>
          </a:xfrm>
          <a:prstGeom prst="rect">
            <a:avLst/>
          </a:prstGeom>
          <a:solidFill>
            <a:schemeClr val="bg1">
              <a:lumMod val="75000"/>
              <a:alpha val="7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51821118"/>
      </p:ext>
    </p:extLst>
  </p:cSld>
  <p:clrMapOvr>
    <a:masterClrMapping/>
  </p:clrMapOvr>
  <p:transition advTm="1935">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EAE0DCE3-E3C4-8285-E2A0-5EF8005125D0}"/>
              </a:ext>
            </a:extLst>
          </p:cNvPr>
          <p:cNvPicPr>
            <a:picLocks noChangeAspect="1"/>
          </p:cNvPicPr>
          <p:nvPr/>
        </p:nvPicPr>
        <p:blipFill>
          <a:blip r:embed="rId4"/>
          <a:stretch>
            <a:fillRect/>
          </a:stretch>
        </p:blipFill>
        <p:spPr>
          <a:xfrm>
            <a:off x="2334713" y="2310357"/>
            <a:ext cx="7240543" cy="4093081"/>
          </a:xfrm>
          <a:prstGeom prst="rect">
            <a:avLst/>
          </a:prstGeom>
        </p:spPr>
      </p:pic>
      <p:sp>
        <p:nvSpPr>
          <p:cNvPr id="2" name="Title 1">
            <a:extLst>
              <a:ext uri="{FF2B5EF4-FFF2-40B4-BE49-F238E27FC236}">
                <a16:creationId xmlns:a16="http://schemas.microsoft.com/office/drawing/2014/main" id="{9277F57B-7B35-ADD3-8F50-AD141CF5D657}"/>
              </a:ext>
            </a:extLst>
          </p:cNvPr>
          <p:cNvSpPr>
            <a:spLocks noGrp="1"/>
          </p:cNvSpPr>
          <p:nvPr>
            <p:ph type="title"/>
          </p:nvPr>
        </p:nvSpPr>
        <p:spPr>
          <a:xfrm>
            <a:off x="546099" y="381956"/>
            <a:ext cx="10817772" cy="1325563"/>
          </a:xfrm>
        </p:spPr>
        <p:txBody>
          <a:bodyPr>
            <a:normAutofit/>
          </a:bodyPr>
          <a:lstStyle/>
          <a:p>
            <a:r>
              <a:rPr lang="en-US" sz="2800" dirty="0"/>
              <a:t>Our </a:t>
            </a:r>
            <a:r>
              <a:rPr lang="en-US" sz="2800" b="1" dirty="0">
                <a:solidFill>
                  <a:schemeClr val="accent6"/>
                </a:solidFill>
              </a:rPr>
              <a:t>GreenSKU</a:t>
            </a:r>
            <a:r>
              <a:rPr lang="en-US" sz="2800" dirty="0"/>
              <a:t> server design</a:t>
            </a:r>
          </a:p>
        </p:txBody>
      </p:sp>
      <p:sp>
        <p:nvSpPr>
          <p:cNvPr id="3" name="Content Placeholder 2">
            <a:extLst>
              <a:ext uri="{FF2B5EF4-FFF2-40B4-BE49-F238E27FC236}">
                <a16:creationId xmlns:a16="http://schemas.microsoft.com/office/drawing/2014/main" id="{33BAC4B4-E958-0AA3-6835-40C89A2360F9}"/>
              </a:ext>
            </a:extLst>
          </p:cNvPr>
          <p:cNvSpPr>
            <a:spLocks noGrp="1"/>
          </p:cNvSpPr>
          <p:nvPr>
            <p:ph idx="1"/>
          </p:nvPr>
        </p:nvSpPr>
        <p:spPr>
          <a:xfrm>
            <a:off x="546099" y="1605898"/>
            <a:ext cx="11523980" cy="722502"/>
          </a:xfrm>
        </p:spPr>
        <p:txBody>
          <a:bodyPr>
            <a:normAutofit/>
          </a:bodyPr>
          <a:lstStyle/>
          <a:p>
            <a:r>
              <a:rPr lang="en-US" sz="2000" dirty="0"/>
              <a:t>We leverage recent carbon-efficient components to design and build our </a:t>
            </a:r>
            <a:r>
              <a:rPr lang="en-US" sz="2000" b="1" dirty="0">
                <a:solidFill>
                  <a:schemeClr val="accent6"/>
                </a:solidFill>
              </a:rPr>
              <a:t>GreenSKU</a:t>
            </a:r>
            <a:r>
              <a:rPr lang="en-US" sz="2000" dirty="0"/>
              <a:t> </a:t>
            </a:r>
          </a:p>
        </p:txBody>
      </p:sp>
      <p:sp>
        <p:nvSpPr>
          <p:cNvPr id="4" name="Slide Number Placeholder 3">
            <a:extLst>
              <a:ext uri="{FF2B5EF4-FFF2-40B4-BE49-F238E27FC236}">
                <a16:creationId xmlns:a16="http://schemas.microsoft.com/office/drawing/2014/main" id="{78E8439D-D59D-C39B-7BA0-2AD92ABAED7A}"/>
              </a:ext>
            </a:extLst>
          </p:cNvPr>
          <p:cNvSpPr>
            <a:spLocks noGrp="1"/>
          </p:cNvSpPr>
          <p:nvPr>
            <p:ph type="sldNum" sz="quarter" idx="12"/>
          </p:nvPr>
        </p:nvSpPr>
        <p:spPr>
          <a:xfrm>
            <a:off x="9086989" y="6421481"/>
            <a:ext cx="2743200" cy="365125"/>
          </a:xfrm>
        </p:spPr>
        <p:txBody>
          <a:bodyPr/>
          <a:lstStyle/>
          <a:p>
            <a:fld id="{CA5C1F0B-256B-3243-BFD0-E9259D5AEDE3}" type="slidenum">
              <a:rPr lang="en-US" smtClean="0"/>
              <a:t>9</a:t>
            </a:fld>
            <a:endParaRPr lang="en-US" dirty="0"/>
          </a:p>
        </p:txBody>
      </p:sp>
      <p:cxnSp>
        <p:nvCxnSpPr>
          <p:cNvPr id="18" name="Straight Arrow Connector 17">
            <a:extLst>
              <a:ext uri="{FF2B5EF4-FFF2-40B4-BE49-F238E27FC236}">
                <a16:creationId xmlns:a16="http://schemas.microsoft.com/office/drawing/2014/main" id="{2D8D26CA-622C-7B99-734B-CF2B4C263E90}"/>
              </a:ext>
            </a:extLst>
          </p:cNvPr>
          <p:cNvCxnSpPr>
            <a:cxnSpLocks/>
            <a:stCxn id="19" idx="2"/>
          </p:cNvCxnSpPr>
          <p:nvPr/>
        </p:nvCxnSpPr>
        <p:spPr>
          <a:xfrm flipH="1">
            <a:off x="7063023" y="2931461"/>
            <a:ext cx="1997662" cy="859975"/>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sp>
        <p:nvSpPr>
          <p:cNvPr id="19" name="TextBox 18">
            <a:extLst>
              <a:ext uri="{FF2B5EF4-FFF2-40B4-BE49-F238E27FC236}">
                <a16:creationId xmlns:a16="http://schemas.microsoft.com/office/drawing/2014/main" id="{EE2C2455-FD30-3127-CB8A-FF34DFE9048B}"/>
              </a:ext>
            </a:extLst>
          </p:cNvPr>
          <p:cNvSpPr txBox="1"/>
          <p:nvPr/>
        </p:nvSpPr>
        <p:spPr>
          <a:xfrm>
            <a:off x="7982505" y="2531351"/>
            <a:ext cx="2156360" cy="400110"/>
          </a:xfrm>
          <a:prstGeom prst="rect">
            <a:avLst/>
          </a:prstGeom>
          <a:solidFill>
            <a:schemeClr val="accent4">
              <a:alpha val="58000"/>
            </a:schemeClr>
          </a:solidFill>
        </p:spPr>
        <p:txBody>
          <a:bodyPr wrap="none" rtlCol="0">
            <a:spAutoFit/>
          </a:bodyPr>
          <a:lstStyle/>
          <a:p>
            <a:r>
              <a:rPr lang="en-US" sz="2000" dirty="0">
                <a:latin typeface="Poppins" pitchFamily="2" charset="77"/>
                <a:cs typeface="Poppins" pitchFamily="2" charset="77"/>
              </a:rPr>
              <a:t>(1) Efficient CPU</a:t>
            </a:r>
          </a:p>
        </p:txBody>
      </p:sp>
      <p:cxnSp>
        <p:nvCxnSpPr>
          <p:cNvPr id="22" name="Straight Arrow Connector 21">
            <a:extLst>
              <a:ext uri="{FF2B5EF4-FFF2-40B4-BE49-F238E27FC236}">
                <a16:creationId xmlns:a16="http://schemas.microsoft.com/office/drawing/2014/main" id="{24EC61B4-B8FA-B5EC-B09A-438912B99B46}"/>
              </a:ext>
            </a:extLst>
          </p:cNvPr>
          <p:cNvCxnSpPr>
            <a:cxnSpLocks/>
            <a:stCxn id="23" idx="2"/>
          </p:cNvCxnSpPr>
          <p:nvPr/>
        </p:nvCxnSpPr>
        <p:spPr>
          <a:xfrm>
            <a:off x="1746774" y="4099900"/>
            <a:ext cx="1572498" cy="602838"/>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sp>
        <p:nvSpPr>
          <p:cNvPr id="23" name="TextBox 22">
            <a:extLst>
              <a:ext uri="{FF2B5EF4-FFF2-40B4-BE49-F238E27FC236}">
                <a16:creationId xmlns:a16="http://schemas.microsoft.com/office/drawing/2014/main" id="{E030D5BB-229A-A3A9-6B3A-944D115ABD5A}"/>
              </a:ext>
            </a:extLst>
          </p:cNvPr>
          <p:cNvSpPr txBox="1"/>
          <p:nvPr/>
        </p:nvSpPr>
        <p:spPr>
          <a:xfrm>
            <a:off x="330623" y="3392014"/>
            <a:ext cx="2832302" cy="707886"/>
          </a:xfrm>
          <a:prstGeom prst="rect">
            <a:avLst/>
          </a:prstGeom>
          <a:solidFill>
            <a:srgbClr val="008A00">
              <a:alpha val="58000"/>
            </a:srgbClr>
          </a:solidFill>
        </p:spPr>
        <p:txBody>
          <a:bodyPr wrap="square" rtlCol="0">
            <a:spAutoFit/>
          </a:bodyPr>
          <a:lstStyle/>
          <a:p>
            <a:r>
              <a:rPr lang="en-US" sz="2000" dirty="0">
                <a:latin typeface="Poppins" pitchFamily="2" charset="77"/>
                <a:cs typeface="Poppins" pitchFamily="2" charset="77"/>
              </a:rPr>
              <a:t>(2) Reused memory</a:t>
            </a:r>
          </a:p>
          <a:p>
            <a:r>
              <a:rPr lang="en-US" sz="2000" dirty="0">
                <a:latin typeface="Poppins" pitchFamily="2" charset="77"/>
                <a:cs typeface="Poppins" pitchFamily="2" charset="77"/>
              </a:rPr>
              <a:t>      (CXL-attached)</a:t>
            </a:r>
          </a:p>
        </p:txBody>
      </p:sp>
      <p:cxnSp>
        <p:nvCxnSpPr>
          <p:cNvPr id="36" name="Straight Arrow Connector 35">
            <a:extLst>
              <a:ext uri="{FF2B5EF4-FFF2-40B4-BE49-F238E27FC236}">
                <a16:creationId xmlns:a16="http://schemas.microsoft.com/office/drawing/2014/main" id="{6DCEFAB7-98E1-C372-0017-AC0A55FEC918}"/>
              </a:ext>
            </a:extLst>
          </p:cNvPr>
          <p:cNvCxnSpPr>
            <a:cxnSpLocks/>
            <a:stCxn id="37" idx="0"/>
          </p:cNvCxnSpPr>
          <p:nvPr/>
        </p:nvCxnSpPr>
        <p:spPr>
          <a:xfrm flipH="1" flipV="1">
            <a:off x="6246493" y="5687567"/>
            <a:ext cx="188238" cy="630118"/>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sp>
        <p:nvSpPr>
          <p:cNvPr id="37" name="TextBox 36">
            <a:extLst>
              <a:ext uri="{FF2B5EF4-FFF2-40B4-BE49-F238E27FC236}">
                <a16:creationId xmlns:a16="http://schemas.microsoft.com/office/drawing/2014/main" id="{C604D135-3A92-CAF2-2C7E-3D359EADA46B}"/>
              </a:ext>
            </a:extLst>
          </p:cNvPr>
          <p:cNvSpPr txBox="1"/>
          <p:nvPr/>
        </p:nvSpPr>
        <p:spPr>
          <a:xfrm>
            <a:off x="5374380" y="6317685"/>
            <a:ext cx="2120702" cy="400110"/>
          </a:xfrm>
          <a:prstGeom prst="rect">
            <a:avLst/>
          </a:prstGeom>
          <a:solidFill>
            <a:srgbClr val="CC82B6"/>
          </a:solidFill>
        </p:spPr>
        <p:txBody>
          <a:bodyPr wrap="square" rtlCol="0">
            <a:spAutoFit/>
          </a:bodyPr>
          <a:lstStyle/>
          <a:p>
            <a:r>
              <a:rPr lang="en-US" sz="2000" dirty="0">
                <a:latin typeface="Poppins" pitchFamily="2" charset="77"/>
                <a:cs typeface="Poppins" pitchFamily="2" charset="77"/>
              </a:rPr>
              <a:t>(3) Reused SSD</a:t>
            </a:r>
          </a:p>
        </p:txBody>
      </p:sp>
      <p:sp>
        <p:nvSpPr>
          <p:cNvPr id="14" name="Parallelogram 13">
            <a:extLst>
              <a:ext uri="{FF2B5EF4-FFF2-40B4-BE49-F238E27FC236}">
                <a16:creationId xmlns:a16="http://schemas.microsoft.com/office/drawing/2014/main" id="{627049CE-2319-A6A7-49AE-28BCDE9F22BF}"/>
              </a:ext>
            </a:extLst>
          </p:cNvPr>
          <p:cNvSpPr/>
          <p:nvPr/>
        </p:nvSpPr>
        <p:spPr>
          <a:xfrm>
            <a:off x="3035042" y="3399339"/>
            <a:ext cx="1889772" cy="1962985"/>
          </a:xfrm>
          <a:custGeom>
            <a:avLst/>
            <a:gdLst>
              <a:gd name="connsiteX0" fmla="*/ 0 w 954873"/>
              <a:gd name="connsiteY0" fmla="*/ 635152 h 635152"/>
              <a:gd name="connsiteX1" fmla="*/ 158788 w 954873"/>
              <a:gd name="connsiteY1" fmla="*/ 0 h 635152"/>
              <a:gd name="connsiteX2" fmla="*/ 954873 w 954873"/>
              <a:gd name="connsiteY2" fmla="*/ 0 h 635152"/>
              <a:gd name="connsiteX3" fmla="*/ 796085 w 954873"/>
              <a:gd name="connsiteY3" fmla="*/ 635152 h 635152"/>
              <a:gd name="connsiteX4" fmla="*/ 0 w 954873"/>
              <a:gd name="connsiteY4" fmla="*/ 635152 h 635152"/>
              <a:gd name="connsiteX0" fmla="*/ 0 w 1376483"/>
              <a:gd name="connsiteY0" fmla="*/ 1160795 h 1160795"/>
              <a:gd name="connsiteX1" fmla="*/ 158788 w 1376483"/>
              <a:gd name="connsiteY1" fmla="*/ 525643 h 1160795"/>
              <a:gd name="connsiteX2" fmla="*/ 1376483 w 1376483"/>
              <a:gd name="connsiteY2" fmla="*/ 0 h 1160795"/>
              <a:gd name="connsiteX3" fmla="*/ 796085 w 1376483"/>
              <a:gd name="connsiteY3" fmla="*/ 1160795 h 1160795"/>
              <a:gd name="connsiteX4" fmla="*/ 0 w 1376483"/>
              <a:gd name="connsiteY4" fmla="*/ 1160795 h 1160795"/>
              <a:gd name="connsiteX0" fmla="*/ 0 w 1431237"/>
              <a:gd name="connsiteY0" fmla="*/ 1160795 h 1160795"/>
              <a:gd name="connsiteX1" fmla="*/ 158788 w 1431237"/>
              <a:gd name="connsiteY1" fmla="*/ 525643 h 1160795"/>
              <a:gd name="connsiteX2" fmla="*/ 1376483 w 1431237"/>
              <a:gd name="connsiteY2" fmla="*/ 0 h 1160795"/>
              <a:gd name="connsiteX3" fmla="*/ 1431237 w 1431237"/>
              <a:gd name="connsiteY3" fmla="*/ 1051286 h 1160795"/>
              <a:gd name="connsiteX4" fmla="*/ 0 w 1431237"/>
              <a:gd name="connsiteY4" fmla="*/ 1160795 h 1160795"/>
              <a:gd name="connsiteX0" fmla="*/ 0 w 1431237"/>
              <a:gd name="connsiteY0" fmla="*/ 1231976 h 1231976"/>
              <a:gd name="connsiteX1" fmla="*/ 563971 w 1431237"/>
              <a:gd name="connsiteY1" fmla="*/ 0 h 1231976"/>
              <a:gd name="connsiteX2" fmla="*/ 1376483 w 1431237"/>
              <a:gd name="connsiteY2" fmla="*/ 71181 h 1231976"/>
              <a:gd name="connsiteX3" fmla="*/ 1431237 w 1431237"/>
              <a:gd name="connsiteY3" fmla="*/ 1122467 h 1231976"/>
              <a:gd name="connsiteX4" fmla="*/ 0 w 1431237"/>
              <a:gd name="connsiteY4" fmla="*/ 1231976 h 1231976"/>
              <a:gd name="connsiteX0" fmla="*/ 0 w 1694059"/>
              <a:gd name="connsiteY0" fmla="*/ 1231976 h 1231976"/>
              <a:gd name="connsiteX1" fmla="*/ 563971 w 1694059"/>
              <a:gd name="connsiteY1" fmla="*/ 0 h 1231976"/>
              <a:gd name="connsiteX2" fmla="*/ 1694059 w 1694059"/>
              <a:gd name="connsiteY2" fmla="*/ 49279 h 1231976"/>
              <a:gd name="connsiteX3" fmla="*/ 1431237 w 1694059"/>
              <a:gd name="connsiteY3" fmla="*/ 1122467 h 1231976"/>
              <a:gd name="connsiteX4" fmla="*/ 0 w 1694059"/>
              <a:gd name="connsiteY4" fmla="*/ 1231976 h 1231976"/>
              <a:gd name="connsiteX0" fmla="*/ 0 w 1694059"/>
              <a:gd name="connsiteY0" fmla="*/ 1937829 h 1937829"/>
              <a:gd name="connsiteX1" fmla="*/ 892834 w 1694059"/>
              <a:gd name="connsiteY1" fmla="*/ 0 h 1937829"/>
              <a:gd name="connsiteX2" fmla="*/ 1694059 w 1694059"/>
              <a:gd name="connsiteY2" fmla="*/ 755132 h 1937829"/>
              <a:gd name="connsiteX3" fmla="*/ 1431237 w 1694059"/>
              <a:gd name="connsiteY3" fmla="*/ 1828320 h 1937829"/>
              <a:gd name="connsiteX4" fmla="*/ 0 w 1694059"/>
              <a:gd name="connsiteY4" fmla="*/ 1937829 h 1937829"/>
              <a:gd name="connsiteX0" fmla="*/ 0 w 1798332"/>
              <a:gd name="connsiteY0" fmla="*/ 1944697 h 1944697"/>
              <a:gd name="connsiteX1" fmla="*/ 892834 w 1798332"/>
              <a:gd name="connsiteY1" fmla="*/ 6868 h 1944697"/>
              <a:gd name="connsiteX2" fmla="*/ 1798332 w 1798332"/>
              <a:gd name="connsiteY2" fmla="*/ 0 h 1944697"/>
              <a:gd name="connsiteX3" fmla="*/ 1431237 w 1798332"/>
              <a:gd name="connsiteY3" fmla="*/ 1835188 h 1944697"/>
              <a:gd name="connsiteX4" fmla="*/ 0 w 1798332"/>
              <a:gd name="connsiteY4" fmla="*/ 1944697 h 1944697"/>
              <a:gd name="connsiteX0" fmla="*/ 0 w 1889772"/>
              <a:gd name="connsiteY0" fmla="*/ 1962985 h 1962985"/>
              <a:gd name="connsiteX1" fmla="*/ 984274 w 1889772"/>
              <a:gd name="connsiteY1" fmla="*/ 6868 h 1962985"/>
              <a:gd name="connsiteX2" fmla="*/ 1889772 w 1889772"/>
              <a:gd name="connsiteY2" fmla="*/ 0 h 1962985"/>
              <a:gd name="connsiteX3" fmla="*/ 1522677 w 1889772"/>
              <a:gd name="connsiteY3" fmla="*/ 1835188 h 1962985"/>
              <a:gd name="connsiteX4" fmla="*/ 0 w 1889772"/>
              <a:gd name="connsiteY4" fmla="*/ 1962985 h 1962985"/>
              <a:gd name="connsiteX0" fmla="*/ 0 w 1889772"/>
              <a:gd name="connsiteY0" fmla="*/ 1962985 h 1962985"/>
              <a:gd name="connsiteX1" fmla="*/ 1048282 w 1889772"/>
              <a:gd name="connsiteY1" fmla="*/ 16012 h 1962985"/>
              <a:gd name="connsiteX2" fmla="*/ 1889772 w 1889772"/>
              <a:gd name="connsiteY2" fmla="*/ 0 h 1962985"/>
              <a:gd name="connsiteX3" fmla="*/ 1522677 w 1889772"/>
              <a:gd name="connsiteY3" fmla="*/ 1835188 h 1962985"/>
              <a:gd name="connsiteX4" fmla="*/ 0 w 1889772"/>
              <a:gd name="connsiteY4" fmla="*/ 1962985 h 19629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9772" h="1962985">
                <a:moveTo>
                  <a:pt x="0" y="1962985"/>
                </a:moveTo>
                <a:lnTo>
                  <a:pt x="1048282" y="16012"/>
                </a:lnTo>
                <a:lnTo>
                  <a:pt x="1889772" y="0"/>
                </a:lnTo>
                <a:lnTo>
                  <a:pt x="1522677" y="1835188"/>
                </a:lnTo>
                <a:lnTo>
                  <a:pt x="0" y="1962985"/>
                </a:lnTo>
                <a:close/>
              </a:path>
            </a:pathLst>
          </a:custGeom>
          <a:solidFill>
            <a:schemeClr val="accent6">
              <a:alpha val="29000"/>
            </a:schemeClr>
          </a:solidFill>
          <a:ln w="5715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Parallelogram 13">
            <a:extLst>
              <a:ext uri="{FF2B5EF4-FFF2-40B4-BE49-F238E27FC236}">
                <a16:creationId xmlns:a16="http://schemas.microsoft.com/office/drawing/2014/main" id="{55F9FA92-F1BD-80CB-48A5-806D5E391D72}"/>
              </a:ext>
            </a:extLst>
          </p:cNvPr>
          <p:cNvSpPr/>
          <p:nvPr/>
        </p:nvSpPr>
        <p:spPr>
          <a:xfrm>
            <a:off x="7002396" y="4380817"/>
            <a:ext cx="1789687" cy="1422235"/>
          </a:xfrm>
          <a:custGeom>
            <a:avLst/>
            <a:gdLst>
              <a:gd name="connsiteX0" fmla="*/ 0 w 954873"/>
              <a:gd name="connsiteY0" fmla="*/ 635152 h 635152"/>
              <a:gd name="connsiteX1" fmla="*/ 158788 w 954873"/>
              <a:gd name="connsiteY1" fmla="*/ 0 h 635152"/>
              <a:gd name="connsiteX2" fmla="*/ 954873 w 954873"/>
              <a:gd name="connsiteY2" fmla="*/ 0 h 635152"/>
              <a:gd name="connsiteX3" fmla="*/ 796085 w 954873"/>
              <a:gd name="connsiteY3" fmla="*/ 635152 h 635152"/>
              <a:gd name="connsiteX4" fmla="*/ 0 w 954873"/>
              <a:gd name="connsiteY4" fmla="*/ 635152 h 635152"/>
              <a:gd name="connsiteX0" fmla="*/ 0 w 1376483"/>
              <a:gd name="connsiteY0" fmla="*/ 1160795 h 1160795"/>
              <a:gd name="connsiteX1" fmla="*/ 158788 w 1376483"/>
              <a:gd name="connsiteY1" fmla="*/ 525643 h 1160795"/>
              <a:gd name="connsiteX2" fmla="*/ 1376483 w 1376483"/>
              <a:gd name="connsiteY2" fmla="*/ 0 h 1160795"/>
              <a:gd name="connsiteX3" fmla="*/ 796085 w 1376483"/>
              <a:gd name="connsiteY3" fmla="*/ 1160795 h 1160795"/>
              <a:gd name="connsiteX4" fmla="*/ 0 w 1376483"/>
              <a:gd name="connsiteY4" fmla="*/ 1160795 h 1160795"/>
              <a:gd name="connsiteX0" fmla="*/ 0 w 1431237"/>
              <a:gd name="connsiteY0" fmla="*/ 1160795 h 1160795"/>
              <a:gd name="connsiteX1" fmla="*/ 158788 w 1431237"/>
              <a:gd name="connsiteY1" fmla="*/ 525643 h 1160795"/>
              <a:gd name="connsiteX2" fmla="*/ 1376483 w 1431237"/>
              <a:gd name="connsiteY2" fmla="*/ 0 h 1160795"/>
              <a:gd name="connsiteX3" fmla="*/ 1431237 w 1431237"/>
              <a:gd name="connsiteY3" fmla="*/ 1051286 h 1160795"/>
              <a:gd name="connsiteX4" fmla="*/ 0 w 1431237"/>
              <a:gd name="connsiteY4" fmla="*/ 1160795 h 1160795"/>
              <a:gd name="connsiteX0" fmla="*/ 0 w 1431237"/>
              <a:gd name="connsiteY0" fmla="*/ 1231976 h 1231976"/>
              <a:gd name="connsiteX1" fmla="*/ 563971 w 1431237"/>
              <a:gd name="connsiteY1" fmla="*/ 0 h 1231976"/>
              <a:gd name="connsiteX2" fmla="*/ 1376483 w 1431237"/>
              <a:gd name="connsiteY2" fmla="*/ 71181 h 1231976"/>
              <a:gd name="connsiteX3" fmla="*/ 1431237 w 1431237"/>
              <a:gd name="connsiteY3" fmla="*/ 1122467 h 1231976"/>
              <a:gd name="connsiteX4" fmla="*/ 0 w 1431237"/>
              <a:gd name="connsiteY4" fmla="*/ 1231976 h 1231976"/>
              <a:gd name="connsiteX0" fmla="*/ 0 w 1694059"/>
              <a:gd name="connsiteY0" fmla="*/ 1231976 h 1231976"/>
              <a:gd name="connsiteX1" fmla="*/ 563971 w 1694059"/>
              <a:gd name="connsiteY1" fmla="*/ 0 h 1231976"/>
              <a:gd name="connsiteX2" fmla="*/ 1694059 w 1694059"/>
              <a:gd name="connsiteY2" fmla="*/ 49279 h 1231976"/>
              <a:gd name="connsiteX3" fmla="*/ 1431237 w 1694059"/>
              <a:gd name="connsiteY3" fmla="*/ 1122467 h 1231976"/>
              <a:gd name="connsiteX4" fmla="*/ 0 w 1694059"/>
              <a:gd name="connsiteY4" fmla="*/ 1231976 h 1231976"/>
              <a:gd name="connsiteX0" fmla="*/ 390534 w 2084593"/>
              <a:gd name="connsiteY0" fmla="*/ 1182697 h 1182697"/>
              <a:gd name="connsiteX1" fmla="*/ 0 w 2084593"/>
              <a:gd name="connsiteY1" fmla="*/ 22911 h 1182697"/>
              <a:gd name="connsiteX2" fmla="*/ 2084593 w 2084593"/>
              <a:gd name="connsiteY2" fmla="*/ 0 h 1182697"/>
              <a:gd name="connsiteX3" fmla="*/ 1821771 w 2084593"/>
              <a:gd name="connsiteY3" fmla="*/ 1073188 h 1182697"/>
              <a:gd name="connsiteX4" fmla="*/ 390534 w 2084593"/>
              <a:gd name="connsiteY4" fmla="*/ 1182697 h 1182697"/>
              <a:gd name="connsiteX0" fmla="*/ 382512 w 2084593"/>
              <a:gd name="connsiteY0" fmla="*/ 1463434 h 1463434"/>
              <a:gd name="connsiteX1" fmla="*/ 0 w 2084593"/>
              <a:gd name="connsiteY1" fmla="*/ 22911 h 1463434"/>
              <a:gd name="connsiteX2" fmla="*/ 2084593 w 2084593"/>
              <a:gd name="connsiteY2" fmla="*/ 0 h 1463434"/>
              <a:gd name="connsiteX3" fmla="*/ 1821771 w 2084593"/>
              <a:gd name="connsiteY3" fmla="*/ 1073188 h 1463434"/>
              <a:gd name="connsiteX4" fmla="*/ 382512 w 2084593"/>
              <a:gd name="connsiteY4" fmla="*/ 1463434 h 1463434"/>
              <a:gd name="connsiteX0" fmla="*/ 382512 w 2084593"/>
              <a:gd name="connsiteY0" fmla="*/ 1463434 h 1463434"/>
              <a:gd name="connsiteX1" fmla="*/ 0 w 2084593"/>
              <a:gd name="connsiteY1" fmla="*/ 22911 h 1463434"/>
              <a:gd name="connsiteX2" fmla="*/ 2084593 w 2084593"/>
              <a:gd name="connsiteY2" fmla="*/ 0 h 1463434"/>
              <a:gd name="connsiteX3" fmla="*/ 1789687 w 2084593"/>
              <a:gd name="connsiteY3" fmla="*/ 1434135 h 1463434"/>
              <a:gd name="connsiteX4" fmla="*/ 382512 w 2084593"/>
              <a:gd name="connsiteY4" fmla="*/ 1463434 h 1463434"/>
              <a:gd name="connsiteX0" fmla="*/ 382512 w 1789687"/>
              <a:gd name="connsiteY0" fmla="*/ 1471455 h 1471455"/>
              <a:gd name="connsiteX1" fmla="*/ 0 w 1789687"/>
              <a:gd name="connsiteY1" fmla="*/ 30932 h 1471455"/>
              <a:gd name="connsiteX2" fmla="*/ 1114045 w 1789687"/>
              <a:gd name="connsiteY2" fmla="*/ 0 h 1471455"/>
              <a:gd name="connsiteX3" fmla="*/ 1789687 w 1789687"/>
              <a:gd name="connsiteY3" fmla="*/ 1442156 h 1471455"/>
              <a:gd name="connsiteX4" fmla="*/ 382512 w 1789687"/>
              <a:gd name="connsiteY4" fmla="*/ 1471455 h 1471455"/>
              <a:gd name="connsiteX0" fmla="*/ 382512 w 1789687"/>
              <a:gd name="connsiteY0" fmla="*/ 1440523 h 1440523"/>
              <a:gd name="connsiteX1" fmla="*/ 0 w 1789687"/>
              <a:gd name="connsiteY1" fmla="*/ 0 h 1440523"/>
              <a:gd name="connsiteX2" fmla="*/ 1106024 w 1789687"/>
              <a:gd name="connsiteY2" fmla="*/ 17195 h 1440523"/>
              <a:gd name="connsiteX3" fmla="*/ 1789687 w 1789687"/>
              <a:gd name="connsiteY3" fmla="*/ 1411224 h 1440523"/>
              <a:gd name="connsiteX4" fmla="*/ 382512 w 1789687"/>
              <a:gd name="connsiteY4" fmla="*/ 1440523 h 1440523"/>
              <a:gd name="connsiteX0" fmla="*/ 455664 w 1789687"/>
              <a:gd name="connsiteY0" fmla="*/ 1422235 h 1422235"/>
              <a:gd name="connsiteX1" fmla="*/ 0 w 1789687"/>
              <a:gd name="connsiteY1" fmla="*/ 0 h 1422235"/>
              <a:gd name="connsiteX2" fmla="*/ 1106024 w 1789687"/>
              <a:gd name="connsiteY2" fmla="*/ 17195 h 1422235"/>
              <a:gd name="connsiteX3" fmla="*/ 1789687 w 1789687"/>
              <a:gd name="connsiteY3" fmla="*/ 1411224 h 1422235"/>
              <a:gd name="connsiteX4" fmla="*/ 455664 w 1789687"/>
              <a:gd name="connsiteY4" fmla="*/ 1422235 h 14222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9687" h="1422235">
                <a:moveTo>
                  <a:pt x="455664" y="1422235"/>
                </a:moveTo>
                <a:lnTo>
                  <a:pt x="0" y="0"/>
                </a:lnTo>
                <a:lnTo>
                  <a:pt x="1106024" y="17195"/>
                </a:lnTo>
                <a:lnTo>
                  <a:pt x="1789687" y="1411224"/>
                </a:lnTo>
                <a:lnTo>
                  <a:pt x="455664" y="1422235"/>
                </a:lnTo>
                <a:close/>
              </a:path>
            </a:pathLst>
          </a:custGeom>
          <a:solidFill>
            <a:schemeClr val="accent6">
              <a:alpha val="29000"/>
            </a:schemeClr>
          </a:solidFill>
          <a:ln w="5715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Parallelogram 13">
            <a:extLst>
              <a:ext uri="{FF2B5EF4-FFF2-40B4-BE49-F238E27FC236}">
                <a16:creationId xmlns:a16="http://schemas.microsoft.com/office/drawing/2014/main" id="{CD3A68AE-1C77-BA4A-4B6D-C7E54E1A44E4}"/>
              </a:ext>
            </a:extLst>
          </p:cNvPr>
          <p:cNvSpPr/>
          <p:nvPr/>
        </p:nvSpPr>
        <p:spPr>
          <a:xfrm>
            <a:off x="5513646" y="4403266"/>
            <a:ext cx="1581140" cy="1186635"/>
          </a:xfrm>
          <a:custGeom>
            <a:avLst/>
            <a:gdLst>
              <a:gd name="connsiteX0" fmla="*/ 0 w 954873"/>
              <a:gd name="connsiteY0" fmla="*/ 635152 h 635152"/>
              <a:gd name="connsiteX1" fmla="*/ 158788 w 954873"/>
              <a:gd name="connsiteY1" fmla="*/ 0 h 635152"/>
              <a:gd name="connsiteX2" fmla="*/ 954873 w 954873"/>
              <a:gd name="connsiteY2" fmla="*/ 0 h 635152"/>
              <a:gd name="connsiteX3" fmla="*/ 796085 w 954873"/>
              <a:gd name="connsiteY3" fmla="*/ 635152 h 635152"/>
              <a:gd name="connsiteX4" fmla="*/ 0 w 954873"/>
              <a:gd name="connsiteY4" fmla="*/ 635152 h 635152"/>
              <a:gd name="connsiteX0" fmla="*/ 0 w 1376483"/>
              <a:gd name="connsiteY0" fmla="*/ 1160795 h 1160795"/>
              <a:gd name="connsiteX1" fmla="*/ 158788 w 1376483"/>
              <a:gd name="connsiteY1" fmla="*/ 525643 h 1160795"/>
              <a:gd name="connsiteX2" fmla="*/ 1376483 w 1376483"/>
              <a:gd name="connsiteY2" fmla="*/ 0 h 1160795"/>
              <a:gd name="connsiteX3" fmla="*/ 796085 w 1376483"/>
              <a:gd name="connsiteY3" fmla="*/ 1160795 h 1160795"/>
              <a:gd name="connsiteX4" fmla="*/ 0 w 1376483"/>
              <a:gd name="connsiteY4" fmla="*/ 1160795 h 1160795"/>
              <a:gd name="connsiteX0" fmla="*/ 0 w 1431237"/>
              <a:gd name="connsiteY0" fmla="*/ 1160795 h 1160795"/>
              <a:gd name="connsiteX1" fmla="*/ 158788 w 1431237"/>
              <a:gd name="connsiteY1" fmla="*/ 525643 h 1160795"/>
              <a:gd name="connsiteX2" fmla="*/ 1376483 w 1431237"/>
              <a:gd name="connsiteY2" fmla="*/ 0 h 1160795"/>
              <a:gd name="connsiteX3" fmla="*/ 1431237 w 1431237"/>
              <a:gd name="connsiteY3" fmla="*/ 1051286 h 1160795"/>
              <a:gd name="connsiteX4" fmla="*/ 0 w 1431237"/>
              <a:gd name="connsiteY4" fmla="*/ 1160795 h 1160795"/>
              <a:gd name="connsiteX0" fmla="*/ 0 w 1431237"/>
              <a:gd name="connsiteY0" fmla="*/ 1231976 h 1231976"/>
              <a:gd name="connsiteX1" fmla="*/ 563971 w 1431237"/>
              <a:gd name="connsiteY1" fmla="*/ 0 h 1231976"/>
              <a:gd name="connsiteX2" fmla="*/ 1376483 w 1431237"/>
              <a:gd name="connsiteY2" fmla="*/ 71181 h 1231976"/>
              <a:gd name="connsiteX3" fmla="*/ 1431237 w 1431237"/>
              <a:gd name="connsiteY3" fmla="*/ 1122467 h 1231976"/>
              <a:gd name="connsiteX4" fmla="*/ 0 w 1431237"/>
              <a:gd name="connsiteY4" fmla="*/ 1231976 h 1231976"/>
              <a:gd name="connsiteX0" fmla="*/ 0 w 1694059"/>
              <a:gd name="connsiteY0" fmla="*/ 1231976 h 1231976"/>
              <a:gd name="connsiteX1" fmla="*/ 563971 w 1694059"/>
              <a:gd name="connsiteY1" fmla="*/ 0 h 1231976"/>
              <a:gd name="connsiteX2" fmla="*/ 1694059 w 1694059"/>
              <a:gd name="connsiteY2" fmla="*/ 49279 h 1231976"/>
              <a:gd name="connsiteX3" fmla="*/ 1431237 w 1694059"/>
              <a:gd name="connsiteY3" fmla="*/ 1122467 h 1231976"/>
              <a:gd name="connsiteX4" fmla="*/ 0 w 1694059"/>
              <a:gd name="connsiteY4" fmla="*/ 1231976 h 1231976"/>
              <a:gd name="connsiteX0" fmla="*/ 390534 w 2084593"/>
              <a:gd name="connsiteY0" fmla="*/ 1182697 h 1182697"/>
              <a:gd name="connsiteX1" fmla="*/ 0 w 2084593"/>
              <a:gd name="connsiteY1" fmla="*/ 22911 h 1182697"/>
              <a:gd name="connsiteX2" fmla="*/ 2084593 w 2084593"/>
              <a:gd name="connsiteY2" fmla="*/ 0 h 1182697"/>
              <a:gd name="connsiteX3" fmla="*/ 1821771 w 2084593"/>
              <a:gd name="connsiteY3" fmla="*/ 1073188 h 1182697"/>
              <a:gd name="connsiteX4" fmla="*/ 390534 w 2084593"/>
              <a:gd name="connsiteY4" fmla="*/ 1182697 h 1182697"/>
              <a:gd name="connsiteX0" fmla="*/ 382512 w 2084593"/>
              <a:gd name="connsiteY0" fmla="*/ 1463434 h 1463434"/>
              <a:gd name="connsiteX1" fmla="*/ 0 w 2084593"/>
              <a:gd name="connsiteY1" fmla="*/ 22911 h 1463434"/>
              <a:gd name="connsiteX2" fmla="*/ 2084593 w 2084593"/>
              <a:gd name="connsiteY2" fmla="*/ 0 h 1463434"/>
              <a:gd name="connsiteX3" fmla="*/ 1821771 w 2084593"/>
              <a:gd name="connsiteY3" fmla="*/ 1073188 h 1463434"/>
              <a:gd name="connsiteX4" fmla="*/ 382512 w 2084593"/>
              <a:gd name="connsiteY4" fmla="*/ 1463434 h 1463434"/>
              <a:gd name="connsiteX0" fmla="*/ 382512 w 2084593"/>
              <a:gd name="connsiteY0" fmla="*/ 1463434 h 1463434"/>
              <a:gd name="connsiteX1" fmla="*/ 0 w 2084593"/>
              <a:gd name="connsiteY1" fmla="*/ 22911 h 1463434"/>
              <a:gd name="connsiteX2" fmla="*/ 2084593 w 2084593"/>
              <a:gd name="connsiteY2" fmla="*/ 0 h 1463434"/>
              <a:gd name="connsiteX3" fmla="*/ 1789687 w 2084593"/>
              <a:gd name="connsiteY3" fmla="*/ 1434135 h 1463434"/>
              <a:gd name="connsiteX4" fmla="*/ 382512 w 2084593"/>
              <a:gd name="connsiteY4" fmla="*/ 1463434 h 1463434"/>
              <a:gd name="connsiteX0" fmla="*/ 382512 w 1789687"/>
              <a:gd name="connsiteY0" fmla="*/ 1471455 h 1471455"/>
              <a:gd name="connsiteX1" fmla="*/ 0 w 1789687"/>
              <a:gd name="connsiteY1" fmla="*/ 30932 h 1471455"/>
              <a:gd name="connsiteX2" fmla="*/ 1114045 w 1789687"/>
              <a:gd name="connsiteY2" fmla="*/ 0 h 1471455"/>
              <a:gd name="connsiteX3" fmla="*/ 1789687 w 1789687"/>
              <a:gd name="connsiteY3" fmla="*/ 1442156 h 1471455"/>
              <a:gd name="connsiteX4" fmla="*/ 382512 w 1789687"/>
              <a:gd name="connsiteY4" fmla="*/ 1471455 h 1471455"/>
              <a:gd name="connsiteX0" fmla="*/ 382512 w 1789687"/>
              <a:gd name="connsiteY0" fmla="*/ 1440523 h 1440523"/>
              <a:gd name="connsiteX1" fmla="*/ 0 w 1789687"/>
              <a:gd name="connsiteY1" fmla="*/ 0 h 1440523"/>
              <a:gd name="connsiteX2" fmla="*/ 1106024 w 1789687"/>
              <a:gd name="connsiteY2" fmla="*/ 17195 h 1440523"/>
              <a:gd name="connsiteX3" fmla="*/ 1789687 w 1789687"/>
              <a:gd name="connsiteY3" fmla="*/ 1411224 h 1440523"/>
              <a:gd name="connsiteX4" fmla="*/ 382512 w 1789687"/>
              <a:gd name="connsiteY4" fmla="*/ 1440523 h 1440523"/>
              <a:gd name="connsiteX0" fmla="*/ 133859 w 1789687"/>
              <a:gd name="connsiteY0" fmla="*/ 1280102 h 1411224"/>
              <a:gd name="connsiteX1" fmla="*/ 0 w 1789687"/>
              <a:gd name="connsiteY1" fmla="*/ 0 h 1411224"/>
              <a:gd name="connsiteX2" fmla="*/ 1106024 w 1789687"/>
              <a:gd name="connsiteY2" fmla="*/ 17195 h 1411224"/>
              <a:gd name="connsiteX3" fmla="*/ 1789687 w 1789687"/>
              <a:gd name="connsiteY3" fmla="*/ 1411224 h 1411224"/>
              <a:gd name="connsiteX4" fmla="*/ 133859 w 1789687"/>
              <a:gd name="connsiteY4" fmla="*/ 1280102 h 1411224"/>
              <a:gd name="connsiteX0" fmla="*/ 37607 w 1789687"/>
              <a:gd name="connsiteY0" fmla="*/ 1272081 h 1411224"/>
              <a:gd name="connsiteX1" fmla="*/ 0 w 1789687"/>
              <a:gd name="connsiteY1" fmla="*/ 0 h 1411224"/>
              <a:gd name="connsiteX2" fmla="*/ 1106024 w 1789687"/>
              <a:gd name="connsiteY2" fmla="*/ 17195 h 1411224"/>
              <a:gd name="connsiteX3" fmla="*/ 1789687 w 1789687"/>
              <a:gd name="connsiteY3" fmla="*/ 1411224 h 1411224"/>
              <a:gd name="connsiteX4" fmla="*/ 37607 w 1789687"/>
              <a:gd name="connsiteY4" fmla="*/ 1272081 h 1411224"/>
              <a:gd name="connsiteX0" fmla="*/ 29586 w 1789687"/>
              <a:gd name="connsiteY0" fmla="*/ 1183850 h 1411224"/>
              <a:gd name="connsiteX1" fmla="*/ 0 w 1789687"/>
              <a:gd name="connsiteY1" fmla="*/ 0 h 1411224"/>
              <a:gd name="connsiteX2" fmla="*/ 1106024 w 1789687"/>
              <a:gd name="connsiteY2" fmla="*/ 17195 h 1411224"/>
              <a:gd name="connsiteX3" fmla="*/ 1789687 w 1789687"/>
              <a:gd name="connsiteY3" fmla="*/ 1411224 h 1411224"/>
              <a:gd name="connsiteX4" fmla="*/ 29586 w 1789687"/>
              <a:gd name="connsiteY4" fmla="*/ 1183850 h 1411224"/>
              <a:gd name="connsiteX0" fmla="*/ 29586 w 1581140"/>
              <a:gd name="connsiteY0" fmla="*/ 1183850 h 1186635"/>
              <a:gd name="connsiteX1" fmla="*/ 0 w 1581140"/>
              <a:gd name="connsiteY1" fmla="*/ 0 h 1186635"/>
              <a:gd name="connsiteX2" fmla="*/ 1106024 w 1581140"/>
              <a:gd name="connsiteY2" fmla="*/ 17195 h 1186635"/>
              <a:gd name="connsiteX3" fmla="*/ 1581140 w 1581140"/>
              <a:gd name="connsiteY3" fmla="*/ 1186635 h 1186635"/>
              <a:gd name="connsiteX4" fmla="*/ 29586 w 1581140"/>
              <a:gd name="connsiteY4" fmla="*/ 1183850 h 1186635"/>
              <a:gd name="connsiteX0" fmla="*/ 29586 w 1581140"/>
              <a:gd name="connsiteY0" fmla="*/ 1183850 h 1186635"/>
              <a:gd name="connsiteX1" fmla="*/ 0 w 1581140"/>
              <a:gd name="connsiteY1" fmla="*/ 0 h 1186635"/>
              <a:gd name="connsiteX2" fmla="*/ 1146130 w 1581140"/>
              <a:gd name="connsiteY2" fmla="*/ 9174 h 1186635"/>
              <a:gd name="connsiteX3" fmla="*/ 1581140 w 1581140"/>
              <a:gd name="connsiteY3" fmla="*/ 1186635 h 1186635"/>
              <a:gd name="connsiteX4" fmla="*/ 29586 w 1581140"/>
              <a:gd name="connsiteY4" fmla="*/ 1183850 h 11866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81140" h="1186635">
                <a:moveTo>
                  <a:pt x="29586" y="1183850"/>
                </a:moveTo>
                <a:lnTo>
                  <a:pt x="0" y="0"/>
                </a:lnTo>
                <a:lnTo>
                  <a:pt x="1146130" y="9174"/>
                </a:lnTo>
                <a:lnTo>
                  <a:pt x="1581140" y="1186635"/>
                </a:lnTo>
                <a:lnTo>
                  <a:pt x="29586" y="1183850"/>
                </a:lnTo>
                <a:close/>
              </a:path>
            </a:pathLst>
          </a:custGeom>
          <a:solidFill>
            <a:srgbClr val="CC82B6">
              <a:alpha val="18858"/>
            </a:srgbClr>
          </a:solidFill>
          <a:ln w="57150">
            <a:solidFill>
              <a:srgbClr val="CC82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Parallelogram 20">
            <a:extLst>
              <a:ext uri="{FF2B5EF4-FFF2-40B4-BE49-F238E27FC236}">
                <a16:creationId xmlns:a16="http://schemas.microsoft.com/office/drawing/2014/main" id="{8CD06595-4E9E-19FA-CF69-9F65D2101A44}"/>
              </a:ext>
            </a:extLst>
          </p:cNvPr>
          <p:cNvSpPr/>
          <p:nvPr/>
        </p:nvSpPr>
        <p:spPr>
          <a:xfrm flipH="1">
            <a:off x="6033957" y="3623186"/>
            <a:ext cx="1066119" cy="682414"/>
          </a:xfrm>
          <a:custGeom>
            <a:avLst/>
            <a:gdLst>
              <a:gd name="connsiteX0" fmla="*/ 0 w 962780"/>
              <a:gd name="connsiteY0" fmla="*/ 599012 h 599012"/>
              <a:gd name="connsiteX1" fmla="*/ 149753 w 962780"/>
              <a:gd name="connsiteY1" fmla="*/ 0 h 599012"/>
              <a:gd name="connsiteX2" fmla="*/ 962780 w 962780"/>
              <a:gd name="connsiteY2" fmla="*/ 0 h 599012"/>
              <a:gd name="connsiteX3" fmla="*/ 813027 w 962780"/>
              <a:gd name="connsiteY3" fmla="*/ 599012 h 599012"/>
              <a:gd name="connsiteX4" fmla="*/ 0 w 962780"/>
              <a:gd name="connsiteY4" fmla="*/ 599012 h 599012"/>
              <a:gd name="connsiteX0" fmla="*/ 0 w 962780"/>
              <a:gd name="connsiteY0" fmla="*/ 599012 h 620612"/>
              <a:gd name="connsiteX1" fmla="*/ 149753 w 962780"/>
              <a:gd name="connsiteY1" fmla="*/ 0 h 620612"/>
              <a:gd name="connsiteX2" fmla="*/ 962780 w 962780"/>
              <a:gd name="connsiteY2" fmla="*/ 0 h 620612"/>
              <a:gd name="connsiteX3" fmla="*/ 895827 w 962780"/>
              <a:gd name="connsiteY3" fmla="*/ 620612 h 620612"/>
              <a:gd name="connsiteX4" fmla="*/ 0 w 962780"/>
              <a:gd name="connsiteY4" fmla="*/ 599012 h 620612"/>
              <a:gd name="connsiteX0" fmla="*/ 0 w 1016780"/>
              <a:gd name="connsiteY0" fmla="*/ 617012 h 620612"/>
              <a:gd name="connsiteX1" fmla="*/ 203753 w 1016780"/>
              <a:gd name="connsiteY1" fmla="*/ 0 h 620612"/>
              <a:gd name="connsiteX2" fmla="*/ 1016780 w 1016780"/>
              <a:gd name="connsiteY2" fmla="*/ 0 h 620612"/>
              <a:gd name="connsiteX3" fmla="*/ 949827 w 1016780"/>
              <a:gd name="connsiteY3" fmla="*/ 620612 h 620612"/>
              <a:gd name="connsiteX4" fmla="*/ 0 w 1016780"/>
              <a:gd name="connsiteY4" fmla="*/ 617012 h 620612"/>
              <a:gd name="connsiteX0" fmla="*/ 0 w 1016780"/>
              <a:gd name="connsiteY0" fmla="*/ 620612 h 624212"/>
              <a:gd name="connsiteX1" fmla="*/ 146153 w 1016780"/>
              <a:gd name="connsiteY1" fmla="*/ 0 h 624212"/>
              <a:gd name="connsiteX2" fmla="*/ 1016780 w 1016780"/>
              <a:gd name="connsiteY2" fmla="*/ 3600 h 624212"/>
              <a:gd name="connsiteX3" fmla="*/ 949827 w 1016780"/>
              <a:gd name="connsiteY3" fmla="*/ 624212 h 624212"/>
              <a:gd name="connsiteX4" fmla="*/ 0 w 1016780"/>
              <a:gd name="connsiteY4" fmla="*/ 620612 h 624212"/>
              <a:gd name="connsiteX0" fmla="*/ 0 w 907536"/>
              <a:gd name="connsiteY0" fmla="*/ 640474 h 640474"/>
              <a:gd name="connsiteX1" fmla="*/ 36909 w 907536"/>
              <a:gd name="connsiteY1" fmla="*/ 0 h 640474"/>
              <a:gd name="connsiteX2" fmla="*/ 907536 w 907536"/>
              <a:gd name="connsiteY2" fmla="*/ 3600 h 640474"/>
              <a:gd name="connsiteX3" fmla="*/ 840583 w 907536"/>
              <a:gd name="connsiteY3" fmla="*/ 624212 h 640474"/>
              <a:gd name="connsiteX4" fmla="*/ 0 w 907536"/>
              <a:gd name="connsiteY4" fmla="*/ 640474 h 640474"/>
              <a:gd name="connsiteX0" fmla="*/ 0 w 907536"/>
              <a:gd name="connsiteY0" fmla="*/ 636874 h 636874"/>
              <a:gd name="connsiteX1" fmla="*/ 162706 w 907536"/>
              <a:gd name="connsiteY1" fmla="*/ 3021 h 636874"/>
              <a:gd name="connsiteX2" fmla="*/ 907536 w 907536"/>
              <a:gd name="connsiteY2" fmla="*/ 0 h 636874"/>
              <a:gd name="connsiteX3" fmla="*/ 840583 w 907536"/>
              <a:gd name="connsiteY3" fmla="*/ 620612 h 636874"/>
              <a:gd name="connsiteX4" fmla="*/ 0 w 907536"/>
              <a:gd name="connsiteY4" fmla="*/ 636874 h 636874"/>
              <a:gd name="connsiteX0" fmla="*/ 0 w 907536"/>
              <a:gd name="connsiteY0" fmla="*/ 643785 h 643785"/>
              <a:gd name="connsiteX1" fmla="*/ 116360 w 907536"/>
              <a:gd name="connsiteY1" fmla="*/ 0 h 643785"/>
              <a:gd name="connsiteX2" fmla="*/ 907536 w 907536"/>
              <a:gd name="connsiteY2" fmla="*/ 6911 h 643785"/>
              <a:gd name="connsiteX3" fmla="*/ 840583 w 907536"/>
              <a:gd name="connsiteY3" fmla="*/ 627523 h 643785"/>
              <a:gd name="connsiteX4" fmla="*/ 0 w 907536"/>
              <a:gd name="connsiteY4" fmla="*/ 643785 h 643785"/>
              <a:gd name="connsiteX0" fmla="*/ 0 w 980365"/>
              <a:gd name="connsiteY0" fmla="*/ 643785 h 643785"/>
              <a:gd name="connsiteX1" fmla="*/ 189189 w 980365"/>
              <a:gd name="connsiteY1" fmla="*/ 0 h 643785"/>
              <a:gd name="connsiteX2" fmla="*/ 980365 w 980365"/>
              <a:gd name="connsiteY2" fmla="*/ 6911 h 643785"/>
              <a:gd name="connsiteX3" fmla="*/ 913412 w 980365"/>
              <a:gd name="connsiteY3" fmla="*/ 627523 h 643785"/>
              <a:gd name="connsiteX4" fmla="*/ 0 w 980365"/>
              <a:gd name="connsiteY4" fmla="*/ 643785 h 643785"/>
              <a:gd name="connsiteX0" fmla="*/ 0 w 980365"/>
              <a:gd name="connsiteY0" fmla="*/ 626968 h 627523"/>
              <a:gd name="connsiteX1" fmla="*/ 189189 w 980365"/>
              <a:gd name="connsiteY1" fmla="*/ 0 h 627523"/>
              <a:gd name="connsiteX2" fmla="*/ 980365 w 980365"/>
              <a:gd name="connsiteY2" fmla="*/ 6911 h 627523"/>
              <a:gd name="connsiteX3" fmla="*/ 913412 w 980365"/>
              <a:gd name="connsiteY3" fmla="*/ 627523 h 627523"/>
              <a:gd name="connsiteX4" fmla="*/ 0 w 980365"/>
              <a:gd name="connsiteY4" fmla="*/ 626968 h 6275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0365" h="627523">
                <a:moveTo>
                  <a:pt x="0" y="626968"/>
                </a:moveTo>
                <a:lnTo>
                  <a:pt x="189189" y="0"/>
                </a:lnTo>
                <a:lnTo>
                  <a:pt x="980365" y="6911"/>
                </a:lnTo>
                <a:lnTo>
                  <a:pt x="913412" y="627523"/>
                </a:lnTo>
                <a:lnTo>
                  <a:pt x="0" y="626968"/>
                </a:lnTo>
                <a:close/>
              </a:path>
            </a:pathLst>
          </a:custGeom>
          <a:solidFill>
            <a:schemeClr val="accent4">
              <a:alpha val="40041"/>
            </a:schemeClr>
          </a:solidFill>
          <a:ln w="3810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2783316584"/>
      </p:ext>
    </p:extLst>
  </p:cSld>
  <p:clrMapOvr>
    <a:masterClrMapping/>
  </p:clrMapOvr>
  <p:transition advTm="30012">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fade">
                                      <p:cBhvr>
                                        <p:cTn id="17" dur="500"/>
                                        <p:tgtEl>
                                          <p:spTgt spid="21"/>
                                        </p:tgtEl>
                                      </p:cBhvr>
                                    </p:animEffect>
                                  </p:childTnLst>
                                </p:cTn>
                              </p:par>
                              <p:par>
                                <p:cTn id="18" presetID="10" presetClass="entr" presetSubtype="0" fill="hold" nodeType="withEffect">
                                  <p:stCondLst>
                                    <p:cond delay="0"/>
                                  </p:stCondLst>
                                  <p:childTnLst>
                                    <p:set>
                                      <p:cBhvr>
                                        <p:cTn id="19" dur="1" fill="hold">
                                          <p:stCondLst>
                                            <p:cond delay="0"/>
                                          </p:stCondLst>
                                        </p:cTn>
                                        <p:tgtEl>
                                          <p:spTgt spid="18"/>
                                        </p:tgtEl>
                                        <p:attrNameLst>
                                          <p:attrName>style.visibility</p:attrName>
                                        </p:attrNameLst>
                                      </p:cBhvr>
                                      <p:to>
                                        <p:strVal val="visible"/>
                                      </p:to>
                                    </p:set>
                                    <p:animEffect transition="in" filter="fade">
                                      <p:cBhvr>
                                        <p:cTn id="20" dur="500"/>
                                        <p:tgtEl>
                                          <p:spTgt spid="18"/>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fade">
                                      <p:cBhvr>
                                        <p:cTn id="23" dur="500"/>
                                        <p:tgtEl>
                                          <p:spTgt spid="19"/>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23"/>
                                        </p:tgtEl>
                                        <p:attrNameLst>
                                          <p:attrName>style.visibility</p:attrName>
                                        </p:attrNameLst>
                                      </p:cBhvr>
                                      <p:to>
                                        <p:strVal val="visible"/>
                                      </p:to>
                                    </p:set>
                                    <p:animEffect transition="in" filter="fade">
                                      <p:cBhvr>
                                        <p:cTn id="28" dur="500"/>
                                        <p:tgtEl>
                                          <p:spTgt spid="23"/>
                                        </p:tgtEl>
                                      </p:cBhvr>
                                    </p:animEffect>
                                  </p:childTnLst>
                                </p:cTn>
                              </p:par>
                              <p:par>
                                <p:cTn id="29" presetID="10" presetClass="entr" presetSubtype="0" fill="hold" nodeType="with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fade">
                                      <p:cBhvr>
                                        <p:cTn id="31" dur="500"/>
                                        <p:tgtEl>
                                          <p:spTgt spid="22"/>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fade">
                                      <p:cBhvr>
                                        <p:cTn id="34" dur="500"/>
                                        <p:tgtEl>
                                          <p:spTgt spid="14"/>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fade">
                                      <p:cBhvr>
                                        <p:cTn id="37" dur="500"/>
                                        <p:tgtEl>
                                          <p:spTgt spid="15"/>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6"/>
                                        </p:tgtEl>
                                        <p:attrNameLst>
                                          <p:attrName>style.visibility</p:attrName>
                                        </p:attrNameLst>
                                      </p:cBhvr>
                                      <p:to>
                                        <p:strVal val="visible"/>
                                      </p:to>
                                    </p:set>
                                    <p:animEffect transition="in" filter="fade">
                                      <p:cBhvr>
                                        <p:cTn id="42" dur="500"/>
                                        <p:tgtEl>
                                          <p:spTgt spid="36"/>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6"/>
                                        </p:tgtEl>
                                        <p:attrNameLst>
                                          <p:attrName>style.visibility</p:attrName>
                                        </p:attrNameLst>
                                      </p:cBhvr>
                                      <p:to>
                                        <p:strVal val="visible"/>
                                      </p:to>
                                    </p:set>
                                    <p:animEffect transition="in" filter="fade">
                                      <p:cBhvr>
                                        <p:cTn id="45" dur="500"/>
                                        <p:tgtEl>
                                          <p:spTgt spid="16"/>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37"/>
                                        </p:tgtEl>
                                        <p:attrNameLst>
                                          <p:attrName>style.visibility</p:attrName>
                                        </p:attrNameLst>
                                      </p:cBhvr>
                                      <p:to>
                                        <p:strVal val="visible"/>
                                      </p:to>
                                    </p:set>
                                    <p:animEffect transition="in" filter="fade">
                                      <p:cBhvr>
                                        <p:cTn id="48"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9" grpId="0" animBg="1"/>
      <p:bldP spid="23" grpId="0" animBg="1"/>
      <p:bldP spid="37" grpId="0" animBg="1"/>
      <p:bldP spid="14" grpId="0" animBg="1"/>
      <p:bldP spid="15" grpId="0" animBg="1"/>
      <p:bldP spid="16" grpId="0" animBg="1"/>
      <p:bldP spid="21"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TIMING" val="|6.4|1.4|5.9|8.8|8.5|10.7"/>
</p:tagLst>
</file>

<file path=ppt/tags/tag10.xml><?xml version="1.0" encoding="utf-8"?>
<p:tagLst xmlns:a="http://schemas.openxmlformats.org/drawingml/2006/main" xmlns:r="http://schemas.openxmlformats.org/officeDocument/2006/relationships" xmlns:p="http://schemas.openxmlformats.org/presentationml/2006/main">
  <p:tag name="TIMING" val="|12.6|6.5|5.9"/>
</p:tagLst>
</file>

<file path=ppt/tags/tag11.xml><?xml version="1.0" encoding="utf-8"?>
<p:tagLst xmlns:a="http://schemas.openxmlformats.org/drawingml/2006/main" xmlns:r="http://schemas.openxmlformats.org/officeDocument/2006/relationships" xmlns:p="http://schemas.openxmlformats.org/presentationml/2006/main">
  <p:tag name="TIMING" val="|3.5|3.4|7.1|1.9"/>
</p:tagLst>
</file>

<file path=ppt/tags/tag12.xml><?xml version="1.0" encoding="utf-8"?>
<p:tagLst xmlns:a="http://schemas.openxmlformats.org/drawingml/2006/main" xmlns:r="http://schemas.openxmlformats.org/officeDocument/2006/relationships" xmlns:p="http://schemas.openxmlformats.org/presentationml/2006/main">
  <p:tag name="TIMING" val="|1.3"/>
</p:tagLst>
</file>

<file path=ppt/tags/tag13.xml><?xml version="1.0" encoding="utf-8"?>
<p:tagLst xmlns:a="http://schemas.openxmlformats.org/drawingml/2006/main" xmlns:r="http://schemas.openxmlformats.org/officeDocument/2006/relationships" xmlns:p="http://schemas.openxmlformats.org/presentationml/2006/main">
  <p:tag name="TIMING" val="|2.1|2.1|2.2|2.1|5|8|4.1|7.7|6|6.6"/>
</p:tagLst>
</file>

<file path=ppt/tags/tag14.xml><?xml version="1.0" encoding="utf-8"?>
<p:tagLst xmlns:a="http://schemas.openxmlformats.org/drawingml/2006/main" xmlns:r="http://schemas.openxmlformats.org/officeDocument/2006/relationships" xmlns:p="http://schemas.openxmlformats.org/presentationml/2006/main">
  <p:tag name="TIMING" val="|6.1|4.5"/>
</p:tagLst>
</file>

<file path=ppt/tags/tag15.xml><?xml version="1.0" encoding="utf-8"?>
<p:tagLst xmlns:a="http://schemas.openxmlformats.org/drawingml/2006/main" xmlns:r="http://schemas.openxmlformats.org/officeDocument/2006/relationships" xmlns:p="http://schemas.openxmlformats.org/presentationml/2006/main">
  <p:tag name="TIMING" val="|7.8|11.4"/>
</p:tagLst>
</file>

<file path=ppt/tags/tag16.xml><?xml version="1.0" encoding="utf-8"?>
<p:tagLst xmlns:a="http://schemas.openxmlformats.org/drawingml/2006/main" xmlns:r="http://schemas.openxmlformats.org/officeDocument/2006/relationships" xmlns:p="http://schemas.openxmlformats.org/presentationml/2006/main">
  <p:tag name="TIMING" val="|2.2|8.1|8.2|5.9|6.9|7.9|6.8|5.4|7|4"/>
</p:tagLst>
</file>

<file path=ppt/tags/tag17.xml><?xml version="1.0" encoding="utf-8"?>
<p:tagLst xmlns:a="http://schemas.openxmlformats.org/drawingml/2006/main" xmlns:r="http://schemas.openxmlformats.org/officeDocument/2006/relationships" xmlns:p="http://schemas.openxmlformats.org/presentationml/2006/main">
  <p:tag name="TIMING" val="|3.1|2.5|5.7|7.1|4.2|4.1|3.7|3.4"/>
</p:tagLst>
</file>

<file path=ppt/tags/tag18.xml><?xml version="1.0" encoding="utf-8"?>
<p:tagLst xmlns:a="http://schemas.openxmlformats.org/drawingml/2006/main" xmlns:r="http://schemas.openxmlformats.org/officeDocument/2006/relationships" xmlns:p="http://schemas.openxmlformats.org/presentationml/2006/main">
  <p:tag name="TIMING" val="|5.7|3"/>
</p:tagLst>
</file>

<file path=ppt/tags/tag2.xml><?xml version="1.0" encoding="utf-8"?>
<p:tagLst xmlns:a="http://schemas.openxmlformats.org/drawingml/2006/main" xmlns:r="http://schemas.openxmlformats.org/officeDocument/2006/relationships" xmlns:p="http://schemas.openxmlformats.org/presentationml/2006/main">
  <p:tag name="TIMING" val="|5|5.8|3.8|5.5|2.9|4.2|8.8"/>
</p:tagLst>
</file>

<file path=ppt/tags/tag3.xml><?xml version="1.0" encoding="utf-8"?>
<p:tagLst xmlns:a="http://schemas.openxmlformats.org/drawingml/2006/main" xmlns:r="http://schemas.openxmlformats.org/officeDocument/2006/relationships" xmlns:p="http://schemas.openxmlformats.org/presentationml/2006/main">
  <p:tag name="TIMING" val="|4.5|7|20.2|1.2|1.1|8|31.4|11.5"/>
</p:tagLst>
</file>

<file path=ppt/tags/tag4.xml><?xml version="1.0" encoding="utf-8"?>
<p:tagLst xmlns:a="http://schemas.openxmlformats.org/drawingml/2006/main" xmlns:r="http://schemas.openxmlformats.org/officeDocument/2006/relationships" xmlns:p="http://schemas.openxmlformats.org/presentationml/2006/main">
  <p:tag name="TIMING" val="|5.9|6.2|4.4|4.4|3.2|10.8|2.6|4.2|6.1|3.9|9.3|3"/>
</p:tagLst>
</file>

<file path=ppt/tags/tag5.xml><?xml version="1.0" encoding="utf-8"?>
<p:tagLst xmlns:a="http://schemas.openxmlformats.org/drawingml/2006/main" xmlns:r="http://schemas.openxmlformats.org/officeDocument/2006/relationships" xmlns:p="http://schemas.openxmlformats.org/presentationml/2006/main">
  <p:tag name="TIMING" val="|2|4.8|6.6"/>
</p:tagLst>
</file>

<file path=ppt/tags/tag6.xml><?xml version="1.0" encoding="utf-8"?>
<p:tagLst xmlns:a="http://schemas.openxmlformats.org/drawingml/2006/main" xmlns:r="http://schemas.openxmlformats.org/officeDocument/2006/relationships" xmlns:p="http://schemas.openxmlformats.org/presentationml/2006/main">
  <p:tag name="TIMING" val="|5.6|3.4|5.2|6.4|7.4"/>
</p:tagLst>
</file>

<file path=ppt/tags/tag7.xml><?xml version="1.0" encoding="utf-8"?>
<p:tagLst xmlns:a="http://schemas.openxmlformats.org/drawingml/2006/main" xmlns:r="http://schemas.openxmlformats.org/officeDocument/2006/relationships" xmlns:p="http://schemas.openxmlformats.org/presentationml/2006/main">
  <p:tag name="TIMING" val="|1.3|3.7"/>
</p:tagLst>
</file>

<file path=ppt/tags/tag8.xml><?xml version="1.0" encoding="utf-8"?>
<p:tagLst xmlns:a="http://schemas.openxmlformats.org/drawingml/2006/main" xmlns:r="http://schemas.openxmlformats.org/officeDocument/2006/relationships" xmlns:p="http://schemas.openxmlformats.org/presentationml/2006/main">
  <p:tag name="TIMING" val="|8.5"/>
</p:tagLst>
</file>

<file path=ppt/tags/tag9.xml><?xml version="1.0" encoding="utf-8"?>
<p:tagLst xmlns:a="http://schemas.openxmlformats.org/drawingml/2006/main" xmlns:r="http://schemas.openxmlformats.org/officeDocument/2006/relationships" xmlns:p="http://schemas.openxmlformats.org/presentationml/2006/main">
  <p:tag name="TIMING" val="|3.1|10.3|9"/>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vert="horz" wrap="none" lIns="91440" tIns="45720" rIns="91440" bIns="45720" rtlCol="0">
        <a:spAutoFit/>
      </a:bodyPr>
      <a:lstStyle>
        <a:defPPr marL="0" indent="0" algn="l">
          <a:buFont typeface="Arial" panose="020B0604020202020204" pitchFamily="34" charset="0"/>
          <a:buNone/>
          <a:defRPr dirty="0" smtClean="0">
            <a:latin typeface="Poppins" pitchFamily="2" charset="77"/>
            <a:cs typeface="Poppins" pitchFamily="2" charset="77"/>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90893</TotalTime>
  <Words>5634</Words>
  <Application>Microsoft Macintosh PowerPoint</Application>
  <PresentationFormat>Widescreen</PresentationFormat>
  <Paragraphs>935</Paragraphs>
  <Slides>72</Slides>
  <Notes>40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72</vt:i4>
      </vt:variant>
    </vt:vector>
  </HeadingPairs>
  <TitlesOfParts>
    <vt:vector size="82" baseType="lpstr">
      <vt:lpstr>.SF NS</vt:lpstr>
      <vt:lpstr>Arial</vt:lpstr>
      <vt:lpstr>Calibri</vt:lpstr>
      <vt:lpstr>Courier New</vt:lpstr>
      <vt:lpstr>DEJAVU SANS</vt:lpstr>
      <vt:lpstr>Helvetica Neue</vt:lpstr>
      <vt:lpstr>Lato</vt:lpstr>
      <vt:lpstr>Poppins</vt:lpstr>
      <vt:lpstr>Wingdings</vt:lpstr>
      <vt:lpstr>Office Theme</vt:lpstr>
      <vt:lpstr>Designing Cloud Servers for Lower Carbon</vt:lpstr>
      <vt:lpstr>PowerPoint Presentation</vt:lpstr>
      <vt:lpstr>Where do carbon emissions come from in the cloud?</vt:lpstr>
      <vt:lpstr>Why are compute servers carbon-inefficient today?</vt:lpstr>
      <vt:lpstr>What are the opportunities for designing GreenSKUs? Why now?</vt:lpstr>
      <vt:lpstr>But, it’s challenging to deploy GreenSKUs at scale…</vt:lpstr>
      <vt:lpstr>Our contributions</vt:lpstr>
      <vt:lpstr>Our contributions</vt:lpstr>
      <vt:lpstr>Our GreenSKU server design</vt:lpstr>
      <vt:lpstr>Our contributions</vt:lpstr>
      <vt:lpstr>What is the framework’s high-level goal?</vt:lpstr>
      <vt:lpstr>What is the framework’s high-level goal?</vt:lpstr>
      <vt:lpstr>How do we determine a GreenSKU’s carbon savings?</vt:lpstr>
      <vt:lpstr>How does a GreenSKU’s performance impact its adoption?</vt:lpstr>
      <vt:lpstr>How do we measure a GreenSKU’s performance?</vt:lpstr>
      <vt:lpstr>How do we measure a GreenSKU’s performance?</vt:lpstr>
      <vt:lpstr>How do we measure a GreenSKU’s performance?</vt:lpstr>
      <vt:lpstr>How do we measure a GreenSKU’s performance?</vt:lpstr>
      <vt:lpstr>PowerPoint Presentation</vt:lpstr>
      <vt:lpstr>PowerPoint Presentation</vt:lpstr>
      <vt:lpstr>PowerPoint Presentation</vt:lpstr>
      <vt:lpstr>What else impacts a GreenSKU’s carbon saving potential?</vt:lpstr>
      <vt:lpstr>What else impacts a GreenSKU’s carbon saving potential?</vt:lpstr>
      <vt:lpstr>Our contributions</vt:lpstr>
      <vt:lpstr>Evaluating two of our GreenSKU designs…</vt:lpstr>
      <vt:lpstr>How much carbon do our GreenSKUs save data center-wide?</vt:lpstr>
      <vt:lpstr>PowerPoint Presentation</vt:lpstr>
      <vt:lpstr>Designing Cloud Servers for Lower Carbon</vt:lpstr>
      <vt:lpstr>Backup Slides </vt:lpstr>
      <vt:lpstr>Backup Table of Contents</vt:lpstr>
      <vt:lpstr>How do we evaluate our GreenSKU using our framework?</vt:lpstr>
      <vt:lpstr>So, why server design?</vt:lpstr>
      <vt:lpstr>So, why server design?</vt:lpstr>
      <vt:lpstr>So, why server design?</vt:lpstr>
      <vt:lpstr>So, why server design?</vt:lpstr>
      <vt:lpstr>So, why server design?</vt:lpstr>
      <vt:lpstr>So, what’s next?</vt:lpstr>
      <vt:lpstr>Azure data center carbon breakdown</vt:lpstr>
      <vt:lpstr>PowerPoint Presentation</vt:lpstr>
      <vt:lpstr>Carbon calculation (operational and embodied)</vt:lpstr>
      <vt:lpstr>Power derating</vt:lpstr>
      <vt:lpstr>What about e-waste?</vt:lpstr>
      <vt:lpstr>All applications</vt:lpstr>
      <vt:lpstr>Performance to Gen3 Baseline</vt:lpstr>
      <vt:lpstr>PowerPoint Presentation</vt:lpstr>
      <vt:lpstr>PowerPoint Presentation</vt:lpstr>
      <vt:lpstr>PowerPoint Presentation</vt:lpstr>
      <vt:lpstr>Performance to Gen2 Baseline</vt:lpstr>
      <vt:lpstr>PowerPoint Presentation</vt:lpstr>
      <vt:lpstr>PowerPoint Presentation</vt:lpstr>
      <vt:lpstr>PowerPoint Presentation</vt:lpstr>
      <vt:lpstr>Performance to Gen1 Baseline</vt:lpstr>
      <vt:lpstr>PowerPoint Presentation</vt:lpstr>
      <vt:lpstr>PowerPoint Presentation</vt:lpstr>
      <vt:lpstr>PowerPoint Presentation</vt:lpstr>
      <vt:lpstr>PowerPoint Presentation</vt:lpstr>
      <vt:lpstr>All scaling factors</vt:lpstr>
      <vt:lpstr>Allocation simulator details</vt:lpstr>
      <vt:lpstr>PowerPoint Presentation</vt:lpstr>
      <vt:lpstr>Opportunity for unused memory on CXL</vt:lpstr>
      <vt:lpstr>CXL performance</vt:lpstr>
      <vt:lpstr>CXL performance mitigations</vt:lpstr>
      <vt:lpstr>Reused SSD performance</vt:lpstr>
      <vt:lpstr>VM packing effects</vt:lpstr>
      <vt:lpstr>Growth buffer</vt:lpstr>
      <vt:lpstr>Maintenance/reliability</vt:lpstr>
      <vt:lpstr>Mitigating maintenance overheads</vt:lpstr>
      <vt:lpstr>Maintenance calculation</vt:lpstr>
      <vt:lpstr>How to deal with evolving applications?</vt:lpstr>
      <vt:lpstr>Dealing with black-box VMs and unseen applications</vt:lpstr>
      <vt:lpstr>CPU Configurations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GreenSKU: Designing Cloud Servers for Lower Carbon</dc:title>
  <dc:creator>Jaylen Christopher Wang</dc:creator>
  <cp:lastModifiedBy>Jaylen Christopher Wang</cp:lastModifiedBy>
  <cp:revision>671</cp:revision>
  <dcterms:created xsi:type="dcterms:W3CDTF">2023-12-11T18:36:49Z</dcterms:created>
  <dcterms:modified xsi:type="dcterms:W3CDTF">2024-07-01T15:39:27Z</dcterms:modified>
</cp:coreProperties>
</file>